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82" r:id="rId2"/>
    <p:sldId id="483" r:id="rId3"/>
    <p:sldId id="736" r:id="rId4"/>
    <p:sldId id="737" r:id="rId5"/>
    <p:sldId id="744" r:id="rId6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006666"/>
    <a:srgbClr val="000000"/>
    <a:srgbClr val="006600"/>
    <a:srgbClr val="FFFF99"/>
    <a:srgbClr val="99FFCC"/>
    <a:srgbClr val="00FFCC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4" autoAdjust="0"/>
    <p:restoredTop sz="94622" autoAdjust="0"/>
  </p:normalViewPr>
  <p:slideViewPr>
    <p:cSldViewPr>
      <p:cViewPr>
        <p:scale>
          <a:sx n="73" d="100"/>
          <a:sy n="73" d="100"/>
        </p:scale>
        <p:origin x="-130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00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o-RO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7.4073555623990969E-3"/>
                  <c:y val="-2.4105292677637752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1"/>
              <c:layout>
                <c:manualLayout>
                  <c:x val="1.6296182237278061E-2"/>
                  <c:y val="-3.0131615847047211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2"/>
              <c:layout>
                <c:manualLayout>
                  <c:x val="1.1851768899838699E-2"/>
                  <c:y val="-4.2184262185866052E-2"/>
                </c:manualLayout>
              </c:layout>
              <c:showVal val="1"/>
            </c:dLbl>
            <c:dLbl>
              <c:idx val="3"/>
              <c:layout>
                <c:manualLayout>
                  <c:x val="5.9258844499192774E-3"/>
                  <c:y val="-3.9171100601161496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4"/>
              <c:layout>
                <c:manualLayout>
                  <c:x val="7.4073555623990969E-3"/>
                  <c:y val="-4.5197423770570774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5"/>
              <c:layout>
                <c:manualLayout>
                  <c:x val="7.4073555623990969E-3"/>
                  <c:y val="-1.80789695082283E-2"/>
                </c:manualLayout>
              </c:layout>
              <c:showVal val="1"/>
            </c:dLbl>
            <c:txPr>
              <a:bodyPr/>
              <a:lstStyle/>
              <a:p>
                <a:pPr>
                  <a:defRPr lang="ro-RO" sz="1400" b="1">
                    <a:latin typeface="Arial" pitchFamily="34" charset="0"/>
                    <a:cs typeface="Arial" pitchFamily="34" charset="0"/>
                  </a:defRPr>
                </a:pPr>
                <a:endParaRPr lang="ro-RO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Foarte multă</c:v>
                </c:pt>
                <c:pt idx="1">
                  <c:v>Multă</c:v>
                </c:pt>
                <c:pt idx="2">
                  <c:v>Nici multă, nici putină</c:v>
                </c:pt>
                <c:pt idx="3">
                  <c:v>Putină</c:v>
                </c:pt>
                <c:pt idx="4">
                  <c:v>Foarte putină</c:v>
                </c:pt>
                <c:pt idx="5">
                  <c:v>Nu răspund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6.6957787481804948E-2</c:v>
                </c:pt>
                <c:pt idx="1">
                  <c:v>0.2212518195050947</c:v>
                </c:pt>
                <c:pt idx="2">
                  <c:v>0.18777292576419224</c:v>
                </c:pt>
                <c:pt idx="3">
                  <c:v>0.26273653566229976</c:v>
                </c:pt>
                <c:pt idx="4">
                  <c:v>0.21906841339155791</c:v>
                </c:pt>
                <c:pt idx="5">
                  <c:v>4.2212518195050952E-2</c:v>
                </c:pt>
              </c:numCache>
            </c:numRef>
          </c:val>
        </c:ser>
        <c:shape val="cylinder"/>
        <c:axId val="62127488"/>
        <c:axId val="62002304"/>
        <c:axId val="0"/>
      </c:bar3DChart>
      <c:catAx>
        <c:axId val="621274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ro-RO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o-RO"/>
          </a:p>
        </c:txPr>
        <c:crossAx val="62002304"/>
        <c:crosses val="autoZero"/>
        <c:auto val="1"/>
        <c:lblAlgn val="ctr"/>
        <c:lblOffset val="100"/>
      </c:catAx>
      <c:valAx>
        <c:axId val="62002304"/>
        <c:scaling>
          <c:orientation val="minMax"/>
        </c:scaling>
        <c:delete val="1"/>
        <c:axPos val="l"/>
        <c:numFmt formatCode="0%" sourceLinked="1"/>
        <c:tickLblPos val="none"/>
        <c:crossAx val="62127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o-R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o-RO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2.3703537799677116E-2"/>
          <c:y val="3.3144777431751891E-2"/>
          <c:w val="0.96740763552544395"/>
          <c:h val="0.7518813279359000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7.4073555623990969E-3"/>
                  <c:y val="-2.4105292677637752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1"/>
              <c:layout>
                <c:manualLayout>
                  <c:x val="1.6296182237278061E-2"/>
                  <c:y val="-3.0131615847047211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2"/>
              <c:layout>
                <c:manualLayout>
                  <c:x val="1.1851768899838699E-2"/>
                  <c:y val="-4.2184262185866052E-2"/>
                </c:manualLayout>
              </c:layout>
              <c:showVal val="1"/>
            </c:dLbl>
            <c:dLbl>
              <c:idx val="3"/>
              <c:layout>
                <c:manualLayout>
                  <c:x val="5.9258844499192774E-3"/>
                  <c:y val="-3.9171100601161496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4"/>
              <c:layout>
                <c:manualLayout>
                  <c:x val="7.4073555623990969E-3"/>
                  <c:y val="-4.5197423770570774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5"/>
              <c:layout>
                <c:manualLayout>
                  <c:x val="1.0370297787358736E-2"/>
                  <c:y val="-2.4105292677637682E-2"/>
                </c:manualLayout>
              </c:layout>
              <c:showVal val="1"/>
            </c:dLbl>
            <c:txPr>
              <a:bodyPr/>
              <a:lstStyle/>
              <a:p>
                <a:pPr>
                  <a:defRPr lang="ro-RO" sz="1400" b="1">
                    <a:latin typeface="Arial" pitchFamily="34" charset="0"/>
                    <a:cs typeface="Arial" pitchFamily="34" charset="0"/>
                  </a:defRPr>
                </a:pPr>
                <a:endParaRPr lang="ro-RO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Foarte multă</c:v>
                </c:pt>
                <c:pt idx="1">
                  <c:v>Multă</c:v>
                </c:pt>
                <c:pt idx="2">
                  <c:v>Nici multă, nici putină</c:v>
                </c:pt>
                <c:pt idx="3">
                  <c:v>Putină</c:v>
                </c:pt>
                <c:pt idx="4">
                  <c:v>Foarte putină</c:v>
                </c:pt>
                <c:pt idx="5">
                  <c:v>Nu răspund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4.2212518195050952E-2</c:v>
                </c:pt>
                <c:pt idx="1">
                  <c:v>0.13901018922852984</c:v>
                </c:pt>
                <c:pt idx="2">
                  <c:v>0.20887918486171791</c:v>
                </c:pt>
                <c:pt idx="3">
                  <c:v>0.29694323144104806</c:v>
                </c:pt>
                <c:pt idx="4">
                  <c:v>0.21179039301310101</c:v>
                </c:pt>
                <c:pt idx="5">
                  <c:v>0.10116448326055344</c:v>
                </c:pt>
              </c:numCache>
            </c:numRef>
          </c:val>
        </c:ser>
        <c:shape val="cylinder"/>
        <c:axId val="62208640"/>
        <c:axId val="62214528"/>
        <c:axId val="0"/>
      </c:bar3DChart>
      <c:catAx>
        <c:axId val="622086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ro-RO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o-RO"/>
          </a:p>
        </c:txPr>
        <c:crossAx val="62214528"/>
        <c:crosses val="autoZero"/>
        <c:auto val="1"/>
        <c:lblAlgn val="ctr"/>
        <c:lblOffset val="100"/>
      </c:catAx>
      <c:valAx>
        <c:axId val="62214528"/>
        <c:scaling>
          <c:orientation val="minMax"/>
        </c:scaling>
        <c:delete val="1"/>
        <c:axPos val="l"/>
        <c:numFmt formatCode="0%" sourceLinked="1"/>
        <c:tickLblPos val="none"/>
        <c:crossAx val="62208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o-R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o-RO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7.4073555623990969E-3"/>
                  <c:y val="-2.4105292677637752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1"/>
              <c:layout>
                <c:manualLayout>
                  <c:x val="1.6296182237278061E-2"/>
                  <c:y val="-3.0131615847047211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2"/>
              <c:layout>
                <c:manualLayout>
                  <c:x val="1.1851768899838699E-2"/>
                  <c:y val="-4.2184262185866052E-2"/>
                </c:manualLayout>
              </c:layout>
              <c:showVal val="1"/>
            </c:dLbl>
            <c:dLbl>
              <c:idx val="3"/>
              <c:layout>
                <c:manualLayout>
                  <c:x val="5.9258844499192774E-3"/>
                  <c:y val="-3.9171100601161496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4"/>
              <c:layout>
                <c:manualLayout>
                  <c:x val="7.4073555623990969E-3"/>
                  <c:y val="-4.5197423770570774E-2"/>
                </c:manualLayout>
              </c:layout>
              <c:spPr/>
              <c:txPr>
                <a:bodyPr/>
                <a:lstStyle/>
                <a:p>
                  <a:pPr>
                    <a:defRPr lang="ro-RO" sz="14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o-RO"/>
                </a:p>
              </c:txPr>
              <c:showVal val="1"/>
            </c:dLbl>
            <c:dLbl>
              <c:idx val="5"/>
              <c:layout>
                <c:manualLayout>
                  <c:x val="4.4444133374394578E-3"/>
                  <c:y val="-1.8078969508228248E-2"/>
                </c:manualLayout>
              </c:layout>
              <c:showVal val="1"/>
            </c:dLbl>
            <c:txPr>
              <a:bodyPr/>
              <a:lstStyle/>
              <a:p>
                <a:pPr>
                  <a:defRPr lang="ro-RO" sz="1400" b="1">
                    <a:latin typeface="Arial" pitchFamily="34" charset="0"/>
                    <a:cs typeface="Arial" pitchFamily="34" charset="0"/>
                  </a:defRPr>
                </a:pPr>
                <a:endParaRPr lang="ro-RO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Foarte multă</c:v>
                </c:pt>
                <c:pt idx="1">
                  <c:v>Multă</c:v>
                </c:pt>
                <c:pt idx="2">
                  <c:v>Nici multă, nici putină</c:v>
                </c:pt>
                <c:pt idx="3">
                  <c:v>Putină</c:v>
                </c:pt>
                <c:pt idx="4">
                  <c:v>Foarte putină</c:v>
                </c:pt>
                <c:pt idx="5">
                  <c:v>Nu răspund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4.4395924308588339E-2</c:v>
                </c:pt>
                <c:pt idx="1">
                  <c:v>0.21397379912663791</c:v>
                </c:pt>
                <c:pt idx="2">
                  <c:v>0.20451237263464339</c:v>
                </c:pt>
                <c:pt idx="3">
                  <c:v>0.29112081513828364</c:v>
                </c:pt>
                <c:pt idx="4">
                  <c:v>0.16812227074235808</c:v>
                </c:pt>
                <c:pt idx="5">
                  <c:v>7.7874818049490535E-2</c:v>
                </c:pt>
              </c:numCache>
            </c:numRef>
          </c:val>
        </c:ser>
        <c:shape val="cylinder"/>
        <c:axId val="58536704"/>
        <c:axId val="58538240"/>
        <c:axId val="0"/>
      </c:bar3DChart>
      <c:catAx>
        <c:axId val="585367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ro-RO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o-RO"/>
          </a:p>
        </c:txPr>
        <c:crossAx val="58538240"/>
        <c:crosses val="autoZero"/>
        <c:auto val="1"/>
        <c:lblAlgn val="ctr"/>
        <c:lblOffset val="100"/>
      </c:catAx>
      <c:valAx>
        <c:axId val="58538240"/>
        <c:scaling>
          <c:orientation val="minMax"/>
        </c:scaling>
        <c:delete val="1"/>
        <c:axPos val="l"/>
        <c:numFmt formatCode="0%" sourceLinked="1"/>
        <c:tickLblPos val="none"/>
        <c:crossAx val="58536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o-RO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A570EE-AE4B-4492-BC2B-E395FF898D69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E53CA4-821C-4B68-A13A-BD7932A3983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  </a:t>
            </a:r>
            <a:r>
              <a:rPr lang="en-GB" smtClean="0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Ipsos MORI: Report Title</a:t>
            </a:r>
            <a:r>
              <a:rPr lang="en-GB" sz="100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fld id="{D0E22754-6320-4C64-9AC0-179A8E287901}" type="slidenum">
              <a:rPr lang="en-GB" sz="1000" smtClean="0"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z="1000" smtClean="0">
              <a:latin typeface="Arial Black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000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8B30-6784-4101-A02A-C14FA39C53E0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081B-456A-4B63-9546-7DA2652DAB5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C4F09-2C97-4C04-88D8-E13FA418BBC5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3D1B2-2453-439F-874C-6024D708E08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000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000108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 algn="just">
              <a:defRPr sz="1200">
                <a:latin typeface="Arial" pitchFamily="34" charset="0"/>
                <a:cs typeface="Arial" pitchFamily="34" charset="0"/>
              </a:defRPr>
            </a:lvl1pPr>
            <a:lvl2pPr algn="just">
              <a:defRPr sz="1200">
                <a:latin typeface="Arial" pitchFamily="34" charset="0"/>
                <a:cs typeface="Arial" pitchFamily="34" charset="0"/>
              </a:defRPr>
            </a:lvl2pPr>
            <a:lvl3pPr algn="just">
              <a:defRPr sz="1200">
                <a:latin typeface="Arial" pitchFamily="34" charset="0"/>
                <a:cs typeface="Arial" pitchFamily="34" charset="0"/>
              </a:defRPr>
            </a:lvl3pPr>
            <a:lvl4pPr algn="just">
              <a:defRPr sz="1200">
                <a:latin typeface="Arial" pitchFamily="34" charset="0"/>
                <a:cs typeface="Arial" pitchFamily="34" charset="0"/>
              </a:defRPr>
            </a:lvl4pPr>
            <a:lvl5pPr algn="just"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/>
          </a:p>
        </p:txBody>
      </p:sp>
      <p:pic>
        <p:nvPicPr>
          <p:cNvPr id="5" name="Picture 4" descr="C:\Users\User\Pictures\Poze personalitati\microsoft\IREScorel1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6317571"/>
            <a:ext cx="1214414" cy="54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2928926" y="6572272"/>
            <a:ext cx="492922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6429396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 smtClean="0">
                <a:solidFill>
                  <a:schemeClr val="tx2"/>
                </a:solidFill>
                <a:effectLst/>
              </a:rPr>
              <a:t>Încredere - România 2010</a:t>
            </a:r>
            <a:endParaRPr lang="ro-RO" sz="1200" b="1" dirty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9C18B-9EE5-46D8-9B94-4CD18FECD04B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1D54-C48D-4177-9948-F7F316A0E56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5F96D-3A61-4FB1-BFB4-60C88CA074E8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73F0-7F71-466D-9121-C2145269798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A3D15-4220-4615-B519-2393029BFFCA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FFAC6-6554-468B-8867-AC586C75780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0650-17B1-4B08-AD2D-0A539B34AC0C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EE0A1-3D92-4EFC-B9BC-A452184A25D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9ECAD-96C3-4B3B-B123-2DD51FADE1AD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60F22-C31F-4C28-B942-7AED5B41EF4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88E8-65C9-4F95-AFF7-F2973579D3F5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3DB2-0AC3-42E7-A238-F0CA9E8A181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ECDDD-7756-48E6-84A7-F834BEF88B5C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8B56-C8E0-40E1-B190-A5BA4A8B34C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o-RO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C7B5F-6BB7-40E4-B404-31D91B2C7F1D}" type="datetimeFigureOut">
              <a:rPr lang="ro-RO"/>
              <a:pPr>
                <a:defRPr/>
              </a:pPr>
              <a:t>12.01.2011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2A54F7-8F67-4F9F-97D4-9604CB9C82F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6" descr="ReputationCent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876"/>
            <a:ext cx="9140825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User\Pictures\Poze personalitati\microsoft\IREScorel1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1832" y="198438"/>
            <a:ext cx="27003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TextBox 9"/>
          <p:cNvSpPr txBox="1"/>
          <p:nvPr/>
        </p:nvSpPr>
        <p:spPr>
          <a:xfrm>
            <a:off x="0" y="1571612"/>
            <a:ext cx="9144000" cy="938719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o-RO" sz="5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6357958"/>
            <a:ext cx="242889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 smtClean="0"/>
              <a:t> martie 2010</a:t>
            </a:r>
            <a:endParaRPr lang="ro-RO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36" y="1714488"/>
            <a:ext cx="857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400" b="1" dirty="0" smtClean="0">
                <a:solidFill>
                  <a:srgbClr val="FFFF00"/>
                </a:solidFill>
              </a:rPr>
              <a:t>BAROMETRUL ÎNCREDERII</a:t>
            </a:r>
            <a:endParaRPr lang="en-US" sz="5000" b="1" dirty="0" smtClean="0">
              <a:solidFill>
                <a:schemeClr val="tx2"/>
              </a:solidFill>
            </a:endParaRPr>
          </a:p>
          <a:p>
            <a:pPr algn="ctr"/>
            <a:r>
              <a:rPr lang="ro-RO" sz="4400" b="1" dirty="0" smtClean="0">
                <a:solidFill>
                  <a:schemeClr val="tx2"/>
                </a:solidFill>
              </a:rPr>
              <a:t>ROMANILOR</a:t>
            </a:r>
            <a:endParaRPr lang="ro-RO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4313" y="180958"/>
            <a:ext cx="8929687" cy="8191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o-R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Metodologia cercetării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69888" y="998538"/>
            <a:ext cx="8631237" cy="5356225"/>
          </a:xfrm>
        </p:spPr>
        <p:txBody>
          <a:bodyPr numCol="1"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endParaRPr lang="ro-RO" sz="2400" b="1" i="1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endParaRPr lang="ro-RO" sz="2400" b="1" i="1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r>
              <a:rPr lang="ro-RO" sz="2400" b="1" i="1" dirty="0" smtClean="0">
                <a:solidFill>
                  <a:schemeClr val="tx2"/>
                </a:solidFill>
                <a:latin typeface="Arial" charset="0"/>
              </a:rPr>
              <a:t>	Volumul eșantionului</a:t>
            </a:r>
            <a:r>
              <a:rPr lang="ro-RO" sz="2400" b="1" dirty="0" smtClean="0">
                <a:solidFill>
                  <a:schemeClr val="tx2"/>
                </a:solidFill>
                <a:latin typeface="Arial" charset="0"/>
              </a:rPr>
              <a:t>:</a:t>
            </a:r>
            <a:r>
              <a:rPr lang="ro-RO" sz="24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1.</a:t>
            </a:r>
            <a:r>
              <a:rPr lang="ro-RO" sz="2400" dirty="0" smtClean="0">
                <a:solidFill>
                  <a:schemeClr val="tx2"/>
                </a:solidFill>
                <a:latin typeface="Arial" charset="0"/>
              </a:rPr>
              <a:t>374 indivizi de 18 ani și peste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endParaRPr lang="ro-RO" sz="2400" b="1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ro-RO" sz="2400" b="1" i="1" dirty="0" smtClean="0">
                <a:solidFill>
                  <a:schemeClr val="tx2"/>
                </a:solidFill>
                <a:latin typeface="Arial" charset="0"/>
              </a:rPr>
              <a:t>Tipul eșantionului</a:t>
            </a:r>
            <a:r>
              <a:rPr lang="ro-RO" sz="2400" b="1" dirty="0" smtClean="0">
                <a:solidFill>
                  <a:schemeClr val="tx2"/>
                </a:solidFill>
                <a:latin typeface="Arial" charset="0"/>
              </a:rPr>
              <a:t>:</a:t>
            </a:r>
            <a:r>
              <a:rPr lang="ro-RO" sz="2400" dirty="0" smtClean="0">
                <a:solidFill>
                  <a:schemeClr val="tx2"/>
                </a:solidFill>
                <a:latin typeface="Arial" charset="0"/>
              </a:rPr>
              <a:t> multi-stratificat, probabilist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r>
              <a:rPr lang="ro-RO" sz="2400" b="1" dirty="0" smtClean="0">
                <a:solidFill>
                  <a:schemeClr val="tx2"/>
                </a:solidFill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r>
              <a:rPr lang="ro-RO" sz="2400" b="1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ro-RO" sz="2400" b="1" i="1" dirty="0" smtClean="0">
                <a:solidFill>
                  <a:schemeClr val="tx2"/>
                </a:solidFill>
                <a:latin typeface="Arial" charset="0"/>
              </a:rPr>
              <a:t>Reprezentativitate</a:t>
            </a:r>
            <a:r>
              <a:rPr lang="ro-RO" sz="2400" b="1" dirty="0" smtClean="0">
                <a:solidFill>
                  <a:schemeClr val="tx2"/>
                </a:solidFill>
                <a:latin typeface="Arial" charset="0"/>
              </a:rPr>
              <a:t>:</a:t>
            </a:r>
            <a:r>
              <a:rPr lang="ro-RO" sz="2400" dirty="0" smtClean="0">
                <a:solidFill>
                  <a:schemeClr val="tx2"/>
                </a:solidFill>
                <a:latin typeface="Arial" charset="0"/>
              </a:rPr>
              <a:t> eroare maximă tolerată de ±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2,9</a:t>
            </a:r>
            <a:r>
              <a:rPr lang="ro-RO" sz="2400" dirty="0" smtClean="0">
                <a:solidFill>
                  <a:schemeClr val="tx2"/>
                </a:solidFill>
                <a:latin typeface="Arial" charset="0"/>
              </a:rPr>
              <a:t>%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ro-RO" sz="2400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r>
              <a:rPr lang="ro-RO" sz="2400" u="sng" dirty="0" smtClean="0">
                <a:solidFill>
                  <a:schemeClr val="tx2"/>
                </a:solidFill>
                <a:latin typeface="Arial" charset="0"/>
              </a:rPr>
              <a:t>Interviurile s-au desfășurat </a:t>
            </a:r>
            <a:r>
              <a:rPr lang="en-US" sz="2400" u="sng" dirty="0" err="1" smtClean="0">
                <a:solidFill>
                  <a:schemeClr val="tx2"/>
                </a:solidFill>
                <a:latin typeface="Arial" charset="0"/>
              </a:rPr>
              <a:t>prin</a:t>
            </a:r>
            <a:r>
              <a:rPr lang="en-US" sz="2400" u="sng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u="sng" dirty="0" err="1" smtClean="0">
                <a:solidFill>
                  <a:schemeClr val="tx2"/>
                </a:solidFill>
                <a:latin typeface="Arial" charset="0"/>
              </a:rPr>
              <a:t>metoda</a:t>
            </a:r>
            <a:r>
              <a:rPr lang="en-US" sz="2400" u="sng" dirty="0" smtClean="0">
                <a:solidFill>
                  <a:schemeClr val="tx2"/>
                </a:solidFill>
                <a:latin typeface="Arial" charset="0"/>
              </a:rPr>
              <a:t> CA</a:t>
            </a:r>
            <a:r>
              <a:rPr lang="ro-RO" sz="2400" u="sng" dirty="0" smtClean="0">
                <a:solidFill>
                  <a:schemeClr val="tx2"/>
                </a:solidFill>
                <a:latin typeface="Arial" charset="0"/>
              </a:rPr>
              <a:t>TI</a:t>
            </a:r>
            <a:r>
              <a:rPr lang="en-US" sz="2400" u="sng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ro-RO" sz="2400" u="sng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ro-RO" sz="2400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ro-RO" sz="2400" b="1" i="1" dirty="0" smtClean="0">
                <a:solidFill>
                  <a:schemeClr val="tx2"/>
                </a:solidFill>
                <a:latin typeface="Arial" charset="0"/>
              </a:rPr>
              <a:t>Ancheta de teren</a:t>
            </a:r>
            <a:r>
              <a:rPr lang="ro-RO" sz="2400" b="1" dirty="0" smtClean="0">
                <a:solidFill>
                  <a:schemeClr val="tx2"/>
                </a:solidFill>
                <a:latin typeface="Arial" charset="0"/>
              </a:rPr>
              <a:t>:</a:t>
            </a:r>
            <a:r>
              <a:rPr lang="ro-RO" sz="2400" dirty="0" smtClean="0">
                <a:solidFill>
                  <a:schemeClr val="tx2"/>
                </a:solidFill>
                <a:latin typeface="Arial" charset="0"/>
              </a:rPr>
              <a:t> 2-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4</a:t>
            </a:r>
            <a:r>
              <a:rPr lang="ro-RO" sz="2400" dirty="0" smtClean="0">
                <a:solidFill>
                  <a:schemeClr val="tx2"/>
                </a:solidFill>
                <a:latin typeface="Arial" charset="0"/>
              </a:rPr>
              <a:t> martie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2010</a:t>
            </a:r>
            <a:endParaRPr lang="ro-RO" sz="2400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2400" b="1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endParaRPr lang="ro-RO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 bwMode="auto">
          <a:xfrm>
            <a:off x="285750" y="214290"/>
            <a:ext cx="8858250" cy="78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vi-VN" sz="2000" b="1" dirty="0" smtClean="0">
                <a:solidFill>
                  <a:schemeClr val="bg1"/>
                </a:solidFill>
              </a:rPr>
              <a:t>Dumneavoastră câtă încredere aveți în sindicate?</a:t>
            </a:r>
            <a:endParaRPr lang="ro-RO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85720" y="1857364"/>
          <a:ext cx="857256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57158" y="1428736"/>
            <a:ext cx="1071570" cy="3143272"/>
            <a:chOff x="285720" y="1785926"/>
            <a:chExt cx="1071570" cy="3143272"/>
          </a:xfrm>
        </p:grpSpPr>
        <p:sp>
          <p:nvSpPr>
            <p:cNvPr id="6" name="Rounded Rectangle 5"/>
            <p:cNvSpPr/>
            <p:nvPr/>
          </p:nvSpPr>
          <p:spPr>
            <a:xfrm>
              <a:off x="285720" y="1785926"/>
              <a:ext cx="1071570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Foarte multă</a:t>
              </a:r>
            </a:p>
            <a:p>
              <a:pPr algn="ctr"/>
              <a:endParaRPr lang="en-US"/>
            </a:p>
          </p:txBody>
        </p:sp>
        <p:sp>
          <p:nvSpPr>
            <p:cNvPr id="7" name="Equal 6"/>
            <p:cNvSpPr/>
            <p:nvPr/>
          </p:nvSpPr>
          <p:spPr>
            <a:xfrm>
              <a:off x="642910" y="3714752"/>
              <a:ext cx="428628" cy="35719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Plus 7"/>
            <p:cNvSpPr/>
            <p:nvPr/>
          </p:nvSpPr>
          <p:spPr>
            <a:xfrm>
              <a:off x="642910" y="2571744"/>
              <a:ext cx="428628" cy="428628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5720" y="3071810"/>
              <a:ext cx="1071570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Multă</a:t>
              </a:r>
            </a:p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85720" y="4143380"/>
              <a:ext cx="1071570" cy="785818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29%</a:t>
              </a:r>
            </a:p>
            <a:p>
              <a:pPr algn="ctr"/>
              <a:r>
                <a:rPr lang="ro-RO" b="1" smtClean="0"/>
                <a:t>pozitiv</a:t>
              </a:r>
            </a:p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29520" y="1428736"/>
            <a:ext cx="1071570" cy="3071834"/>
            <a:chOff x="285720" y="1785926"/>
            <a:chExt cx="1071570" cy="3071834"/>
          </a:xfrm>
          <a:solidFill>
            <a:srgbClr val="FF0000"/>
          </a:solidFill>
        </p:grpSpPr>
        <p:sp>
          <p:nvSpPr>
            <p:cNvPr id="12" name="Rounded Rectangle 11"/>
            <p:cNvSpPr/>
            <p:nvPr/>
          </p:nvSpPr>
          <p:spPr>
            <a:xfrm>
              <a:off x="285720" y="1785926"/>
              <a:ext cx="1071570" cy="71438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Foarte puțină</a:t>
              </a:r>
            </a:p>
            <a:p>
              <a:pPr algn="ctr"/>
              <a:endParaRPr lang="en-US"/>
            </a:p>
          </p:txBody>
        </p:sp>
        <p:sp>
          <p:nvSpPr>
            <p:cNvPr id="13" name="Equal 12"/>
            <p:cNvSpPr/>
            <p:nvPr/>
          </p:nvSpPr>
          <p:spPr>
            <a:xfrm>
              <a:off x="642910" y="3714752"/>
              <a:ext cx="428628" cy="357190"/>
            </a:xfrm>
            <a:prstGeom prst="mathEqual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Plus 13"/>
            <p:cNvSpPr/>
            <p:nvPr/>
          </p:nvSpPr>
          <p:spPr>
            <a:xfrm>
              <a:off x="642910" y="2571744"/>
              <a:ext cx="428628" cy="428628"/>
            </a:xfrm>
            <a:prstGeom prst="mathPlus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5720" y="3071810"/>
              <a:ext cx="1071570" cy="57150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Puțină</a:t>
              </a:r>
            </a:p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85720" y="4143380"/>
              <a:ext cx="1071570" cy="714380"/>
            </a:xfrm>
            <a:prstGeom prst="round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48%</a:t>
              </a:r>
            </a:p>
            <a:p>
              <a:pPr algn="ctr"/>
              <a:r>
                <a:rPr lang="ro-RO" b="1" smtClean="0"/>
                <a:t>negativ</a:t>
              </a:r>
            </a:p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 bwMode="auto">
          <a:xfrm>
            <a:off x="285750" y="214290"/>
            <a:ext cx="8858250" cy="78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vi-VN" sz="2000" b="1" dirty="0" smtClean="0">
                <a:solidFill>
                  <a:schemeClr val="bg1"/>
                </a:solidFill>
              </a:rPr>
              <a:t>Dumneavoastră câtă încredere aveți în organizații patronale?</a:t>
            </a:r>
            <a:endParaRPr lang="ro-RO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85720" y="1857364"/>
          <a:ext cx="857256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57158" y="1428736"/>
            <a:ext cx="1071570" cy="3143272"/>
            <a:chOff x="285720" y="1785926"/>
            <a:chExt cx="1071570" cy="3143272"/>
          </a:xfrm>
        </p:grpSpPr>
        <p:sp>
          <p:nvSpPr>
            <p:cNvPr id="6" name="Rounded Rectangle 5"/>
            <p:cNvSpPr/>
            <p:nvPr/>
          </p:nvSpPr>
          <p:spPr>
            <a:xfrm>
              <a:off x="285720" y="1785926"/>
              <a:ext cx="1071570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Foarte multă</a:t>
              </a:r>
            </a:p>
            <a:p>
              <a:pPr algn="ctr"/>
              <a:endParaRPr lang="en-US"/>
            </a:p>
          </p:txBody>
        </p:sp>
        <p:sp>
          <p:nvSpPr>
            <p:cNvPr id="7" name="Equal 6"/>
            <p:cNvSpPr/>
            <p:nvPr/>
          </p:nvSpPr>
          <p:spPr>
            <a:xfrm>
              <a:off x="642910" y="3714752"/>
              <a:ext cx="428628" cy="35719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Plus 7"/>
            <p:cNvSpPr/>
            <p:nvPr/>
          </p:nvSpPr>
          <p:spPr>
            <a:xfrm>
              <a:off x="642910" y="2571744"/>
              <a:ext cx="428628" cy="428628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5720" y="3071810"/>
              <a:ext cx="1071570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Multă</a:t>
              </a:r>
            </a:p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85720" y="4143380"/>
              <a:ext cx="1071570" cy="785818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18%</a:t>
              </a:r>
            </a:p>
            <a:p>
              <a:pPr algn="ctr"/>
              <a:r>
                <a:rPr lang="ro-RO" b="1" smtClean="0"/>
                <a:t>pozitiv</a:t>
              </a:r>
            </a:p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43834" y="1428736"/>
            <a:ext cx="1071570" cy="3071834"/>
            <a:chOff x="285720" y="1785926"/>
            <a:chExt cx="1071570" cy="3071834"/>
          </a:xfrm>
          <a:solidFill>
            <a:srgbClr val="FF0000"/>
          </a:solidFill>
        </p:grpSpPr>
        <p:sp>
          <p:nvSpPr>
            <p:cNvPr id="12" name="Rounded Rectangle 11"/>
            <p:cNvSpPr/>
            <p:nvPr/>
          </p:nvSpPr>
          <p:spPr>
            <a:xfrm>
              <a:off x="285720" y="1785926"/>
              <a:ext cx="1071570" cy="71438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Foarte puțină</a:t>
              </a:r>
            </a:p>
            <a:p>
              <a:pPr algn="ctr"/>
              <a:endParaRPr lang="en-US"/>
            </a:p>
          </p:txBody>
        </p:sp>
        <p:sp>
          <p:nvSpPr>
            <p:cNvPr id="13" name="Equal 12"/>
            <p:cNvSpPr/>
            <p:nvPr/>
          </p:nvSpPr>
          <p:spPr>
            <a:xfrm>
              <a:off x="642910" y="3714752"/>
              <a:ext cx="428628" cy="357190"/>
            </a:xfrm>
            <a:prstGeom prst="mathEqual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Plus 13"/>
            <p:cNvSpPr/>
            <p:nvPr/>
          </p:nvSpPr>
          <p:spPr>
            <a:xfrm>
              <a:off x="642910" y="2571744"/>
              <a:ext cx="428628" cy="428628"/>
            </a:xfrm>
            <a:prstGeom prst="mathPlus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5720" y="3071810"/>
              <a:ext cx="1071570" cy="57150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Puțină</a:t>
              </a:r>
            </a:p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85720" y="4143380"/>
              <a:ext cx="1071570" cy="714380"/>
            </a:xfrm>
            <a:prstGeom prst="round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51%</a:t>
              </a:r>
            </a:p>
            <a:p>
              <a:pPr algn="ctr"/>
              <a:r>
                <a:rPr lang="ro-RO" b="1" smtClean="0"/>
                <a:t>negativ</a:t>
              </a:r>
            </a:p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 bwMode="auto">
          <a:xfrm>
            <a:off x="285750" y="214290"/>
            <a:ext cx="8858250" cy="78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vi-VN" sz="2000" b="1" dirty="0" smtClean="0">
                <a:solidFill>
                  <a:schemeClr val="bg1"/>
                </a:solidFill>
              </a:rPr>
              <a:t>Dumneavoastră câtă încredere aveți în organizații</a:t>
            </a:r>
            <a:r>
              <a:rPr lang="ro-RO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vi-VN" sz="2000" b="1" dirty="0" smtClean="0">
                <a:solidFill>
                  <a:schemeClr val="bg1"/>
                </a:solidFill>
              </a:rPr>
              <a:t> non-guvernamentale?</a:t>
            </a:r>
            <a:endParaRPr lang="ro-RO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85720" y="1857364"/>
          <a:ext cx="857256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57158" y="1428736"/>
            <a:ext cx="1071570" cy="3143272"/>
            <a:chOff x="285720" y="1785926"/>
            <a:chExt cx="1071570" cy="3143272"/>
          </a:xfrm>
        </p:grpSpPr>
        <p:sp>
          <p:nvSpPr>
            <p:cNvPr id="6" name="Rounded Rectangle 5"/>
            <p:cNvSpPr/>
            <p:nvPr/>
          </p:nvSpPr>
          <p:spPr>
            <a:xfrm>
              <a:off x="285720" y="1785926"/>
              <a:ext cx="1071570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Foarte multă</a:t>
              </a:r>
            </a:p>
            <a:p>
              <a:pPr algn="ctr"/>
              <a:endParaRPr lang="en-US"/>
            </a:p>
          </p:txBody>
        </p:sp>
        <p:sp>
          <p:nvSpPr>
            <p:cNvPr id="7" name="Equal 6"/>
            <p:cNvSpPr/>
            <p:nvPr/>
          </p:nvSpPr>
          <p:spPr>
            <a:xfrm>
              <a:off x="642910" y="3714752"/>
              <a:ext cx="428628" cy="35719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Plus 7"/>
            <p:cNvSpPr/>
            <p:nvPr/>
          </p:nvSpPr>
          <p:spPr>
            <a:xfrm>
              <a:off x="642910" y="2571744"/>
              <a:ext cx="428628" cy="428628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5720" y="3071810"/>
              <a:ext cx="1071570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Multă</a:t>
              </a:r>
            </a:p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85720" y="4143380"/>
              <a:ext cx="1071570" cy="785818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25%</a:t>
              </a:r>
            </a:p>
            <a:p>
              <a:pPr algn="ctr"/>
              <a:r>
                <a:rPr lang="ro-RO" b="1" smtClean="0"/>
                <a:t>pozitiv</a:t>
              </a:r>
            </a:p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43834" y="1428736"/>
            <a:ext cx="1071570" cy="3071834"/>
            <a:chOff x="285720" y="1785926"/>
            <a:chExt cx="1071570" cy="3071834"/>
          </a:xfrm>
          <a:solidFill>
            <a:srgbClr val="FF0000"/>
          </a:solidFill>
        </p:grpSpPr>
        <p:sp>
          <p:nvSpPr>
            <p:cNvPr id="12" name="Rounded Rectangle 11"/>
            <p:cNvSpPr/>
            <p:nvPr/>
          </p:nvSpPr>
          <p:spPr>
            <a:xfrm>
              <a:off x="285720" y="1785926"/>
              <a:ext cx="1071570" cy="71438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Foarte puțină</a:t>
              </a:r>
            </a:p>
            <a:p>
              <a:pPr algn="ctr"/>
              <a:endParaRPr lang="en-US"/>
            </a:p>
          </p:txBody>
        </p:sp>
        <p:sp>
          <p:nvSpPr>
            <p:cNvPr id="13" name="Equal 12"/>
            <p:cNvSpPr/>
            <p:nvPr/>
          </p:nvSpPr>
          <p:spPr>
            <a:xfrm>
              <a:off x="642910" y="3714752"/>
              <a:ext cx="428628" cy="357190"/>
            </a:xfrm>
            <a:prstGeom prst="mathEqual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Plus 13"/>
            <p:cNvSpPr/>
            <p:nvPr/>
          </p:nvSpPr>
          <p:spPr>
            <a:xfrm>
              <a:off x="642910" y="2571744"/>
              <a:ext cx="428628" cy="428628"/>
            </a:xfrm>
            <a:prstGeom prst="mathPlus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5720" y="3071810"/>
              <a:ext cx="1071570" cy="57150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Puțină</a:t>
              </a:r>
            </a:p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85720" y="4143380"/>
              <a:ext cx="1071570" cy="714380"/>
            </a:xfrm>
            <a:prstGeom prst="round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o-RO" b="1" smtClean="0"/>
                <a:t>46%</a:t>
              </a:r>
            </a:p>
            <a:p>
              <a:pPr algn="ctr"/>
              <a:r>
                <a:rPr lang="ro-RO" b="1" smtClean="0"/>
                <a:t>negativ</a:t>
              </a:r>
            </a:p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3921</TotalTime>
  <Words>111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BAROMETER</dc:title>
  <dc:creator>user</dc:creator>
  <cp:lastModifiedBy>Dariana</cp:lastModifiedBy>
  <cp:revision>961</cp:revision>
  <dcterms:created xsi:type="dcterms:W3CDTF">2009-04-27T11:25:53Z</dcterms:created>
  <dcterms:modified xsi:type="dcterms:W3CDTF">2011-01-12T16:38:59Z</dcterms:modified>
</cp:coreProperties>
</file>