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62" r:id="rId11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7A"/>
    <a:srgbClr val="A51140"/>
    <a:srgbClr val="E9994C"/>
    <a:srgbClr val="004165"/>
    <a:srgbClr val="0CC6DE"/>
    <a:srgbClr val="175E54"/>
    <a:srgbClr val="878800"/>
    <a:srgbClr val="C1D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0" autoAdjust="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Chart%20in%20Microsoft%20PowerPoint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Sheet1!$E$8</c:f>
              <c:strCache>
                <c:ptCount val="1"/>
                <c:pt idx="0">
                  <c:v>def</c:v>
                </c:pt>
              </c:strCache>
            </c:strRef>
          </c:tx>
          <c:invertIfNegative val="0"/>
          <c:cat>
            <c:strRef>
              <c:f>Sheet1!$D$9:$D$16</c:f>
              <c:strCach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5">
                  <c:v>2016</c:v>
                </c:pt>
                <c:pt idx="6">
                  <c:v>2017</c:v>
                </c:pt>
                <c:pt idx="7">
                  <c:v>2018f</c:v>
                </c:pt>
              </c:strCache>
            </c:strRef>
          </c:cat>
          <c:val>
            <c:numRef>
              <c:f>Sheet1!$E$9:$E$16</c:f>
              <c:numCache>
                <c:formatCode>General</c:formatCode>
                <c:ptCount val="8"/>
                <c:pt idx="0">
                  <c:v>-2.1121064000000001</c:v>
                </c:pt>
                <c:pt idx="1">
                  <c:v>-2.7087805999999999</c:v>
                </c:pt>
                <c:pt idx="2">
                  <c:v>-5.3715288000000001</c:v>
                </c:pt>
                <c:pt idx="3">
                  <c:v>-9.1394376000000008</c:v>
                </c:pt>
                <c:pt idx="5">
                  <c:v>-2.9182939000000001</c:v>
                </c:pt>
                <c:pt idx="6">
                  <c:v>-2.8728148</c:v>
                </c:pt>
                <c:pt idx="7">
                  <c:v>-3.2804845999999999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4B-46D7-A142-31229CC43F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037312"/>
        <c:axId val="111730688"/>
      </c:barChart>
      <c:catAx>
        <c:axId val="13703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high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111730688"/>
        <c:crosses val="autoZero"/>
        <c:auto val="1"/>
        <c:lblAlgn val="ctr"/>
        <c:lblOffset val="100"/>
        <c:noMultiLvlLbl val="0"/>
      </c:catAx>
      <c:valAx>
        <c:axId val="111730688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137037312"/>
        <c:crosses val="autoZero"/>
        <c:crossBetween val="between"/>
      </c:valAx>
      <c:spPr>
        <a:solidFill>
          <a:srgbClr val="F9F9F9"/>
        </a:solidFill>
      </c:spPr>
    </c:plotArea>
    <c:plotVisOnly val="1"/>
    <c:dispBlanksAs val="gap"/>
    <c:showDLblsOverMax val="0"/>
  </c:chart>
  <c:spPr>
    <a:solidFill>
      <a:srgbClr val="F9F9F9"/>
    </a:solidFill>
  </c:spPr>
  <c:txPr>
    <a:bodyPr/>
    <a:lstStyle/>
    <a:p>
      <a:pPr>
        <a:defRPr sz="12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Sheet1!$E$33</c:f>
              <c:strCache>
                <c:ptCount val="1"/>
                <c:pt idx="0">
                  <c:v>cc</c:v>
                </c:pt>
              </c:strCache>
            </c:strRef>
          </c:tx>
          <c:invertIfNegative val="0"/>
          <c:cat>
            <c:strRef>
              <c:f>Sheet1!$D$34:$D$41</c:f>
              <c:strCach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5">
                  <c:v>2016</c:v>
                </c:pt>
                <c:pt idx="6">
                  <c:v>2017</c:v>
                </c:pt>
                <c:pt idx="7">
                  <c:v>2018f</c:v>
                </c:pt>
              </c:strCache>
            </c:strRef>
          </c:cat>
          <c:val>
            <c:numRef>
              <c:f>Sheet1!$E$34:$E$41</c:f>
              <c:numCache>
                <c:formatCode>General</c:formatCode>
                <c:ptCount val="8"/>
                <c:pt idx="0">
                  <c:v>-10.3070681</c:v>
                </c:pt>
                <c:pt idx="1">
                  <c:v>-13.509229400000001</c:v>
                </c:pt>
                <c:pt idx="2">
                  <c:v>-11.5094244</c:v>
                </c:pt>
                <c:pt idx="3">
                  <c:v>-4.6691013000000003</c:v>
                </c:pt>
                <c:pt idx="5">
                  <c:v>-2.0840361999999999</c:v>
                </c:pt>
                <c:pt idx="6">
                  <c:v>-3.1796356000000001</c:v>
                </c:pt>
                <c:pt idx="7">
                  <c:v>-4.3100722999999999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C3-4894-8D54-5DE2EDA82E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324224"/>
        <c:axId val="126833728"/>
      </c:barChart>
      <c:catAx>
        <c:axId val="126324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high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126833728"/>
        <c:crosses val="autoZero"/>
        <c:auto val="1"/>
        <c:lblAlgn val="ctr"/>
        <c:lblOffset val="100"/>
        <c:noMultiLvlLbl val="0"/>
      </c:catAx>
      <c:valAx>
        <c:axId val="126833728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126324224"/>
        <c:crosses val="autoZero"/>
        <c:crossBetween val="between"/>
      </c:valAx>
      <c:spPr>
        <a:solidFill>
          <a:srgbClr val="F9F9F9"/>
        </a:solidFill>
      </c:spPr>
    </c:plotArea>
    <c:plotVisOnly val="1"/>
    <c:dispBlanksAs val="gap"/>
    <c:showDLblsOverMax val="0"/>
  </c:chart>
  <c:spPr>
    <a:solidFill>
      <a:srgbClr val="F9F9F9"/>
    </a:solidFill>
  </c:spPr>
  <c:txPr>
    <a:bodyPr/>
    <a:lstStyle/>
    <a:p>
      <a:pPr>
        <a:defRPr sz="1200"/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Sheet1!$E$23</c:f>
              <c:strCache>
                <c:ptCount val="1"/>
                <c:pt idx="0">
                  <c:v>dat</c:v>
                </c:pt>
              </c:strCache>
            </c:strRef>
          </c:tx>
          <c:spPr>
            <a:solidFill>
              <a:srgbClr val="4BACC6"/>
            </a:solidFill>
          </c:spPr>
          <c:invertIfNegative val="0"/>
          <c:cat>
            <c:strRef>
              <c:f>Sheet1!$D$24:$D$31</c:f>
              <c:strCach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5">
                  <c:v>2016</c:v>
                </c:pt>
                <c:pt idx="6">
                  <c:v>2017</c:v>
                </c:pt>
                <c:pt idx="7">
                  <c:v>2018f</c:v>
                </c:pt>
              </c:strCache>
            </c:strRef>
          </c:cat>
          <c:val>
            <c:numRef>
              <c:f>Sheet1!$E$24:$E$31</c:f>
              <c:numCache>
                <c:formatCode>General</c:formatCode>
                <c:ptCount val="8"/>
                <c:pt idx="0">
                  <c:v>12.271699999999999</c:v>
                </c:pt>
                <c:pt idx="1">
                  <c:v>11.8781</c:v>
                </c:pt>
                <c:pt idx="2">
                  <c:v>12.417899999999999</c:v>
                </c:pt>
                <c:pt idx="3">
                  <c:v>22.081600000000002</c:v>
                </c:pt>
                <c:pt idx="5">
                  <c:v>37.320599999999999</c:v>
                </c:pt>
                <c:pt idx="6">
                  <c:v>35.073099999999997</c:v>
                </c:pt>
                <c:pt idx="7">
                  <c:v>35.0762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3E-4425-A190-4387C63B7D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846656"/>
        <c:axId val="2535360"/>
      </c:barChart>
      <c:catAx>
        <c:axId val="51846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2535360"/>
        <c:crosses val="autoZero"/>
        <c:auto val="1"/>
        <c:lblAlgn val="ctr"/>
        <c:lblOffset val="100"/>
        <c:noMultiLvlLbl val="0"/>
      </c:catAx>
      <c:valAx>
        <c:axId val="2535360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51846656"/>
        <c:crosses val="autoZero"/>
        <c:crossBetween val="between"/>
      </c:valAx>
      <c:spPr>
        <a:solidFill>
          <a:srgbClr val="F9F9F9"/>
        </a:solidFill>
      </c:spPr>
    </c:plotArea>
    <c:plotVisOnly val="1"/>
    <c:dispBlanksAs val="gap"/>
    <c:showDLblsOverMax val="0"/>
  </c:chart>
  <c:spPr>
    <a:solidFill>
      <a:srgbClr val="F9F9F9"/>
    </a:solidFill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2362319841598745E-2"/>
          <c:y val="3.3834305915856476E-2"/>
          <c:w val="0.94155580881337197"/>
          <c:h val="0.67142459843927682"/>
        </c:manualLayout>
      </c:layout>
      <c:areaChart>
        <c:grouping val="standard"/>
        <c:varyColors val="0"/>
        <c:ser>
          <c:idx val="2"/>
          <c:order val="1"/>
          <c:tx>
            <c:strRef>
              <c:f>Sheet1!$E$5</c:f>
              <c:strCache>
                <c:ptCount val="1"/>
                <c:pt idx="0">
                  <c:v>Deficit structural</c:v>
                </c:pt>
              </c:strCache>
            </c:strRef>
          </c:tx>
          <c:cat>
            <c:strRef>
              <c:f>Sheet1!$B$6:$B$29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2018*</c:v>
                </c:pt>
              </c:strCache>
            </c:strRef>
          </c:cat>
          <c:val>
            <c:numRef>
              <c:f>Sheet1!$E$6:$E$29</c:f>
              <c:numCache>
                <c:formatCode>General</c:formatCode>
                <c:ptCount val="24"/>
                <c:pt idx="0">
                  <c:v>-2.5935000000000001</c:v>
                </c:pt>
                <c:pt idx="1">
                  <c:v>-4.7386999999999997</c:v>
                </c:pt>
                <c:pt idx="2">
                  <c:v>-4.1536999999999997</c:v>
                </c:pt>
                <c:pt idx="3">
                  <c:v>-2.1444999999999999</c:v>
                </c:pt>
                <c:pt idx="4">
                  <c:v>-2.7603</c:v>
                </c:pt>
                <c:pt idx="5">
                  <c:v>-3.0076999999999998</c:v>
                </c:pt>
                <c:pt idx="6">
                  <c:v>-2.5177</c:v>
                </c:pt>
                <c:pt idx="7">
                  <c:v>-1.9931000000000001</c:v>
                </c:pt>
                <c:pt idx="8">
                  <c:v>-2.1147999999999998</c:v>
                </c:pt>
                <c:pt idx="9">
                  <c:v>-3.0632999999999999</c:v>
                </c:pt>
                <c:pt idx="10">
                  <c:v>-2.4912999999999998</c:v>
                </c:pt>
                <c:pt idx="11">
                  <c:v>-4.5361000000000002</c:v>
                </c:pt>
                <c:pt idx="12">
                  <c:v>-5.0008999999999997</c:v>
                </c:pt>
                <c:pt idx="13">
                  <c:v>-8.1466999999999992</c:v>
                </c:pt>
                <c:pt idx="14">
                  <c:v>-8.9393999999999991</c:v>
                </c:pt>
                <c:pt idx="15">
                  <c:v>-5.2443</c:v>
                </c:pt>
                <c:pt idx="16">
                  <c:v>-3.8748</c:v>
                </c:pt>
                <c:pt idx="17">
                  <c:v>-2.0425</c:v>
                </c:pt>
                <c:pt idx="18">
                  <c:v>-0.96199999999999997</c:v>
                </c:pt>
                <c:pt idx="19">
                  <c:v>-0.34379999999999999</c:v>
                </c:pt>
                <c:pt idx="20">
                  <c:v>5.0500000000000003E-2</c:v>
                </c:pt>
                <c:pt idx="21">
                  <c:v>-2.5489999999999999</c:v>
                </c:pt>
                <c:pt idx="22">
                  <c:v>-3.3791000000000002</c:v>
                </c:pt>
                <c:pt idx="23">
                  <c:v>-3.45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15-4231-B6A8-4F1571FAB9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723520"/>
        <c:axId val="45903808"/>
      </c:areaChart>
      <c:lineChart>
        <c:grouping val="standard"/>
        <c:varyColors val="0"/>
        <c:ser>
          <c:idx val="0"/>
          <c:order val="0"/>
          <c:tx>
            <c:strRef>
              <c:f>Sheet1!$C$5</c:f>
              <c:strCache>
                <c:ptCount val="1"/>
                <c:pt idx="0">
                  <c:v>Deficit bugetar</c:v>
                </c:pt>
              </c:strCache>
            </c:strRef>
          </c:tx>
          <c:marker>
            <c:symbol val="square"/>
            <c:size val="5"/>
          </c:marker>
          <c:cat>
            <c:strRef>
              <c:f>Sheet1!$B$6:$B$29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2018*</c:v>
                </c:pt>
              </c:strCache>
            </c:strRef>
          </c:cat>
          <c:val>
            <c:numRef>
              <c:f>Sheet1!$C$6:$C$29</c:f>
              <c:numCache>
                <c:formatCode>General</c:formatCode>
                <c:ptCount val="24"/>
                <c:pt idx="0">
                  <c:v>-1.9891076000000001</c:v>
                </c:pt>
                <c:pt idx="1">
                  <c:v>-3.5416758000000002</c:v>
                </c:pt>
                <c:pt idx="2">
                  <c:v>-4.3940815000000004</c:v>
                </c:pt>
                <c:pt idx="3">
                  <c:v>-3.2156939000000002</c:v>
                </c:pt>
                <c:pt idx="4">
                  <c:v>-4.3915398999999997</c:v>
                </c:pt>
                <c:pt idx="5">
                  <c:v>-4.5721147999999996</c:v>
                </c:pt>
                <c:pt idx="6">
                  <c:v>-3.4271072</c:v>
                </c:pt>
                <c:pt idx="7">
                  <c:v>-1.9295027</c:v>
                </c:pt>
                <c:pt idx="8">
                  <c:v>-1.3767784999999999</c:v>
                </c:pt>
                <c:pt idx="9">
                  <c:v>-1.0686334</c:v>
                </c:pt>
                <c:pt idx="10">
                  <c:v>-0.79837849999999999</c:v>
                </c:pt>
                <c:pt idx="11">
                  <c:v>-2.1121064000000001</c:v>
                </c:pt>
                <c:pt idx="12">
                  <c:v>-2.7087805999999999</c:v>
                </c:pt>
                <c:pt idx="13">
                  <c:v>-5.3715288000000001</c:v>
                </c:pt>
                <c:pt idx="14">
                  <c:v>-9.1394376000000008</c:v>
                </c:pt>
                <c:pt idx="15">
                  <c:v>-6.9215347999999999</c:v>
                </c:pt>
                <c:pt idx="16">
                  <c:v>-5.4342749000000001</c:v>
                </c:pt>
                <c:pt idx="17">
                  <c:v>-3.6734586999999999</c:v>
                </c:pt>
                <c:pt idx="18">
                  <c:v>-2.1504127999999998</c:v>
                </c:pt>
                <c:pt idx="19">
                  <c:v>-1.2545355</c:v>
                </c:pt>
                <c:pt idx="20">
                  <c:v>-0.69486170000000003</c:v>
                </c:pt>
                <c:pt idx="21">
                  <c:v>-2.9182939000000001</c:v>
                </c:pt>
                <c:pt idx="22">
                  <c:v>-2.8728148</c:v>
                </c:pt>
                <c:pt idx="23">
                  <c:v>-2.97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215-4231-B6A8-4F1571FAB993}"/>
            </c:ext>
          </c:extLst>
        </c:ser>
        <c:ser>
          <c:idx val="3"/>
          <c:order val="2"/>
          <c:tx>
            <c:strRef>
              <c:f>Sheet1!$F$5</c:f>
              <c:strCache>
                <c:ptCount val="1"/>
                <c:pt idx="0">
                  <c:v>Țintă deficit bugetar (Maastricht)</c:v>
                </c:pt>
              </c:strCache>
            </c:strRef>
          </c:tx>
          <c:spPr>
            <a:ln>
              <a:solidFill>
                <a:srgbClr val="7030A0"/>
              </a:solidFill>
              <a:prstDash val="sysDash"/>
            </a:ln>
          </c:spPr>
          <c:marker>
            <c:symbol val="none"/>
          </c:marker>
          <c:cat>
            <c:strRef>
              <c:f>Sheet1!$B$6:$B$29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2018*</c:v>
                </c:pt>
              </c:strCache>
            </c:strRef>
          </c:cat>
          <c:val>
            <c:numRef>
              <c:f>Sheet1!$F$6:$F$29</c:f>
              <c:numCache>
                <c:formatCode>General</c:formatCode>
                <c:ptCount val="24"/>
                <c:pt idx="0">
                  <c:v>-3</c:v>
                </c:pt>
                <c:pt idx="1">
                  <c:v>-3</c:v>
                </c:pt>
                <c:pt idx="2">
                  <c:v>-3</c:v>
                </c:pt>
                <c:pt idx="3">
                  <c:v>-3</c:v>
                </c:pt>
                <c:pt idx="4">
                  <c:v>-3</c:v>
                </c:pt>
                <c:pt idx="5">
                  <c:v>-3</c:v>
                </c:pt>
                <c:pt idx="6">
                  <c:v>-3</c:v>
                </c:pt>
                <c:pt idx="7">
                  <c:v>-3</c:v>
                </c:pt>
                <c:pt idx="8">
                  <c:v>-3</c:v>
                </c:pt>
                <c:pt idx="9">
                  <c:v>-3</c:v>
                </c:pt>
                <c:pt idx="10">
                  <c:v>-3</c:v>
                </c:pt>
                <c:pt idx="11">
                  <c:v>-3</c:v>
                </c:pt>
                <c:pt idx="12">
                  <c:v>-3</c:v>
                </c:pt>
                <c:pt idx="13">
                  <c:v>-3</c:v>
                </c:pt>
                <c:pt idx="14">
                  <c:v>-3</c:v>
                </c:pt>
                <c:pt idx="15">
                  <c:v>-3</c:v>
                </c:pt>
                <c:pt idx="16">
                  <c:v>-3</c:v>
                </c:pt>
                <c:pt idx="17">
                  <c:v>-3</c:v>
                </c:pt>
                <c:pt idx="18">
                  <c:v>-3</c:v>
                </c:pt>
                <c:pt idx="19">
                  <c:v>-3</c:v>
                </c:pt>
                <c:pt idx="20">
                  <c:v>-3</c:v>
                </c:pt>
                <c:pt idx="21">
                  <c:v>-3</c:v>
                </c:pt>
                <c:pt idx="22">
                  <c:v>-3</c:v>
                </c:pt>
                <c:pt idx="23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215-4231-B6A8-4F1571FAB993}"/>
            </c:ext>
          </c:extLst>
        </c:ser>
        <c:ser>
          <c:idx val="4"/>
          <c:order val="3"/>
          <c:tx>
            <c:strRef>
              <c:f>Sheet1!$G$5</c:f>
              <c:strCache>
                <c:ptCount val="1"/>
                <c:pt idx="0">
                  <c:v>Țintă deficit structural (MTO)</c:v>
                </c:pt>
              </c:strCache>
            </c:strRef>
          </c:tx>
          <c:spPr>
            <a:ln>
              <a:solidFill>
                <a:schemeClr val="accent4"/>
              </a:solidFill>
              <a:prstDash val="sysDash"/>
            </a:ln>
          </c:spPr>
          <c:marker>
            <c:symbol val="none"/>
          </c:marker>
          <c:cat>
            <c:strRef>
              <c:f>Sheet1!$B$6:$B$29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2018*</c:v>
                </c:pt>
              </c:strCache>
            </c:strRef>
          </c:cat>
          <c:val>
            <c:numRef>
              <c:f>Sheet1!$G$6:$G$29</c:f>
              <c:numCache>
                <c:formatCode>General</c:formatCode>
                <c:ptCount val="24"/>
                <c:pt idx="0">
                  <c:v>-1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-1</c:v>
                </c:pt>
                <c:pt idx="11">
                  <c:v>-1</c:v>
                </c:pt>
                <c:pt idx="12">
                  <c:v>-1</c:v>
                </c:pt>
                <c:pt idx="13">
                  <c:v>-1</c:v>
                </c:pt>
                <c:pt idx="14">
                  <c:v>-1</c:v>
                </c:pt>
                <c:pt idx="15">
                  <c:v>-1</c:v>
                </c:pt>
                <c:pt idx="16">
                  <c:v>-1</c:v>
                </c:pt>
                <c:pt idx="17">
                  <c:v>-1</c:v>
                </c:pt>
                <c:pt idx="18">
                  <c:v>-1</c:v>
                </c:pt>
                <c:pt idx="19">
                  <c:v>-1</c:v>
                </c:pt>
                <c:pt idx="20">
                  <c:v>-1</c:v>
                </c:pt>
                <c:pt idx="21">
                  <c:v>-1</c:v>
                </c:pt>
                <c:pt idx="22">
                  <c:v>-1</c:v>
                </c:pt>
                <c:pt idx="23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215-4231-B6A8-4F1571FAB993}"/>
            </c:ext>
          </c:extLst>
        </c:ser>
        <c:ser>
          <c:idx val="5"/>
          <c:order val="4"/>
          <c:tx>
            <c:strRef>
              <c:f>Sheet1!$H$5</c:f>
              <c:strCache>
                <c:ptCount val="1"/>
                <c:pt idx="0">
                  <c:v>FBC sector guvernamental (sc. dr.)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circle"/>
            <c:size val="7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cat>
            <c:strRef>
              <c:f>Sheet1!$B$6:$B$29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2018*</c:v>
                </c:pt>
              </c:strCache>
            </c:strRef>
          </c:cat>
          <c:val>
            <c:numRef>
              <c:f>Sheet1!$H$6:$H$29</c:f>
              <c:numCache>
                <c:formatCode>General</c:formatCode>
                <c:ptCount val="24"/>
                <c:pt idx="0">
                  <c:v>4.2</c:v>
                </c:pt>
                <c:pt idx="1">
                  <c:v>3.9</c:v>
                </c:pt>
                <c:pt idx="2">
                  <c:v>2.7</c:v>
                </c:pt>
                <c:pt idx="3">
                  <c:v>1.9</c:v>
                </c:pt>
                <c:pt idx="4">
                  <c:v>2.2999999999999998</c:v>
                </c:pt>
                <c:pt idx="5">
                  <c:v>3.9</c:v>
                </c:pt>
                <c:pt idx="6">
                  <c:v>3.1</c:v>
                </c:pt>
                <c:pt idx="7">
                  <c:v>3.3</c:v>
                </c:pt>
                <c:pt idx="8">
                  <c:v>3.6</c:v>
                </c:pt>
                <c:pt idx="9">
                  <c:v>2.8</c:v>
                </c:pt>
                <c:pt idx="10">
                  <c:v>2.8</c:v>
                </c:pt>
                <c:pt idx="11">
                  <c:v>5.2</c:v>
                </c:pt>
                <c:pt idx="12">
                  <c:v>6.1</c:v>
                </c:pt>
                <c:pt idx="13">
                  <c:v>6.5</c:v>
                </c:pt>
                <c:pt idx="14">
                  <c:v>5.8</c:v>
                </c:pt>
                <c:pt idx="15">
                  <c:v>5.7</c:v>
                </c:pt>
                <c:pt idx="16">
                  <c:v>5.5</c:v>
                </c:pt>
                <c:pt idx="17">
                  <c:v>4.9000000000000004</c:v>
                </c:pt>
                <c:pt idx="18">
                  <c:v>4.5999999999999996</c:v>
                </c:pt>
                <c:pt idx="19">
                  <c:v>4.4000000000000004</c:v>
                </c:pt>
                <c:pt idx="20">
                  <c:v>5.3</c:v>
                </c:pt>
                <c:pt idx="21">
                  <c:v>3.6</c:v>
                </c:pt>
                <c:pt idx="22">
                  <c:v>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215-4231-B6A8-4F1571FAB9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723520"/>
        <c:axId val="45903808"/>
      </c:lineChart>
      <c:catAx>
        <c:axId val="5572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crossAx val="45903808"/>
        <c:crosses val="autoZero"/>
        <c:auto val="1"/>
        <c:lblAlgn val="ctr"/>
        <c:lblOffset val="100"/>
        <c:noMultiLvlLbl val="0"/>
      </c:catAx>
      <c:valAx>
        <c:axId val="45903808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55723520"/>
        <c:crosses val="autoZero"/>
        <c:crossBetween val="between"/>
      </c:valAx>
      <c:spPr>
        <a:solidFill>
          <a:srgbClr val="F9F9F9"/>
        </a:solidFill>
      </c:spPr>
    </c:plotArea>
    <c:legend>
      <c:legendPos val="b"/>
      <c:layout>
        <c:manualLayout>
          <c:xMode val="edge"/>
          <c:yMode val="edge"/>
          <c:x val="8.5766910715107982E-3"/>
          <c:y val="0.78464985709407753"/>
          <c:w val="0.98138451443569574"/>
          <c:h val="0.10564216241820193"/>
        </c:manualLayout>
      </c:layout>
      <c:overlay val="0"/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spPr>
    <a:solidFill>
      <a:srgbClr val="F9F9F9"/>
    </a:solidFill>
    <a:ln>
      <a:noFill/>
    </a:ln>
  </c:spPr>
  <c:txPr>
    <a:bodyPr/>
    <a:lstStyle/>
    <a:p>
      <a:pPr>
        <a:defRPr sz="105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Sheet2!$F$21</c:f>
              <c:strCache>
                <c:ptCount val="1"/>
                <c:pt idx="0">
                  <c:v>Datoria publică (mld. lei)</c:v>
                </c:pt>
              </c:strCache>
            </c:strRef>
          </c:tx>
          <c:invertIfNegative val="0"/>
          <c:dPt>
            <c:idx val="14"/>
            <c:invertIfNegative val="0"/>
            <c:bubble3D val="0"/>
            <c:spPr>
              <a:pattFill prst="ltUpDiag">
                <a:fgClr>
                  <a:srgbClr val="F9F9F9"/>
                </a:fgClr>
                <a:bgClr>
                  <a:schemeClr val="accent2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1-4909-4910-9962-5CA5F186B3E0}"/>
              </c:ext>
            </c:extLst>
          </c:dPt>
          <c:dPt>
            <c:idx val="15"/>
            <c:invertIfNegative val="0"/>
            <c:bubble3D val="0"/>
            <c:spPr>
              <a:pattFill prst="dkUpDiag">
                <a:fgClr>
                  <a:schemeClr val="accent2"/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4909-4910-9962-5CA5F186B3E0}"/>
              </c:ext>
            </c:extLst>
          </c:dPt>
          <c:cat>
            <c:numRef>
              <c:f>Sheet2!$D$22:$D$35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Sheet2!$F$22:$F$35</c:f>
              <c:numCache>
                <c:formatCode>General</c:formatCode>
                <c:ptCount val="14"/>
                <c:pt idx="0">
                  <c:v>45.6</c:v>
                </c:pt>
                <c:pt idx="1">
                  <c:v>42.6</c:v>
                </c:pt>
                <c:pt idx="2">
                  <c:v>51</c:v>
                </c:pt>
                <c:pt idx="3">
                  <c:v>66.8</c:v>
                </c:pt>
                <c:pt idx="4">
                  <c:v>116.2</c:v>
                </c:pt>
                <c:pt idx="5">
                  <c:v>157.4</c:v>
                </c:pt>
                <c:pt idx="6">
                  <c:v>191</c:v>
                </c:pt>
                <c:pt idx="7">
                  <c:v>219.8</c:v>
                </c:pt>
                <c:pt idx="8">
                  <c:v>238.9</c:v>
                </c:pt>
                <c:pt idx="9">
                  <c:v>262.2</c:v>
                </c:pt>
                <c:pt idx="10">
                  <c:v>269.2</c:v>
                </c:pt>
                <c:pt idx="11">
                  <c:v>285.60000000000002</c:v>
                </c:pt>
                <c:pt idx="12">
                  <c:v>301.2</c:v>
                </c:pt>
                <c:pt idx="13">
                  <c:v>332.2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09-4910-9962-5CA5F186B3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942656"/>
        <c:axId val="2531328"/>
      </c:barChart>
      <c:lineChart>
        <c:grouping val="standard"/>
        <c:varyColors val="0"/>
        <c:ser>
          <c:idx val="0"/>
          <c:order val="0"/>
          <c:tx>
            <c:strRef>
              <c:f>Sheet2!$E$21</c:f>
              <c:strCache>
                <c:ptCount val="1"/>
                <c:pt idx="0">
                  <c:v>Cheltuieli cu dobânzile (% din PIB, sc. dr.)</c:v>
                </c:pt>
              </c:strCache>
            </c:strRef>
          </c:tx>
          <c:marker>
            <c:symbol val="square"/>
            <c:size val="8"/>
            <c:spPr>
              <a:ln>
                <a:solidFill>
                  <a:sysClr val="window" lastClr="FFFFFF"/>
                </a:solidFill>
              </a:ln>
            </c:spPr>
          </c:marker>
          <c:dPt>
            <c:idx val="14"/>
            <c:bubble3D val="0"/>
            <c:spPr>
              <a:ln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06-4909-4910-9962-5CA5F186B3E0}"/>
              </c:ext>
            </c:extLst>
          </c:dPt>
          <c:dPt>
            <c:idx val="15"/>
            <c:bubble3D val="0"/>
            <c:spPr>
              <a:ln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08-4909-4910-9962-5CA5F186B3E0}"/>
              </c:ext>
            </c:extLst>
          </c:dPt>
          <c:cat>
            <c:numRef>
              <c:f>Sheet2!$D$22:$D$34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Sheet2!$E$22:$E$35</c:f>
              <c:numCache>
                <c:formatCode>General</c:formatCode>
                <c:ptCount val="14"/>
                <c:pt idx="0">
                  <c:v>1.2279992</c:v>
                </c:pt>
                <c:pt idx="1">
                  <c:v>0.82900989999999997</c:v>
                </c:pt>
                <c:pt idx="2">
                  <c:v>0.66546380000000005</c:v>
                </c:pt>
                <c:pt idx="3">
                  <c:v>0.66068229999999994</c:v>
                </c:pt>
                <c:pt idx="4">
                  <c:v>1.4445460000000001</c:v>
                </c:pt>
                <c:pt idx="5">
                  <c:v>1.5103541</c:v>
                </c:pt>
                <c:pt idx="6">
                  <c:v>1.6171093999999999</c:v>
                </c:pt>
                <c:pt idx="7">
                  <c:v>1.7540925999999999</c:v>
                </c:pt>
                <c:pt idx="8">
                  <c:v>1.7561468</c:v>
                </c:pt>
                <c:pt idx="9">
                  <c:v>1.6508471</c:v>
                </c:pt>
                <c:pt idx="10">
                  <c:v>1.6340443</c:v>
                </c:pt>
                <c:pt idx="11">
                  <c:v>1.4994993000000001</c:v>
                </c:pt>
                <c:pt idx="12">
                  <c:v>1.3469133</c:v>
                </c:pt>
                <c:pt idx="13">
                  <c:v>1.4120348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909-4910-9962-5CA5F186B3E0}"/>
            </c:ext>
          </c:extLst>
        </c:ser>
        <c:ser>
          <c:idx val="2"/>
          <c:order val="2"/>
          <c:tx>
            <c:strRef>
              <c:f>Sheet2!$G$21</c:f>
              <c:strCache>
                <c:ptCount val="1"/>
                <c:pt idx="0">
                  <c:v>Maturitate medie portofoliu (ani, sc. dr.)</c:v>
                </c:pt>
              </c:strCache>
            </c:strRef>
          </c:tx>
          <c:spPr>
            <a:ln>
              <a:noFill/>
            </a:ln>
          </c:spPr>
          <c:marker>
            <c:symbol val="triangle"/>
            <c:size val="16"/>
            <c:spPr>
              <a:ln>
                <a:solidFill>
                  <a:sysClr val="window" lastClr="FFFFFF"/>
                </a:solidFill>
              </a:ln>
            </c:spPr>
          </c:marker>
          <c:cat>
            <c:numRef>
              <c:f>Sheet2!$D$22:$D$34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Sheet2!$G$22:$G$35</c:f>
              <c:numCache>
                <c:formatCode>General</c:formatCode>
                <c:ptCount val="14"/>
                <c:pt idx="6">
                  <c:v>4</c:v>
                </c:pt>
                <c:pt idx="7">
                  <c:v>4.0999999999999996</c:v>
                </c:pt>
                <c:pt idx="8">
                  <c:v>4.4000000000000004</c:v>
                </c:pt>
                <c:pt idx="9">
                  <c:v>5.3</c:v>
                </c:pt>
                <c:pt idx="10">
                  <c:v>5.7</c:v>
                </c:pt>
                <c:pt idx="11">
                  <c:v>5.8</c:v>
                </c:pt>
                <c:pt idx="12">
                  <c:v>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4909-4910-9962-5CA5F186B3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141824"/>
        <c:axId val="45810816"/>
      </c:lineChart>
      <c:catAx>
        <c:axId val="11994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2531328"/>
        <c:crosses val="autoZero"/>
        <c:auto val="1"/>
        <c:lblAlgn val="ctr"/>
        <c:lblOffset val="100"/>
        <c:noMultiLvlLbl val="0"/>
      </c:catAx>
      <c:valAx>
        <c:axId val="2531328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119942656"/>
        <c:crosses val="autoZero"/>
        <c:crossBetween val="between"/>
      </c:valAx>
      <c:valAx>
        <c:axId val="458108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120141824"/>
        <c:crosses val="max"/>
        <c:crossBetween val="between"/>
      </c:valAx>
      <c:catAx>
        <c:axId val="120141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810816"/>
        <c:crosses val="autoZero"/>
        <c:auto val="1"/>
        <c:lblAlgn val="ctr"/>
        <c:lblOffset val="100"/>
        <c:noMultiLvlLbl val="0"/>
      </c:catAx>
      <c:spPr>
        <a:solidFill>
          <a:srgbClr val="F9F9F9"/>
        </a:solidFill>
      </c:spPr>
    </c:plotArea>
    <c:legend>
      <c:legendPos val="b"/>
      <c:layout>
        <c:manualLayout>
          <c:xMode val="edge"/>
          <c:yMode val="edge"/>
          <c:x val="2.5146198830409361E-2"/>
          <c:y val="0.92250425933600411"/>
          <c:w val="0.94824561403508767"/>
          <c:h val="5.9951881014873143E-2"/>
        </c:manualLayout>
      </c:layout>
      <c:overlay val="0"/>
    </c:legend>
    <c:plotVisOnly val="1"/>
    <c:dispBlanksAs val="gap"/>
    <c:showDLblsOverMax val="0"/>
  </c:chart>
  <c:spPr>
    <a:solidFill>
      <a:srgbClr val="F9F9F9"/>
    </a:solidFill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870722977809592"/>
          <c:y val="8.1518923037846081E-2"/>
          <c:w val="0.85795943688857079"/>
          <c:h val="0.73261112522225047"/>
        </c:manualLayout>
      </c:layout>
      <c:lineChart>
        <c:grouping val="standard"/>
        <c:varyColors val="0"/>
        <c:ser>
          <c:idx val="0"/>
          <c:order val="0"/>
          <c:tx>
            <c:strRef>
              <c:f>Sheet1!$N$5</c:f>
              <c:strCache>
                <c:ptCount val="1"/>
                <c:pt idx="0">
                  <c:v>RO</c:v>
                </c:pt>
              </c:strCache>
            </c:strRef>
          </c:tx>
          <c:marker>
            <c:symbol val="none"/>
          </c:marker>
          <c:cat>
            <c:numRef>
              <c:f>Sheet1!$M$6:$M$161</c:f>
              <c:numCache>
                <c:formatCode>m/d/yyyy</c:formatCode>
                <c:ptCount val="156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</c:numCache>
            </c:numRef>
          </c:cat>
          <c:val>
            <c:numRef>
              <c:f>Sheet1!$N$6:$N$161</c:f>
              <c:numCache>
                <c:formatCode>General</c:formatCode>
                <c:ptCount val="156"/>
                <c:pt idx="0">
                  <c:v>60.886999999999986</c:v>
                </c:pt>
                <c:pt idx="1">
                  <c:v>56.137450000000001</c:v>
                </c:pt>
                <c:pt idx="2">
                  <c:v>46.505304347826083</c:v>
                </c:pt>
                <c:pt idx="3">
                  <c:v>66.134904761904764</c:v>
                </c:pt>
                <c:pt idx="4">
                  <c:v>60.175272727272727</c:v>
                </c:pt>
                <c:pt idx="5">
                  <c:v>55.891090909090913</c:v>
                </c:pt>
                <c:pt idx="6">
                  <c:v>51.428666666666672</c:v>
                </c:pt>
                <c:pt idx="7">
                  <c:v>49.347130434782628</c:v>
                </c:pt>
                <c:pt idx="8">
                  <c:v>43.570136363636365</c:v>
                </c:pt>
                <c:pt idx="9">
                  <c:v>38.958619047619038</c:v>
                </c:pt>
                <c:pt idx="10">
                  <c:v>41.954727272727261</c:v>
                </c:pt>
                <c:pt idx="11">
                  <c:v>38.108136363636362</c:v>
                </c:pt>
                <c:pt idx="12">
                  <c:v>36.884772727272733</c:v>
                </c:pt>
                <c:pt idx="13">
                  <c:v>36.785399999999996</c:v>
                </c:pt>
                <c:pt idx="14">
                  <c:v>37.480173913043473</c:v>
                </c:pt>
                <c:pt idx="15">
                  <c:v>41.354849999999999</c:v>
                </c:pt>
                <c:pt idx="16">
                  <c:v>43.232695652173916</c:v>
                </c:pt>
                <c:pt idx="17">
                  <c:v>47.722454545454532</c:v>
                </c:pt>
                <c:pt idx="18">
                  <c:v>49.244904761904749</c:v>
                </c:pt>
                <c:pt idx="19">
                  <c:v>40.721739130434777</c:v>
                </c:pt>
                <c:pt idx="20">
                  <c:v>38.461666666666666</c:v>
                </c:pt>
                <c:pt idx="21">
                  <c:v>31.002545454545444</c:v>
                </c:pt>
                <c:pt idx="22">
                  <c:v>22.797999999999998</c:v>
                </c:pt>
                <c:pt idx="23">
                  <c:v>21.080000000000002</c:v>
                </c:pt>
                <c:pt idx="24">
                  <c:v>19.975391304347824</c:v>
                </c:pt>
                <c:pt idx="25">
                  <c:v>19.263349999999999</c:v>
                </c:pt>
                <c:pt idx="26">
                  <c:v>19.93995454545454</c:v>
                </c:pt>
                <c:pt idx="27">
                  <c:v>18.792666666666669</c:v>
                </c:pt>
                <c:pt idx="28">
                  <c:v>18.480260869565214</c:v>
                </c:pt>
                <c:pt idx="29">
                  <c:v>17.724571428571426</c:v>
                </c:pt>
                <c:pt idx="30">
                  <c:v>20.253954545454544</c:v>
                </c:pt>
                <c:pt idx="31">
                  <c:v>31.489826086956519</c:v>
                </c:pt>
                <c:pt idx="32">
                  <c:v>39.901599999999988</c:v>
                </c:pt>
                <c:pt idx="33">
                  <c:v>37.986913043478253</c:v>
                </c:pt>
                <c:pt idx="34">
                  <c:v>65.448499999999996</c:v>
                </c:pt>
                <c:pt idx="35">
                  <c:v>77.795047619047608</c:v>
                </c:pt>
                <c:pt idx="36">
                  <c:v>121.51999999999998</c:v>
                </c:pt>
                <c:pt idx="37">
                  <c:v>168.41019047619051</c:v>
                </c:pt>
                <c:pt idx="38">
                  <c:v>206.07319047619043</c:v>
                </c:pt>
                <c:pt idx="39">
                  <c:v>168.25177272727271</c:v>
                </c:pt>
                <c:pt idx="40">
                  <c:v>135.19086363636362</c:v>
                </c:pt>
                <c:pt idx="41">
                  <c:v>157.04128571428572</c:v>
                </c:pt>
                <c:pt idx="42">
                  <c:v>190.72765217391304</c:v>
                </c:pt>
                <c:pt idx="43">
                  <c:v>192.14190476190475</c:v>
                </c:pt>
                <c:pt idx="44">
                  <c:v>237.0865</c:v>
                </c:pt>
                <c:pt idx="45">
                  <c:v>489.61460869565218</c:v>
                </c:pt>
                <c:pt idx="46">
                  <c:v>579.55295000000001</c:v>
                </c:pt>
                <c:pt idx="47">
                  <c:v>673.8161739130436</c:v>
                </c:pt>
                <c:pt idx="48">
                  <c:v>605.58513636363637</c:v>
                </c:pt>
                <c:pt idx="49">
                  <c:v>710.34429999999998</c:v>
                </c:pt>
                <c:pt idx="50">
                  <c:v>628.9549545454546</c:v>
                </c:pt>
                <c:pt idx="51">
                  <c:v>416.12231818181812</c:v>
                </c:pt>
                <c:pt idx="52">
                  <c:v>319.2447619047619</c:v>
                </c:pt>
                <c:pt idx="53">
                  <c:v>364.65750000000003</c:v>
                </c:pt>
                <c:pt idx="54">
                  <c:v>345.63547826086955</c:v>
                </c:pt>
                <c:pt idx="55">
                  <c:v>270.49171428571429</c:v>
                </c:pt>
                <c:pt idx="56">
                  <c:v>241.69177272727276</c:v>
                </c:pt>
                <c:pt idx="57">
                  <c:v>239.61668181818177</c:v>
                </c:pt>
                <c:pt idx="58">
                  <c:v>291.28604761904762</c:v>
                </c:pt>
                <c:pt idx="59">
                  <c:v>286.2042608695653</c:v>
                </c:pt>
                <c:pt idx="60">
                  <c:v>247.0566666666667</c:v>
                </c:pt>
                <c:pt idx="61">
                  <c:v>272.70080000000002</c:v>
                </c:pt>
                <c:pt idx="62">
                  <c:v>208.80343478260863</c:v>
                </c:pt>
                <c:pt idx="63">
                  <c:v>218.36595454545451</c:v>
                </c:pt>
                <c:pt idx="64">
                  <c:v>257.82323809523808</c:v>
                </c:pt>
                <c:pt idx="65">
                  <c:v>373.22413636363638</c:v>
                </c:pt>
                <c:pt idx="66">
                  <c:v>379.05768181818189</c:v>
                </c:pt>
                <c:pt idx="67">
                  <c:v>346.87050000000005</c:v>
                </c:pt>
                <c:pt idx="68">
                  <c:v>367.89368181818179</c:v>
                </c:pt>
                <c:pt idx="69">
                  <c:v>307.83247619047614</c:v>
                </c:pt>
                <c:pt idx="70">
                  <c:v>289.53868181818183</c:v>
                </c:pt>
                <c:pt idx="71">
                  <c:v>297.70286956521738</c:v>
                </c:pt>
                <c:pt idx="72">
                  <c:v>298.72557142857141</c:v>
                </c:pt>
                <c:pt idx="73">
                  <c:v>289.74469999999997</c:v>
                </c:pt>
                <c:pt idx="74">
                  <c:v>264.47682608695646</c:v>
                </c:pt>
                <c:pt idx="75">
                  <c:v>225.71123809523809</c:v>
                </c:pt>
                <c:pt idx="76">
                  <c:v>228.68354545454548</c:v>
                </c:pt>
                <c:pt idx="77">
                  <c:v>249.22222727272731</c:v>
                </c:pt>
                <c:pt idx="78">
                  <c:v>250.46057142857146</c:v>
                </c:pt>
                <c:pt idx="79">
                  <c:v>295.97739130434786</c:v>
                </c:pt>
                <c:pt idx="80">
                  <c:v>379.17609090909087</c:v>
                </c:pt>
                <c:pt idx="81">
                  <c:v>392.27809523809526</c:v>
                </c:pt>
                <c:pt idx="82">
                  <c:v>430.94013636363633</c:v>
                </c:pt>
                <c:pt idx="83">
                  <c:v>441.41227272727269</c:v>
                </c:pt>
                <c:pt idx="84">
                  <c:v>438.43390909090908</c:v>
                </c:pt>
                <c:pt idx="85">
                  <c:v>371.36204761904764</c:v>
                </c:pt>
                <c:pt idx="86">
                  <c:v>316.07854545454541</c:v>
                </c:pt>
                <c:pt idx="87">
                  <c:v>334.71290476190472</c:v>
                </c:pt>
                <c:pt idx="88">
                  <c:v>399.42830434782621</c:v>
                </c:pt>
                <c:pt idx="89">
                  <c:v>437.9218095238096</c:v>
                </c:pt>
                <c:pt idx="90">
                  <c:v>421.31895454545452</c:v>
                </c:pt>
                <c:pt idx="91">
                  <c:v>397.61056521739118</c:v>
                </c:pt>
                <c:pt idx="92">
                  <c:v>340.72479999999996</c:v>
                </c:pt>
                <c:pt idx="93">
                  <c:v>246.30430434782605</c:v>
                </c:pt>
                <c:pt idx="94">
                  <c:v>229.47550000000001</c:v>
                </c:pt>
                <c:pt idx="95">
                  <c:v>218.83023809523814</c:v>
                </c:pt>
                <c:pt idx="96">
                  <c:v>192.8051304347826</c:v>
                </c:pt>
                <c:pt idx="97">
                  <c:v>205.57485000000003</c:v>
                </c:pt>
                <c:pt idx="98">
                  <c:v>214.64047619047622</c:v>
                </c:pt>
                <c:pt idx="99">
                  <c:v>211.61245454545454</c:v>
                </c:pt>
                <c:pt idx="100">
                  <c:v>181.08295652173913</c:v>
                </c:pt>
                <c:pt idx="101">
                  <c:v>203.01875000000001</c:v>
                </c:pt>
                <c:pt idx="102">
                  <c:v>200.34986956521738</c:v>
                </c:pt>
                <c:pt idx="103">
                  <c:v>204.77031818181823</c:v>
                </c:pt>
                <c:pt idx="104">
                  <c:v>198.12299999999999</c:v>
                </c:pt>
                <c:pt idx="105">
                  <c:v>185.90878260869562</c:v>
                </c:pt>
                <c:pt idx="106">
                  <c:v>180.92976190476188</c:v>
                </c:pt>
                <c:pt idx="107">
                  <c:v>183.70731818181818</c:v>
                </c:pt>
                <c:pt idx="108">
                  <c:v>183.51430434782608</c:v>
                </c:pt>
                <c:pt idx="109">
                  <c:v>182.92024999999998</c:v>
                </c:pt>
                <c:pt idx="110">
                  <c:v>171.15542857142853</c:v>
                </c:pt>
                <c:pt idx="111">
                  <c:v>171.15977272727272</c:v>
                </c:pt>
                <c:pt idx="112">
                  <c:v>169.69677272727276</c:v>
                </c:pt>
                <c:pt idx="113">
                  <c:v>136.76295238095241</c:v>
                </c:pt>
                <c:pt idx="114">
                  <c:v>135.00300000000001</c:v>
                </c:pt>
                <c:pt idx="115">
                  <c:v>139.6782380952381</c:v>
                </c:pt>
                <c:pt idx="116">
                  <c:v>138.86609090909093</c:v>
                </c:pt>
                <c:pt idx="117">
                  <c:v>149.62813043478261</c:v>
                </c:pt>
                <c:pt idx="118">
                  <c:v>148.91565</c:v>
                </c:pt>
                <c:pt idx="119">
                  <c:v>139.73221739130437</c:v>
                </c:pt>
                <c:pt idx="120">
                  <c:v>125.76895454545458</c:v>
                </c:pt>
                <c:pt idx="121">
                  <c:v>115.59429999999998</c:v>
                </c:pt>
                <c:pt idx="122">
                  <c:v>108.97963636363637</c:v>
                </c:pt>
                <c:pt idx="123">
                  <c:v>107.39331818181819</c:v>
                </c:pt>
                <c:pt idx="124">
                  <c:v>113.87528571428571</c:v>
                </c:pt>
                <c:pt idx="125">
                  <c:v>123.98459090909091</c:v>
                </c:pt>
                <c:pt idx="126">
                  <c:v>130.14404347826084</c:v>
                </c:pt>
                <c:pt idx="127">
                  <c:v>128.27928571428572</c:v>
                </c:pt>
                <c:pt idx="128">
                  <c:v>128.16236363636364</c:v>
                </c:pt>
                <c:pt idx="129">
                  <c:v>132.17845454545457</c:v>
                </c:pt>
                <c:pt idx="130">
                  <c:v>131.59638095238097</c:v>
                </c:pt>
                <c:pt idx="131">
                  <c:v>131.80613043478257</c:v>
                </c:pt>
                <c:pt idx="132">
                  <c:v>129.96257142857144</c:v>
                </c:pt>
                <c:pt idx="133">
                  <c:v>130.64876190476193</c:v>
                </c:pt>
                <c:pt idx="134">
                  <c:v>124.27869565217391</c:v>
                </c:pt>
                <c:pt idx="135">
                  <c:v>120.48376190476191</c:v>
                </c:pt>
                <c:pt idx="136">
                  <c:v>118.58450000000002</c:v>
                </c:pt>
                <c:pt idx="137">
                  <c:v>127.30863636363637</c:v>
                </c:pt>
                <c:pt idx="138">
                  <c:v>124.02933333333333</c:v>
                </c:pt>
                <c:pt idx="139">
                  <c:v>116.75630434782613</c:v>
                </c:pt>
                <c:pt idx="140">
                  <c:v>111.84700000000002</c:v>
                </c:pt>
                <c:pt idx="141">
                  <c:v>111.84700000000001</c:v>
                </c:pt>
                <c:pt idx="142">
                  <c:v>111.84700000000002</c:v>
                </c:pt>
                <c:pt idx="143">
                  <c:v>111.84700000000002</c:v>
                </c:pt>
                <c:pt idx="144">
                  <c:v>111.84700000000002</c:v>
                </c:pt>
                <c:pt idx="145">
                  <c:v>111.84700000000001</c:v>
                </c:pt>
                <c:pt idx="146">
                  <c:v>111.84700000000002</c:v>
                </c:pt>
                <c:pt idx="147">
                  <c:v>111.84700000000001</c:v>
                </c:pt>
                <c:pt idx="148">
                  <c:v>111.84700000000002</c:v>
                </c:pt>
                <c:pt idx="149">
                  <c:v>111.84700000000002</c:v>
                </c:pt>
                <c:pt idx="150">
                  <c:v>111.84700000000001</c:v>
                </c:pt>
                <c:pt idx="151">
                  <c:v>111.84700000000002</c:v>
                </c:pt>
                <c:pt idx="152">
                  <c:v>111.84700000000001</c:v>
                </c:pt>
                <c:pt idx="153">
                  <c:v>111.84700000000002</c:v>
                </c:pt>
                <c:pt idx="154">
                  <c:v>111.84700000000002</c:v>
                </c:pt>
                <c:pt idx="155">
                  <c:v>111.84700000000001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A0-459A-A55D-3A7A6D576812}"/>
            </c:ext>
          </c:extLst>
        </c:ser>
        <c:ser>
          <c:idx val="1"/>
          <c:order val="1"/>
          <c:tx>
            <c:strRef>
              <c:f>Sheet1!$O$5</c:f>
              <c:strCache>
                <c:ptCount val="1"/>
                <c:pt idx="0">
                  <c:v>HU</c:v>
                </c:pt>
              </c:strCache>
            </c:strRef>
          </c:tx>
          <c:marker>
            <c:symbol val="none"/>
          </c:marker>
          <c:cat>
            <c:numRef>
              <c:f>Sheet1!$M$6:$M$161</c:f>
              <c:numCache>
                <c:formatCode>m/d/yyyy</c:formatCode>
                <c:ptCount val="156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</c:numCache>
            </c:numRef>
          </c:cat>
          <c:val>
            <c:numRef>
              <c:f>Sheet1!$O$6:$O$161</c:f>
              <c:numCache>
                <c:formatCode>General</c:formatCode>
                <c:ptCount val="156"/>
                <c:pt idx="0">
                  <c:v>17.317333333333327</c:v>
                </c:pt>
                <c:pt idx="1">
                  <c:v>14.293700000000001</c:v>
                </c:pt>
                <c:pt idx="2">
                  <c:v>12.304391304347826</c:v>
                </c:pt>
                <c:pt idx="3">
                  <c:v>15.152857142857144</c:v>
                </c:pt>
                <c:pt idx="4">
                  <c:v>17.625090909090911</c:v>
                </c:pt>
                <c:pt idx="5">
                  <c:v>19.6005</c:v>
                </c:pt>
                <c:pt idx="6">
                  <c:v>20.043571428571425</c:v>
                </c:pt>
                <c:pt idx="7">
                  <c:v>20.076086956521745</c:v>
                </c:pt>
                <c:pt idx="8">
                  <c:v>18.064409090909091</c:v>
                </c:pt>
                <c:pt idx="9">
                  <c:v>19.704952380952381</c:v>
                </c:pt>
                <c:pt idx="10">
                  <c:v>24.993727272727266</c:v>
                </c:pt>
                <c:pt idx="11">
                  <c:v>25.904545454545449</c:v>
                </c:pt>
                <c:pt idx="12">
                  <c:v>27.152681818181815</c:v>
                </c:pt>
                <c:pt idx="13">
                  <c:v>30.275849999999991</c:v>
                </c:pt>
                <c:pt idx="14">
                  <c:v>37.85204347826086</c:v>
                </c:pt>
                <c:pt idx="15">
                  <c:v>36.444649999999989</c:v>
                </c:pt>
                <c:pt idx="16">
                  <c:v>33.209913043478259</c:v>
                </c:pt>
                <c:pt idx="17">
                  <c:v>41.951909090909083</c:v>
                </c:pt>
                <c:pt idx="18">
                  <c:v>45.494809523809522</c:v>
                </c:pt>
                <c:pt idx="19">
                  <c:v>42.08104347826086</c:v>
                </c:pt>
                <c:pt idx="20">
                  <c:v>41.659142857142854</c:v>
                </c:pt>
                <c:pt idx="21">
                  <c:v>35.108272727272713</c:v>
                </c:pt>
                <c:pt idx="22">
                  <c:v>28.44413636363636</c:v>
                </c:pt>
                <c:pt idx="23">
                  <c:v>23.826238095238089</c:v>
                </c:pt>
                <c:pt idx="24">
                  <c:v>22.578782608695647</c:v>
                </c:pt>
                <c:pt idx="25">
                  <c:v>23.138650000000002</c:v>
                </c:pt>
                <c:pt idx="26">
                  <c:v>23.468909090909094</c:v>
                </c:pt>
                <c:pt idx="27">
                  <c:v>20.610571428571429</c:v>
                </c:pt>
                <c:pt idx="28">
                  <c:v>18.92747826086956</c:v>
                </c:pt>
                <c:pt idx="29">
                  <c:v>18.533380952380952</c:v>
                </c:pt>
                <c:pt idx="30">
                  <c:v>21.556045454545451</c:v>
                </c:pt>
                <c:pt idx="31">
                  <c:v>32.153130434782611</c:v>
                </c:pt>
                <c:pt idx="32">
                  <c:v>35.62660000000001</c:v>
                </c:pt>
                <c:pt idx="33">
                  <c:v>29.704304347826085</c:v>
                </c:pt>
                <c:pt idx="34">
                  <c:v>44.614954545454552</c:v>
                </c:pt>
                <c:pt idx="35">
                  <c:v>48.811333333333337</c:v>
                </c:pt>
                <c:pt idx="36">
                  <c:v>74.95782608695653</c:v>
                </c:pt>
                <c:pt idx="37">
                  <c:v>106.53157142857143</c:v>
                </c:pt>
                <c:pt idx="38">
                  <c:v>171.75590476190479</c:v>
                </c:pt>
                <c:pt idx="39">
                  <c:v>141.76327272727272</c:v>
                </c:pt>
                <c:pt idx="40">
                  <c:v>98.422181818181841</c:v>
                </c:pt>
                <c:pt idx="41">
                  <c:v>113.06576190476191</c:v>
                </c:pt>
                <c:pt idx="42">
                  <c:v>121.84426086956522</c:v>
                </c:pt>
                <c:pt idx="43">
                  <c:v>123.05219047619046</c:v>
                </c:pt>
                <c:pt idx="44">
                  <c:v>161.82931818181817</c:v>
                </c:pt>
                <c:pt idx="45">
                  <c:v>384.58995652173911</c:v>
                </c:pt>
                <c:pt idx="46">
                  <c:v>398.38674999999995</c:v>
                </c:pt>
                <c:pt idx="47">
                  <c:v>453.04552173913032</c:v>
                </c:pt>
                <c:pt idx="48">
                  <c:v>397.14095454545458</c:v>
                </c:pt>
                <c:pt idx="49">
                  <c:v>525.4596499999999</c:v>
                </c:pt>
                <c:pt idx="50">
                  <c:v>545.39940909090899</c:v>
                </c:pt>
                <c:pt idx="51">
                  <c:v>441.20259090909099</c:v>
                </c:pt>
                <c:pt idx="52">
                  <c:v>337.31623809523808</c:v>
                </c:pt>
                <c:pt idx="53">
                  <c:v>357.74804545454549</c:v>
                </c:pt>
                <c:pt idx="54">
                  <c:v>317.60730434782613</c:v>
                </c:pt>
                <c:pt idx="55">
                  <c:v>241.1041428571429</c:v>
                </c:pt>
                <c:pt idx="56">
                  <c:v>231.84831818181817</c:v>
                </c:pt>
                <c:pt idx="57">
                  <c:v>204.87786363636363</c:v>
                </c:pt>
                <c:pt idx="58">
                  <c:v>215.2824285714286</c:v>
                </c:pt>
                <c:pt idx="59">
                  <c:v>234.549347826087</c:v>
                </c:pt>
                <c:pt idx="60">
                  <c:v>234.08919047619045</c:v>
                </c:pt>
                <c:pt idx="61">
                  <c:v>253.12664999999998</c:v>
                </c:pt>
                <c:pt idx="62">
                  <c:v>192.20169565217392</c:v>
                </c:pt>
                <c:pt idx="63">
                  <c:v>184.3805909090909</c:v>
                </c:pt>
                <c:pt idx="64">
                  <c:v>241.73723809523813</c:v>
                </c:pt>
                <c:pt idx="65">
                  <c:v>325.55004545454545</c:v>
                </c:pt>
                <c:pt idx="66">
                  <c:v>332.25909090909096</c:v>
                </c:pt>
                <c:pt idx="67">
                  <c:v>330.125</c:v>
                </c:pt>
                <c:pt idx="68">
                  <c:v>351.51777272727264</c:v>
                </c:pt>
                <c:pt idx="69">
                  <c:v>285.59099999999995</c:v>
                </c:pt>
                <c:pt idx="70">
                  <c:v>315.05600000000004</c:v>
                </c:pt>
                <c:pt idx="71">
                  <c:v>379.5788695652173</c:v>
                </c:pt>
                <c:pt idx="72">
                  <c:v>379.05776190476195</c:v>
                </c:pt>
                <c:pt idx="73">
                  <c:v>304.71279999999996</c:v>
                </c:pt>
                <c:pt idx="74">
                  <c:v>287.33378260869563</c:v>
                </c:pt>
                <c:pt idx="75">
                  <c:v>247.25528571428575</c:v>
                </c:pt>
                <c:pt idx="76">
                  <c:v>250.27004545454545</c:v>
                </c:pt>
                <c:pt idx="77">
                  <c:v>271.92713636363629</c:v>
                </c:pt>
                <c:pt idx="78">
                  <c:v>296.94423809523806</c:v>
                </c:pt>
                <c:pt idx="79">
                  <c:v>401.14769565217392</c:v>
                </c:pt>
                <c:pt idx="80">
                  <c:v>470.60263636363629</c:v>
                </c:pt>
                <c:pt idx="81">
                  <c:v>527.2206666666666</c:v>
                </c:pt>
                <c:pt idx="82">
                  <c:v>583.35404545454537</c:v>
                </c:pt>
                <c:pt idx="83">
                  <c:v>585.16290909090901</c:v>
                </c:pt>
                <c:pt idx="84">
                  <c:v>646.08640909090911</c:v>
                </c:pt>
                <c:pt idx="85">
                  <c:v>544.15695238095248</c:v>
                </c:pt>
                <c:pt idx="86">
                  <c:v>525.33618181818179</c:v>
                </c:pt>
                <c:pt idx="87">
                  <c:v>560.80404761904765</c:v>
                </c:pt>
                <c:pt idx="88">
                  <c:v>553.81539130434783</c:v>
                </c:pt>
                <c:pt idx="89">
                  <c:v>561.00866666666673</c:v>
                </c:pt>
                <c:pt idx="90">
                  <c:v>495.3240454545454</c:v>
                </c:pt>
                <c:pt idx="91">
                  <c:v>435.32499999999993</c:v>
                </c:pt>
                <c:pt idx="92">
                  <c:v>386.77979999999997</c:v>
                </c:pt>
                <c:pt idx="93">
                  <c:v>298.72395652173913</c:v>
                </c:pt>
                <c:pt idx="94">
                  <c:v>293.45090909090908</c:v>
                </c:pt>
                <c:pt idx="95">
                  <c:v>286.0505714285714</c:v>
                </c:pt>
                <c:pt idx="96">
                  <c:v>273.81269565217389</c:v>
                </c:pt>
                <c:pt idx="97">
                  <c:v>300.11860000000001</c:v>
                </c:pt>
                <c:pt idx="98">
                  <c:v>342.45528571428571</c:v>
                </c:pt>
                <c:pt idx="99">
                  <c:v>322.70245454545454</c:v>
                </c:pt>
                <c:pt idx="100">
                  <c:v>278.8438260869566</c:v>
                </c:pt>
                <c:pt idx="101">
                  <c:v>313.92835000000002</c:v>
                </c:pt>
                <c:pt idx="102">
                  <c:v>301.16017391304348</c:v>
                </c:pt>
                <c:pt idx="103">
                  <c:v>318.34336363636362</c:v>
                </c:pt>
                <c:pt idx="104">
                  <c:v>296.93642857142851</c:v>
                </c:pt>
                <c:pt idx="105">
                  <c:v>266.8321739130435</c:v>
                </c:pt>
                <c:pt idx="106">
                  <c:v>274.75376190476192</c:v>
                </c:pt>
                <c:pt idx="107">
                  <c:v>268.52199999999999</c:v>
                </c:pt>
                <c:pt idx="108">
                  <c:v>244.52273913043479</c:v>
                </c:pt>
                <c:pt idx="109">
                  <c:v>260.02484999999996</c:v>
                </c:pt>
                <c:pt idx="110">
                  <c:v>242.91799999999998</c:v>
                </c:pt>
                <c:pt idx="111">
                  <c:v>229.33872727272731</c:v>
                </c:pt>
                <c:pt idx="112">
                  <c:v>196.6527272727273</c:v>
                </c:pt>
                <c:pt idx="113">
                  <c:v>171.86885714285719</c:v>
                </c:pt>
                <c:pt idx="114">
                  <c:v>169.7584347826087</c:v>
                </c:pt>
                <c:pt idx="115">
                  <c:v>174.9574761904762</c:v>
                </c:pt>
                <c:pt idx="116">
                  <c:v>159.10963636363635</c:v>
                </c:pt>
                <c:pt idx="117">
                  <c:v>175.21991304347827</c:v>
                </c:pt>
                <c:pt idx="118">
                  <c:v>173.68790000000004</c:v>
                </c:pt>
                <c:pt idx="119">
                  <c:v>177.69117391304346</c:v>
                </c:pt>
                <c:pt idx="120">
                  <c:v>173.21463636363634</c:v>
                </c:pt>
                <c:pt idx="121">
                  <c:v>132.88405000000003</c:v>
                </c:pt>
                <c:pt idx="122">
                  <c:v>129.49159090909095</c:v>
                </c:pt>
                <c:pt idx="123">
                  <c:v>133.75995454545458</c:v>
                </c:pt>
                <c:pt idx="124">
                  <c:v>138.69323809523812</c:v>
                </c:pt>
                <c:pt idx="125">
                  <c:v>149.77954545454543</c:v>
                </c:pt>
                <c:pt idx="126">
                  <c:v>151.98439130434784</c:v>
                </c:pt>
                <c:pt idx="127">
                  <c:v>155.43185714285718</c:v>
                </c:pt>
                <c:pt idx="128">
                  <c:v>167.75140909090908</c:v>
                </c:pt>
                <c:pt idx="129">
                  <c:v>163.57668181818181</c:v>
                </c:pt>
                <c:pt idx="130">
                  <c:v>159.47366666666667</c:v>
                </c:pt>
                <c:pt idx="131">
                  <c:v>162.80278260869565</c:v>
                </c:pt>
                <c:pt idx="132">
                  <c:v>165.73057142857141</c:v>
                </c:pt>
                <c:pt idx="133">
                  <c:v>165.48709523809524</c:v>
                </c:pt>
                <c:pt idx="134">
                  <c:v>158.62013043478262</c:v>
                </c:pt>
                <c:pt idx="135">
                  <c:v>149.8423333333333</c:v>
                </c:pt>
                <c:pt idx="136">
                  <c:v>146.13436363636367</c:v>
                </c:pt>
                <c:pt idx="137">
                  <c:v>155.80909090909091</c:v>
                </c:pt>
                <c:pt idx="138">
                  <c:v>148.39252380952382</c:v>
                </c:pt>
                <c:pt idx="139">
                  <c:v>136.78743478260864</c:v>
                </c:pt>
                <c:pt idx="140">
                  <c:v>125.11172727272732</c:v>
                </c:pt>
                <c:pt idx="141">
                  <c:v>115.107</c:v>
                </c:pt>
                <c:pt idx="142">
                  <c:v>115.10699999999999</c:v>
                </c:pt>
                <c:pt idx="143">
                  <c:v>115.10699999999999</c:v>
                </c:pt>
                <c:pt idx="144">
                  <c:v>115.10699999999999</c:v>
                </c:pt>
                <c:pt idx="145">
                  <c:v>115.107</c:v>
                </c:pt>
                <c:pt idx="146">
                  <c:v>115.10699999999999</c:v>
                </c:pt>
                <c:pt idx="147">
                  <c:v>115.107</c:v>
                </c:pt>
                <c:pt idx="148">
                  <c:v>115.10699999999999</c:v>
                </c:pt>
                <c:pt idx="149">
                  <c:v>115.10699999999999</c:v>
                </c:pt>
                <c:pt idx="150">
                  <c:v>115.107</c:v>
                </c:pt>
                <c:pt idx="151">
                  <c:v>115.10699999999999</c:v>
                </c:pt>
                <c:pt idx="152">
                  <c:v>115.107</c:v>
                </c:pt>
                <c:pt idx="153">
                  <c:v>115.10699999999999</c:v>
                </c:pt>
                <c:pt idx="154">
                  <c:v>115.10699999999999</c:v>
                </c:pt>
                <c:pt idx="155">
                  <c:v>115.107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A0-459A-A55D-3A7A6D576812}"/>
            </c:ext>
          </c:extLst>
        </c:ser>
        <c:ser>
          <c:idx val="2"/>
          <c:order val="2"/>
          <c:tx>
            <c:strRef>
              <c:f>Sheet1!$P$5</c:f>
              <c:strCache>
                <c:ptCount val="1"/>
                <c:pt idx="0">
                  <c:v>PL</c:v>
                </c:pt>
              </c:strCache>
            </c:strRef>
          </c:tx>
          <c:marker>
            <c:symbol val="none"/>
          </c:marker>
          <c:cat>
            <c:numRef>
              <c:f>Sheet1!$M$6:$M$161</c:f>
              <c:numCache>
                <c:formatCode>m/d/yyyy</c:formatCode>
                <c:ptCount val="156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</c:numCache>
            </c:numRef>
          </c:cat>
          <c:val>
            <c:numRef>
              <c:f>Sheet1!$P$6:$P$161</c:f>
              <c:numCache>
                <c:formatCode>General</c:formatCode>
                <c:ptCount val="156"/>
                <c:pt idx="0">
                  <c:v>15.353142857142855</c:v>
                </c:pt>
                <c:pt idx="1">
                  <c:v>14.47245</c:v>
                </c:pt>
                <c:pt idx="2">
                  <c:v>12.260130434782607</c:v>
                </c:pt>
                <c:pt idx="3">
                  <c:v>14.928523809523808</c:v>
                </c:pt>
                <c:pt idx="4">
                  <c:v>16.929909090909089</c:v>
                </c:pt>
                <c:pt idx="5">
                  <c:v>16.711500000000001</c:v>
                </c:pt>
                <c:pt idx="6">
                  <c:v>16.62652380952381</c:v>
                </c:pt>
                <c:pt idx="7">
                  <c:v>15.875043478260874</c:v>
                </c:pt>
                <c:pt idx="8">
                  <c:v>14.973818181818181</c:v>
                </c:pt>
                <c:pt idx="9">
                  <c:v>14.977761904761905</c:v>
                </c:pt>
                <c:pt idx="10">
                  <c:v>17.295363636363636</c:v>
                </c:pt>
                <c:pt idx="11">
                  <c:v>16.939</c:v>
                </c:pt>
                <c:pt idx="12">
                  <c:v>17.109090909090909</c:v>
                </c:pt>
                <c:pt idx="13">
                  <c:v>17.252550000000003</c:v>
                </c:pt>
                <c:pt idx="14">
                  <c:v>18.189304347826088</c:v>
                </c:pt>
                <c:pt idx="15">
                  <c:v>21.193750000000001</c:v>
                </c:pt>
                <c:pt idx="16">
                  <c:v>21.443869565217391</c:v>
                </c:pt>
                <c:pt idx="17">
                  <c:v>26.357227272727275</c:v>
                </c:pt>
                <c:pt idx="18">
                  <c:v>23.155571428571431</c:v>
                </c:pt>
                <c:pt idx="19">
                  <c:v>18.627173913043475</c:v>
                </c:pt>
                <c:pt idx="20">
                  <c:v>18.590095238095238</c:v>
                </c:pt>
                <c:pt idx="21">
                  <c:v>16.844636363636358</c:v>
                </c:pt>
                <c:pt idx="22">
                  <c:v>13.520136363636366</c:v>
                </c:pt>
                <c:pt idx="23">
                  <c:v>12.526333333333335</c:v>
                </c:pt>
                <c:pt idx="24">
                  <c:v>13.08908695652174</c:v>
                </c:pt>
                <c:pt idx="25">
                  <c:v>13.47475</c:v>
                </c:pt>
                <c:pt idx="26">
                  <c:v>13.373954545454547</c:v>
                </c:pt>
                <c:pt idx="27">
                  <c:v>10.46157142857143</c:v>
                </c:pt>
                <c:pt idx="28">
                  <c:v>8.4980000000000011</c:v>
                </c:pt>
                <c:pt idx="29">
                  <c:v>8.3279523809523806</c:v>
                </c:pt>
                <c:pt idx="30">
                  <c:v>9.1967727272727284</c:v>
                </c:pt>
                <c:pt idx="31">
                  <c:v>13.705521739130438</c:v>
                </c:pt>
                <c:pt idx="32">
                  <c:v>14.534950000000004</c:v>
                </c:pt>
                <c:pt idx="33">
                  <c:v>13.07391304347826</c:v>
                </c:pt>
                <c:pt idx="34">
                  <c:v>20.668136363636364</c:v>
                </c:pt>
                <c:pt idx="35">
                  <c:v>23.025857142857141</c:v>
                </c:pt>
                <c:pt idx="36">
                  <c:v>44.081521739130437</c:v>
                </c:pt>
                <c:pt idx="37">
                  <c:v>57.473904761904748</c:v>
                </c:pt>
                <c:pt idx="38">
                  <c:v>79.624809523809546</c:v>
                </c:pt>
                <c:pt idx="39">
                  <c:v>49.638272727272735</c:v>
                </c:pt>
                <c:pt idx="40">
                  <c:v>36.308500000000002</c:v>
                </c:pt>
                <c:pt idx="41">
                  <c:v>41.788142857142859</c:v>
                </c:pt>
                <c:pt idx="42">
                  <c:v>51.947217391304349</c:v>
                </c:pt>
                <c:pt idx="43">
                  <c:v>59.795571428571421</c:v>
                </c:pt>
                <c:pt idx="44">
                  <c:v>72.31613636363636</c:v>
                </c:pt>
                <c:pt idx="45">
                  <c:v>168.68626086956522</c:v>
                </c:pt>
                <c:pt idx="46">
                  <c:v>216.86000000000004</c:v>
                </c:pt>
                <c:pt idx="47">
                  <c:v>264.46173913043475</c:v>
                </c:pt>
                <c:pt idx="48">
                  <c:v>261.57681818181817</c:v>
                </c:pt>
                <c:pt idx="49">
                  <c:v>361.74315000000013</c:v>
                </c:pt>
                <c:pt idx="50">
                  <c:v>323.85013636363635</c:v>
                </c:pt>
                <c:pt idx="51">
                  <c:v>226.73263636363643</c:v>
                </c:pt>
                <c:pt idx="52">
                  <c:v>171.73385714285718</c:v>
                </c:pt>
                <c:pt idx="53">
                  <c:v>183.9635909090909</c:v>
                </c:pt>
                <c:pt idx="54">
                  <c:v>155.93608695652176</c:v>
                </c:pt>
                <c:pt idx="55">
                  <c:v>123.15257142857139</c:v>
                </c:pt>
                <c:pt idx="56">
                  <c:v>125.21386363636363</c:v>
                </c:pt>
                <c:pt idx="57">
                  <c:v>115.41140909090906</c:v>
                </c:pt>
                <c:pt idx="58">
                  <c:v>121.75019047619047</c:v>
                </c:pt>
                <c:pt idx="59">
                  <c:v>125.48882608695654</c:v>
                </c:pt>
                <c:pt idx="60">
                  <c:v>128.10895238095239</c:v>
                </c:pt>
                <c:pt idx="61">
                  <c:v>143.35705000000002</c:v>
                </c:pt>
                <c:pt idx="62">
                  <c:v>100.88478260869564</c:v>
                </c:pt>
                <c:pt idx="63">
                  <c:v>98.517772727272714</c:v>
                </c:pt>
                <c:pt idx="64">
                  <c:v>139.97923809523809</c:v>
                </c:pt>
                <c:pt idx="65">
                  <c:v>152.99750000000003</c:v>
                </c:pt>
                <c:pt idx="66">
                  <c:v>142.62086363636362</c:v>
                </c:pt>
                <c:pt idx="67">
                  <c:v>137.36040909090906</c:v>
                </c:pt>
                <c:pt idx="68">
                  <c:v>139.86677272727272</c:v>
                </c:pt>
                <c:pt idx="69">
                  <c:v>122.35628571428572</c:v>
                </c:pt>
                <c:pt idx="70">
                  <c:v>130.80331818181818</c:v>
                </c:pt>
                <c:pt idx="71">
                  <c:v>145.20834782608696</c:v>
                </c:pt>
                <c:pt idx="72">
                  <c:v>152.10619047619051</c:v>
                </c:pt>
                <c:pt idx="73">
                  <c:v>146.51434999999998</c:v>
                </c:pt>
                <c:pt idx="74">
                  <c:v>143.82230434782608</c:v>
                </c:pt>
                <c:pt idx="75">
                  <c:v>144.59680952380955</c:v>
                </c:pt>
                <c:pt idx="76">
                  <c:v>143.25090909090906</c:v>
                </c:pt>
                <c:pt idx="77">
                  <c:v>149.91672727272726</c:v>
                </c:pt>
                <c:pt idx="78">
                  <c:v>161.58352380952383</c:v>
                </c:pt>
                <c:pt idx="79">
                  <c:v>203.30378260869566</c:v>
                </c:pt>
                <c:pt idx="80">
                  <c:v>255.71081818181813</c:v>
                </c:pt>
                <c:pt idx="81">
                  <c:v>257.69114285714284</c:v>
                </c:pt>
                <c:pt idx="82">
                  <c:v>280.87018181818183</c:v>
                </c:pt>
                <c:pt idx="83">
                  <c:v>275.10436363636364</c:v>
                </c:pt>
                <c:pt idx="84">
                  <c:v>269.28877272727266</c:v>
                </c:pt>
                <c:pt idx="85">
                  <c:v>219.17880952380952</c:v>
                </c:pt>
                <c:pt idx="86">
                  <c:v>179.8066818181818</c:v>
                </c:pt>
                <c:pt idx="87">
                  <c:v>199.75504761904762</c:v>
                </c:pt>
                <c:pt idx="88">
                  <c:v>239.25973913043478</c:v>
                </c:pt>
                <c:pt idx="89">
                  <c:v>235.70023809523803</c:v>
                </c:pt>
                <c:pt idx="90">
                  <c:v>191.60186363636367</c:v>
                </c:pt>
                <c:pt idx="91">
                  <c:v>156.44082608695655</c:v>
                </c:pt>
                <c:pt idx="92">
                  <c:v>124.10329999999999</c:v>
                </c:pt>
                <c:pt idx="93">
                  <c:v>97.773217391304357</c:v>
                </c:pt>
                <c:pt idx="94">
                  <c:v>87.707681818181825</c:v>
                </c:pt>
                <c:pt idx="95">
                  <c:v>82.197619047619028</c:v>
                </c:pt>
                <c:pt idx="96">
                  <c:v>80.050782608695656</c:v>
                </c:pt>
                <c:pt idx="97">
                  <c:v>92.544850000000025</c:v>
                </c:pt>
                <c:pt idx="98">
                  <c:v>88.715857142857161</c:v>
                </c:pt>
                <c:pt idx="99">
                  <c:v>83.746818181818199</c:v>
                </c:pt>
                <c:pt idx="100">
                  <c:v>76.349521739130452</c:v>
                </c:pt>
                <c:pt idx="101">
                  <c:v>90.674049999999994</c:v>
                </c:pt>
                <c:pt idx="102">
                  <c:v>92.029130434782616</c:v>
                </c:pt>
                <c:pt idx="103">
                  <c:v>87.232454545454559</c:v>
                </c:pt>
                <c:pt idx="104">
                  <c:v>89.495190476190487</c:v>
                </c:pt>
                <c:pt idx="105">
                  <c:v>84.851000000000013</c:v>
                </c:pt>
                <c:pt idx="106">
                  <c:v>84.49209523809526</c:v>
                </c:pt>
                <c:pt idx="107">
                  <c:v>81.272545454545451</c:v>
                </c:pt>
                <c:pt idx="108">
                  <c:v>77.230434782608697</c:v>
                </c:pt>
                <c:pt idx="109">
                  <c:v>80.09405000000001</c:v>
                </c:pt>
                <c:pt idx="110">
                  <c:v>74.990571428571414</c:v>
                </c:pt>
                <c:pt idx="111">
                  <c:v>71.070136363636365</c:v>
                </c:pt>
                <c:pt idx="112">
                  <c:v>65.391272727272721</c:v>
                </c:pt>
                <c:pt idx="113">
                  <c:v>58.826857142857143</c:v>
                </c:pt>
                <c:pt idx="114">
                  <c:v>59.250173913043483</c:v>
                </c:pt>
                <c:pt idx="115">
                  <c:v>63.361714285714285</c:v>
                </c:pt>
                <c:pt idx="116">
                  <c:v>64.564136363636351</c:v>
                </c:pt>
                <c:pt idx="117">
                  <c:v>67.042739130434796</c:v>
                </c:pt>
                <c:pt idx="118">
                  <c:v>64.190249999999992</c:v>
                </c:pt>
                <c:pt idx="119">
                  <c:v>66.040739130434773</c:v>
                </c:pt>
                <c:pt idx="120">
                  <c:v>66.846545454545478</c:v>
                </c:pt>
                <c:pt idx="121">
                  <c:v>63.359549999999992</c:v>
                </c:pt>
                <c:pt idx="122">
                  <c:v>58.724545454545456</c:v>
                </c:pt>
                <c:pt idx="123">
                  <c:v>58.652363636363638</c:v>
                </c:pt>
                <c:pt idx="124">
                  <c:v>59.922476190476196</c:v>
                </c:pt>
                <c:pt idx="125">
                  <c:v>69.74072727272727</c:v>
                </c:pt>
                <c:pt idx="126">
                  <c:v>72.346913043478239</c:v>
                </c:pt>
                <c:pt idx="127">
                  <c:v>69.364619047619044</c:v>
                </c:pt>
                <c:pt idx="128">
                  <c:v>74.724090909090933</c:v>
                </c:pt>
                <c:pt idx="129">
                  <c:v>75.456681818181821</c:v>
                </c:pt>
                <c:pt idx="130">
                  <c:v>73.085571428571413</c:v>
                </c:pt>
                <c:pt idx="131">
                  <c:v>73.299478260869549</c:v>
                </c:pt>
                <c:pt idx="132">
                  <c:v>81.167476190476208</c:v>
                </c:pt>
                <c:pt idx="133">
                  <c:v>94.366571428571461</c:v>
                </c:pt>
                <c:pt idx="134">
                  <c:v>87.68178260869567</c:v>
                </c:pt>
                <c:pt idx="135">
                  <c:v>86.549047619047613</c:v>
                </c:pt>
                <c:pt idx="136">
                  <c:v>85.312090909090898</c:v>
                </c:pt>
                <c:pt idx="137">
                  <c:v>85.284181818181821</c:v>
                </c:pt>
                <c:pt idx="138">
                  <c:v>91.35438095238095</c:v>
                </c:pt>
                <c:pt idx="139">
                  <c:v>77.537043478260884</c:v>
                </c:pt>
                <c:pt idx="140">
                  <c:v>73.302727272727267</c:v>
                </c:pt>
                <c:pt idx="141">
                  <c:v>70.500999999999991</c:v>
                </c:pt>
                <c:pt idx="142">
                  <c:v>70.500999999999991</c:v>
                </c:pt>
                <c:pt idx="143">
                  <c:v>70.500999999999991</c:v>
                </c:pt>
                <c:pt idx="144">
                  <c:v>70.500999999999991</c:v>
                </c:pt>
                <c:pt idx="145">
                  <c:v>70.500999999999991</c:v>
                </c:pt>
                <c:pt idx="146">
                  <c:v>70.500999999999991</c:v>
                </c:pt>
                <c:pt idx="147">
                  <c:v>70.500999999999991</c:v>
                </c:pt>
                <c:pt idx="148">
                  <c:v>70.500999999999991</c:v>
                </c:pt>
                <c:pt idx="149">
                  <c:v>70.500999999999991</c:v>
                </c:pt>
                <c:pt idx="150">
                  <c:v>70.500999999999991</c:v>
                </c:pt>
                <c:pt idx="151">
                  <c:v>70.500999999999991</c:v>
                </c:pt>
                <c:pt idx="152">
                  <c:v>70.500999999999991</c:v>
                </c:pt>
                <c:pt idx="153">
                  <c:v>70.500999999999991</c:v>
                </c:pt>
                <c:pt idx="154">
                  <c:v>70.500999999999991</c:v>
                </c:pt>
                <c:pt idx="155">
                  <c:v>70.500999999999991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A0-459A-A55D-3A7A6D576812}"/>
            </c:ext>
          </c:extLst>
        </c:ser>
        <c:ser>
          <c:idx val="3"/>
          <c:order val="3"/>
          <c:tx>
            <c:strRef>
              <c:f>Sheet1!$Q$5</c:f>
              <c:strCache>
                <c:ptCount val="1"/>
                <c:pt idx="0">
                  <c:v>DE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Sheet1!$M$6:$M$161</c:f>
              <c:numCache>
                <c:formatCode>m/d/yyyy</c:formatCode>
                <c:ptCount val="156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</c:numCache>
            </c:numRef>
          </c:cat>
          <c:val>
            <c:numRef>
              <c:f>Sheet1!$Q$6:$Q$161</c:f>
              <c:numCache>
                <c:formatCode>General</c:formatCode>
                <c:ptCount val="156"/>
                <c:pt idx="0">
                  <c:v>3.762952380952381</c:v>
                </c:pt>
                <c:pt idx="1">
                  <c:v>3.8386499999999999</c:v>
                </c:pt>
                <c:pt idx="2">
                  <c:v>3.9347391304347825</c:v>
                </c:pt>
                <c:pt idx="3">
                  <c:v>3.8868095238095242</c:v>
                </c:pt>
                <c:pt idx="4">
                  <c:v>3.7065000000000001</c:v>
                </c:pt>
                <c:pt idx="5">
                  <c:v>3.7879999999999998</c:v>
                </c:pt>
                <c:pt idx="6">
                  <c:v>3.625</c:v>
                </c:pt>
                <c:pt idx="7">
                  <c:v>3.0380434782608696</c:v>
                </c:pt>
                <c:pt idx="8">
                  <c:v>3.1306818181818183</c:v>
                </c:pt>
                <c:pt idx="9">
                  <c:v>2.7916666666666665</c:v>
                </c:pt>
                <c:pt idx="10">
                  <c:v>3.5795454545454546</c:v>
                </c:pt>
                <c:pt idx="11">
                  <c:v>3.4545454545454546</c:v>
                </c:pt>
                <c:pt idx="12">
                  <c:v>3.3920454545454546</c:v>
                </c:pt>
                <c:pt idx="13">
                  <c:v>3.1625000000000001</c:v>
                </c:pt>
                <c:pt idx="14">
                  <c:v>3.4402173913043477</c:v>
                </c:pt>
                <c:pt idx="15">
                  <c:v>3.4312499999999999</c:v>
                </c:pt>
                <c:pt idx="16">
                  <c:v>3.2608695652173911</c:v>
                </c:pt>
                <c:pt idx="17">
                  <c:v>3.5</c:v>
                </c:pt>
                <c:pt idx="18">
                  <c:v>3.5</c:v>
                </c:pt>
                <c:pt idx="19">
                  <c:v>3.3586956521739131</c:v>
                </c:pt>
                <c:pt idx="20">
                  <c:v>3.25</c:v>
                </c:pt>
                <c:pt idx="21">
                  <c:v>3.3030454545454546</c:v>
                </c:pt>
                <c:pt idx="22">
                  <c:v>3.9239545454545453</c:v>
                </c:pt>
                <c:pt idx="23">
                  <c:v>3.9142380952380957</c:v>
                </c:pt>
                <c:pt idx="24">
                  <c:v>3.3724347826086958</c:v>
                </c:pt>
                <c:pt idx="25">
                  <c:v>3.25</c:v>
                </c:pt>
                <c:pt idx="26">
                  <c:v>3.3738181818181818</c:v>
                </c:pt>
                <c:pt idx="27">
                  <c:v>3.4120476190476201</c:v>
                </c:pt>
                <c:pt idx="28">
                  <c:v>3.4171304347826092</c:v>
                </c:pt>
                <c:pt idx="29">
                  <c:v>3.5976190476190473</c:v>
                </c:pt>
                <c:pt idx="30">
                  <c:v>3.7354090909090916</c:v>
                </c:pt>
                <c:pt idx="31">
                  <c:v>5.4136086956521741</c:v>
                </c:pt>
                <c:pt idx="32">
                  <c:v>3.929149999999999</c:v>
                </c:pt>
                <c:pt idx="33">
                  <c:v>3.2024782608695643</c:v>
                </c:pt>
                <c:pt idx="34">
                  <c:v>3.9776818181818174</c:v>
                </c:pt>
                <c:pt idx="35">
                  <c:v>5.683476190476191</c:v>
                </c:pt>
                <c:pt idx="36">
                  <c:v>6.3966086956521737</c:v>
                </c:pt>
                <c:pt idx="37">
                  <c:v>7.9555238095238066</c:v>
                </c:pt>
                <c:pt idx="38">
                  <c:v>10.076000000000001</c:v>
                </c:pt>
                <c:pt idx="39">
                  <c:v>11.386363636363637</c:v>
                </c:pt>
                <c:pt idx="40">
                  <c:v>16.25</c:v>
                </c:pt>
                <c:pt idx="41">
                  <c:v>16.25</c:v>
                </c:pt>
                <c:pt idx="42">
                  <c:v>11.717391304347826</c:v>
                </c:pt>
                <c:pt idx="43">
                  <c:v>7.4523809523809526</c:v>
                </c:pt>
                <c:pt idx="44">
                  <c:v>9.1591363636363639</c:v>
                </c:pt>
                <c:pt idx="45">
                  <c:v>26.256826086956522</c:v>
                </c:pt>
                <c:pt idx="46">
                  <c:v>31.575650000000003</c:v>
                </c:pt>
                <c:pt idx="47">
                  <c:v>46.419695652173914</c:v>
                </c:pt>
                <c:pt idx="48">
                  <c:v>44.297409090909092</c:v>
                </c:pt>
                <c:pt idx="49">
                  <c:v>72.756249999999994</c:v>
                </c:pt>
                <c:pt idx="50">
                  <c:v>72.411681818181833</c:v>
                </c:pt>
                <c:pt idx="51">
                  <c:v>44.084363636363626</c:v>
                </c:pt>
                <c:pt idx="52">
                  <c:v>33.775619047619053</c:v>
                </c:pt>
                <c:pt idx="53">
                  <c:v>35.942454545454545</c:v>
                </c:pt>
                <c:pt idx="54">
                  <c:v>32.027869565217394</c:v>
                </c:pt>
                <c:pt idx="55">
                  <c:v>23.233190476190472</c:v>
                </c:pt>
                <c:pt idx="56">
                  <c:v>22.062681818181815</c:v>
                </c:pt>
                <c:pt idx="57">
                  <c:v>19.94077272727273</c:v>
                </c:pt>
                <c:pt idx="58">
                  <c:v>22.289904761904765</c:v>
                </c:pt>
                <c:pt idx="59">
                  <c:v>23.945999999999998</c:v>
                </c:pt>
                <c:pt idx="60">
                  <c:v>30.190999999999992</c:v>
                </c:pt>
                <c:pt idx="61">
                  <c:v>43.018549999999998</c:v>
                </c:pt>
                <c:pt idx="62">
                  <c:v>30.184260869565218</c:v>
                </c:pt>
                <c:pt idx="63">
                  <c:v>36.43981818181819</c:v>
                </c:pt>
                <c:pt idx="64">
                  <c:v>45.716333333333338</c:v>
                </c:pt>
                <c:pt idx="65">
                  <c:v>42.784181818181821</c:v>
                </c:pt>
                <c:pt idx="66">
                  <c:v>40.659363636363629</c:v>
                </c:pt>
                <c:pt idx="67">
                  <c:v>42.118999999999986</c:v>
                </c:pt>
                <c:pt idx="68">
                  <c:v>40.038636363636357</c:v>
                </c:pt>
                <c:pt idx="69">
                  <c:v>34.357095238095241</c:v>
                </c:pt>
                <c:pt idx="70">
                  <c:v>39.635545454545458</c:v>
                </c:pt>
                <c:pt idx="71">
                  <c:v>53.73386956521739</c:v>
                </c:pt>
                <c:pt idx="72">
                  <c:v>58.470999999999989</c:v>
                </c:pt>
                <c:pt idx="73">
                  <c:v>53.714250000000007</c:v>
                </c:pt>
                <c:pt idx="74">
                  <c:v>46.621043478260873</c:v>
                </c:pt>
                <c:pt idx="75">
                  <c:v>42.701190476190469</c:v>
                </c:pt>
                <c:pt idx="76">
                  <c:v>39.593136363636368</c:v>
                </c:pt>
                <c:pt idx="77">
                  <c:v>40.931636363636365</c:v>
                </c:pt>
                <c:pt idx="78">
                  <c:v>54.46657142857142</c:v>
                </c:pt>
                <c:pt idx="79">
                  <c:v>78.603391304347824</c:v>
                </c:pt>
                <c:pt idx="80">
                  <c:v>91.423863636363649</c:v>
                </c:pt>
                <c:pt idx="81">
                  <c:v>93.095238095238102</c:v>
                </c:pt>
                <c:pt idx="82">
                  <c:v>97.42740909090908</c:v>
                </c:pt>
                <c:pt idx="83">
                  <c:v>101.78336363636363</c:v>
                </c:pt>
                <c:pt idx="84">
                  <c:v>99.173272727272746</c:v>
                </c:pt>
                <c:pt idx="85">
                  <c:v>83.536857142857144</c:v>
                </c:pt>
                <c:pt idx="86">
                  <c:v>74.159136363636364</c:v>
                </c:pt>
                <c:pt idx="87">
                  <c:v>78.576333333333338</c:v>
                </c:pt>
                <c:pt idx="88">
                  <c:v>93.944695652173891</c:v>
                </c:pt>
                <c:pt idx="89">
                  <c:v>103.54980952380954</c:v>
                </c:pt>
                <c:pt idx="90">
                  <c:v>84.81304545454546</c:v>
                </c:pt>
                <c:pt idx="91">
                  <c:v>62.902173913043477</c:v>
                </c:pt>
                <c:pt idx="92">
                  <c:v>52.524000000000001</c:v>
                </c:pt>
                <c:pt idx="93">
                  <c:v>39.928826086956526</c:v>
                </c:pt>
                <c:pt idx="94">
                  <c:v>31.26168181818182</c:v>
                </c:pt>
                <c:pt idx="95">
                  <c:v>36.198857142857136</c:v>
                </c:pt>
                <c:pt idx="96">
                  <c:v>40.465173913043479</c:v>
                </c:pt>
                <c:pt idx="97">
                  <c:v>41.934100000000001</c:v>
                </c:pt>
                <c:pt idx="98">
                  <c:v>36.147285714285715</c:v>
                </c:pt>
                <c:pt idx="99">
                  <c:v>34.714090909090906</c:v>
                </c:pt>
                <c:pt idx="100">
                  <c:v>32.419869565217383</c:v>
                </c:pt>
                <c:pt idx="101">
                  <c:v>29.623100000000001</c:v>
                </c:pt>
                <c:pt idx="102">
                  <c:v>30.390608695652176</c:v>
                </c:pt>
                <c:pt idx="103">
                  <c:v>27.23831818181818</c:v>
                </c:pt>
                <c:pt idx="104">
                  <c:v>26.339380952380946</c:v>
                </c:pt>
                <c:pt idx="105">
                  <c:v>23.06747826086956</c:v>
                </c:pt>
                <c:pt idx="106">
                  <c:v>21.15847619047619</c:v>
                </c:pt>
                <c:pt idx="107">
                  <c:v>24.421727272727274</c:v>
                </c:pt>
                <c:pt idx="108">
                  <c:v>23.617304347826092</c:v>
                </c:pt>
                <c:pt idx="109">
                  <c:v>24.794799999999999</c:v>
                </c:pt>
                <c:pt idx="110">
                  <c:v>23.51519047619048</c:v>
                </c:pt>
                <c:pt idx="111">
                  <c:v>20.991545454545452</c:v>
                </c:pt>
                <c:pt idx="112">
                  <c:v>21.273000000000003</c:v>
                </c:pt>
                <c:pt idx="113">
                  <c:v>20.565000000000005</c:v>
                </c:pt>
                <c:pt idx="114">
                  <c:v>21.639521739130434</c:v>
                </c:pt>
                <c:pt idx="115">
                  <c:v>22.187095238095239</c:v>
                </c:pt>
                <c:pt idx="116">
                  <c:v>18.392272727272729</c:v>
                </c:pt>
                <c:pt idx="117">
                  <c:v>19.805086956521738</c:v>
                </c:pt>
                <c:pt idx="118">
                  <c:v>19.794000000000004</c:v>
                </c:pt>
                <c:pt idx="119">
                  <c:v>17.384347826086955</c:v>
                </c:pt>
                <c:pt idx="120">
                  <c:v>17.691590909090909</c:v>
                </c:pt>
                <c:pt idx="121">
                  <c:v>17.541400000000003</c:v>
                </c:pt>
                <c:pt idx="122">
                  <c:v>16.170181818181817</c:v>
                </c:pt>
                <c:pt idx="123">
                  <c:v>16.451500000000006</c:v>
                </c:pt>
                <c:pt idx="124">
                  <c:v>16.853952380952382</c:v>
                </c:pt>
                <c:pt idx="125">
                  <c:v>14.777999999999999</c:v>
                </c:pt>
                <c:pt idx="126">
                  <c:v>14.549652173913039</c:v>
                </c:pt>
                <c:pt idx="127">
                  <c:v>13.992190476190475</c:v>
                </c:pt>
                <c:pt idx="128">
                  <c:v>13.663363636363639</c:v>
                </c:pt>
                <c:pt idx="129">
                  <c:v>13.633636363636363</c:v>
                </c:pt>
                <c:pt idx="130">
                  <c:v>12.795428571428571</c:v>
                </c:pt>
                <c:pt idx="131">
                  <c:v>12.56008695652174</c:v>
                </c:pt>
                <c:pt idx="132">
                  <c:v>12.889571428571431</c:v>
                </c:pt>
                <c:pt idx="133">
                  <c:v>19.065714285714286</c:v>
                </c:pt>
                <c:pt idx="134">
                  <c:v>19.249130434782607</c:v>
                </c:pt>
                <c:pt idx="135">
                  <c:v>18.189857142857143</c:v>
                </c:pt>
                <c:pt idx="136">
                  <c:v>18.424727272727274</c:v>
                </c:pt>
                <c:pt idx="137">
                  <c:v>19.46736363636364</c:v>
                </c:pt>
                <c:pt idx="138">
                  <c:v>17.961619047619052</c:v>
                </c:pt>
                <c:pt idx="139">
                  <c:v>16.548608695652174</c:v>
                </c:pt>
                <c:pt idx="140">
                  <c:v>16.816590909090909</c:v>
                </c:pt>
                <c:pt idx="141">
                  <c:v>19.22790476190476</c:v>
                </c:pt>
                <c:pt idx="142">
                  <c:v>21.733181818181819</c:v>
                </c:pt>
                <c:pt idx="143">
                  <c:v>22.384409090909088</c:v>
                </c:pt>
                <c:pt idx="144">
                  <c:v>20.678500000000003</c:v>
                </c:pt>
                <c:pt idx="145">
                  <c:v>22.49465</c:v>
                </c:pt>
                <c:pt idx="146">
                  <c:v>19.15121739130435</c:v>
                </c:pt>
                <c:pt idx="147">
                  <c:v>17.581349999999997</c:v>
                </c:pt>
                <c:pt idx="148">
                  <c:v>15.551913043478262</c:v>
                </c:pt>
                <c:pt idx="149">
                  <c:v>15.188181818181819</c:v>
                </c:pt>
                <c:pt idx="150">
                  <c:v>14.032809523809522</c:v>
                </c:pt>
                <c:pt idx="151">
                  <c:v>12.954913043478264</c:v>
                </c:pt>
                <c:pt idx="152">
                  <c:v>12.538428571428572</c:v>
                </c:pt>
                <c:pt idx="153">
                  <c:v>11.665409090909092</c:v>
                </c:pt>
                <c:pt idx="154">
                  <c:v>9.6126363636363621</c:v>
                </c:pt>
                <c:pt idx="155">
                  <c:v>9.1415714285714298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EA0-459A-A55D-3A7A6D576812}"/>
            </c:ext>
          </c:extLst>
        </c:ser>
        <c:ser>
          <c:idx val="5"/>
          <c:order val="4"/>
          <c:tx>
            <c:strRef>
              <c:f>Sheet1!$S$5</c:f>
              <c:strCache>
                <c:ptCount val="1"/>
                <c:pt idx="0">
                  <c:v>IT</c:v>
                </c:pt>
              </c:strCache>
            </c:strRef>
          </c:tx>
          <c:marker>
            <c:symbol val="none"/>
          </c:marker>
          <c:cat>
            <c:numRef>
              <c:f>Sheet1!$M$6:$M$161</c:f>
              <c:numCache>
                <c:formatCode>m/d/yyyy</c:formatCode>
                <c:ptCount val="156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</c:numCache>
            </c:numRef>
          </c:cat>
          <c:val>
            <c:numRef>
              <c:f>Sheet1!$S$6:$S$161</c:f>
              <c:numCache>
                <c:formatCode>General</c:formatCode>
                <c:ptCount val="156"/>
                <c:pt idx="0">
                  <c:v>7.9330476190476187</c:v>
                </c:pt>
                <c:pt idx="1">
                  <c:v>8.1890000000000001</c:v>
                </c:pt>
                <c:pt idx="2">
                  <c:v>7.9727826086956517</c:v>
                </c:pt>
                <c:pt idx="3">
                  <c:v>8.5436190476190479</c:v>
                </c:pt>
                <c:pt idx="4">
                  <c:v>9.5274999999999999</c:v>
                </c:pt>
                <c:pt idx="5">
                  <c:v>11.683681818181817</c:v>
                </c:pt>
                <c:pt idx="6">
                  <c:v>10.916666666666666</c:v>
                </c:pt>
                <c:pt idx="7">
                  <c:v>11.69208695652174</c:v>
                </c:pt>
                <c:pt idx="8">
                  <c:v>10.902454545454544</c:v>
                </c:pt>
                <c:pt idx="9">
                  <c:v>8.5367619047619048</c:v>
                </c:pt>
                <c:pt idx="10">
                  <c:v>9.4052727272727275</c:v>
                </c:pt>
                <c:pt idx="11">
                  <c:v>10.024681818181818</c:v>
                </c:pt>
                <c:pt idx="12">
                  <c:v>10.083545454545455</c:v>
                </c:pt>
                <c:pt idx="13">
                  <c:v>9.3323499999999999</c:v>
                </c:pt>
                <c:pt idx="14">
                  <c:v>9.0571739130434779</c:v>
                </c:pt>
                <c:pt idx="15">
                  <c:v>10.566649999999999</c:v>
                </c:pt>
                <c:pt idx="16">
                  <c:v>11.967304347826087</c:v>
                </c:pt>
                <c:pt idx="17">
                  <c:v>12.818090909090909</c:v>
                </c:pt>
                <c:pt idx="18">
                  <c:v>12.777666666666667</c:v>
                </c:pt>
                <c:pt idx="19">
                  <c:v>11.081434782608696</c:v>
                </c:pt>
                <c:pt idx="20">
                  <c:v>9.6424761904761915</c:v>
                </c:pt>
                <c:pt idx="21">
                  <c:v>9.402636363636363</c:v>
                </c:pt>
                <c:pt idx="22">
                  <c:v>8.5360454545454552</c:v>
                </c:pt>
                <c:pt idx="23">
                  <c:v>8.6005714285714294</c:v>
                </c:pt>
                <c:pt idx="24">
                  <c:v>8.2192173913043458</c:v>
                </c:pt>
                <c:pt idx="25">
                  <c:v>7.5619500000000004</c:v>
                </c:pt>
                <c:pt idx="26">
                  <c:v>7.2039545454545451</c:v>
                </c:pt>
                <c:pt idx="27">
                  <c:v>6.9113809523809513</c:v>
                </c:pt>
                <c:pt idx="28">
                  <c:v>6.3853478260869565</c:v>
                </c:pt>
                <c:pt idx="29">
                  <c:v>5.9457619047619055</c:v>
                </c:pt>
                <c:pt idx="30">
                  <c:v>5.9874090909090913</c:v>
                </c:pt>
                <c:pt idx="31">
                  <c:v>8.7386521739130423</c:v>
                </c:pt>
                <c:pt idx="32">
                  <c:v>9.1814499999999999</c:v>
                </c:pt>
                <c:pt idx="33">
                  <c:v>8.4495652173913065</c:v>
                </c:pt>
                <c:pt idx="34">
                  <c:v>10.536772727272727</c:v>
                </c:pt>
                <c:pt idx="35">
                  <c:v>18.271857142857144</c:v>
                </c:pt>
                <c:pt idx="36">
                  <c:v>28.239086956521735</c:v>
                </c:pt>
                <c:pt idx="37">
                  <c:v>40.347333333333331</c:v>
                </c:pt>
                <c:pt idx="38">
                  <c:v>45.572714285714284</c:v>
                </c:pt>
                <c:pt idx="39">
                  <c:v>33.126909090909095</c:v>
                </c:pt>
                <c:pt idx="40">
                  <c:v>26</c:v>
                </c:pt>
                <c:pt idx="41">
                  <c:v>29.361095238095238</c:v>
                </c:pt>
                <c:pt idx="42">
                  <c:v>39.62317391304348</c:v>
                </c:pt>
                <c:pt idx="43">
                  <c:v>39.46028571428571</c:v>
                </c:pt>
                <c:pt idx="44">
                  <c:v>43.001681818181822</c:v>
                </c:pt>
                <c:pt idx="45">
                  <c:v>86.707043478260871</c:v>
                </c:pt>
                <c:pt idx="46">
                  <c:v>118.61305</c:v>
                </c:pt>
                <c:pt idx="47">
                  <c:v>168.35191304347822</c:v>
                </c:pt>
                <c:pt idx="48">
                  <c:v>168.51377272727274</c:v>
                </c:pt>
                <c:pt idx="49">
                  <c:v>176.0787</c:v>
                </c:pt>
                <c:pt idx="50">
                  <c:v>171.28495454545453</c:v>
                </c:pt>
                <c:pt idx="51">
                  <c:v>120.92595454545457</c:v>
                </c:pt>
                <c:pt idx="52">
                  <c:v>92.024857142857144</c:v>
                </c:pt>
                <c:pt idx="53">
                  <c:v>102.50018181818182</c:v>
                </c:pt>
                <c:pt idx="54">
                  <c:v>81.997565217391326</c:v>
                </c:pt>
                <c:pt idx="55">
                  <c:v>71.118190476190492</c:v>
                </c:pt>
                <c:pt idx="56">
                  <c:v>71.534318181818193</c:v>
                </c:pt>
                <c:pt idx="57">
                  <c:v>69.337727272727292</c:v>
                </c:pt>
                <c:pt idx="58">
                  <c:v>80.780285714285725</c:v>
                </c:pt>
                <c:pt idx="59">
                  <c:v>98.522043478260855</c:v>
                </c:pt>
                <c:pt idx="60">
                  <c:v>106.92585714285715</c:v>
                </c:pt>
                <c:pt idx="61">
                  <c:v>131.58339999999998</c:v>
                </c:pt>
                <c:pt idx="62">
                  <c:v>100.64956521739131</c:v>
                </c:pt>
                <c:pt idx="63">
                  <c:v>130.685</c:v>
                </c:pt>
                <c:pt idx="64">
                  <c:v>169.41747619047618</c:v>
                </c:pt>
                <c:pt idx="65">
                  <c:v>200.94904545454546</c:v>
                </c:pt>
                <c:pt idx="66">
                  <c:v>165.98950000000002</c:v>
                </c:pt>
                <c:pt idx="67">
                  <c:v>181.73881818181823</c:v>
                </c:pt>
                <c:pt idx="68">
                  <c:v>200.85981818181818</c:v>
                </c:pt>
                <c:pt idx="69">
                  <c:v>177.29299999999998</c:v>
                </c:pt>
                <c:pt idx="70">
                  <c:v>197.63268181818182</c:v>
                </c:pt>
                <c:pt idx="71">
                  <c:v>218.24569565217391</c:v>
                </c:pt>
                <c:pt idx="72">
                  <c:v>212.29680952380954</c:v>
                </c:pt>
                <c:pt idx="73">
                  <c:v>175.97869999999998</c:v>
                </c:pt>
                <c:pt idx="74">
                  <c:v>164.63273913043477</c:v>
                </c:pt>
                <c:pt idx="75">
                  <c:v>143.45528571428574</c:v>
                </c:pt>
                <c:pt idx="76">
                  <c:v>155.82172727272729</c:v>
                </c:pt>
                <c:pt idx="77">
                  <c:v>173.87309090909091</c:v>
                </c:pt>
                <c:pt idx="78">
                  <c:v>264.08914285714286</c:v>
                </c:pt>
                <c:pt idx="79">
                  <c:v>362.5791304347826</c:v>
                </c:pt>
                <c:pt idx="80">
                  <c:v>468.51936363636361</c:v>
                </c:pt>
                <c:pt idx="81">
                  <c:v>445.61704761904764</c:v>
                </c:pt>
                <c:pt idx="82">
                  <c:v>537.6837272727272</c:v>
                </c:pt>
                <c:pt idx="83">
                  <c:v>506.97190909090915</c:v>
                </c:pt>
                <c:pt idx="84">
                  <c:v>481.61922727272724</c:v>
                </c:pt>
                <c:pt idx="85">
                  <c:v>392.02590476190483</c:v>
                </c:pt>
                <c:pt idx="86">
                  <c:v>370.74986363636367</c:v>
                </c:pt>
                <c:pt idx="87">
                  <c:v>434.10276190476196</c:v>
                </c:pt>
                <c:pt idx="88">
                  <c:v>489.56304347826079</c:v>
                </c:pt>
                <c:pt idx="89">
                  <c:v>540.30485714285703</c:v>
                </c:pt>
                <c:pt idx="90">
                  <c:v>506.37213636363629</c:v>
                </c:pt>
                <c:pt idx="91">
                  <c:v>449.36021739130433</c:v>
                </c:pt>
                <c:pt idx="92">
                  <c:v>347.27850000000001</c:v>
                </c:pt>
                <c:pt idx="93">
                  <c:v>288.34826086956525</c:v>
                </c:pt>
                <c:pt idx="94">
                  <c:v>282.93577272727276</c:v>
                </c:pt>
                <c:pt idx="95">
                  <c:v>266.66952380952381</c:v>
                </c:pt>
                <c:pt idx="96">
                  <c:v>240.40086956521736</c:v>
                </c:pt>
                <c:pt idx="97">
                  <c:v>258.19510000000002</c:v>
                </c:pt>
                <c:pt idx="98">
                  <c:v>280.63252380952383</c:v>
                </c:pt>
                <c:pt idx="99">
                  <c:v>270.77063636363636</c:v>
                </c:pt>
                <c:pt idx="100">
                  <c:v>239.73</c:v>
                </c:pt>
                <c:pt idx="101">
                  <c:v>268.33499999999992</c:v>
                </c:pt>
                <c:pt idx="102">
                  <c:v>269.77282608695651</c:v>
                </c:pt>
                <c:pt idx="103">
                  <c:v>238.16231818181814</c:v>
                </c:pt>
                <c:pt idx="104">
                  <c:v>246.65666666666667</c:v>
                </c:pt>
                <c:pt idx="105">
                  <c:v>218.29347826086956</c:v>
                </c:pt>
                <c:pt idx="106">
                  <c:v>190.20042857142857</c:v>
                </c:pt>
                <c:pt idx="107">
                  <c:v>172.78536363636366</c:v>
                </c:pt>
                <c:pt idx="108">
                  <c:v>154.7793043478261</c:v>
                </c:pt>
                <c:pt idx="109">
                  <c:v>157.70355000000001</c:v>
                </c:pt>
                <c:pt idx="110">
                  <c:v>139.12199999999999</c:v>
                </c:pt>
                <c:pt idx="111">
                  <c:v>116.1455</c:v>
                </c:pt>
                <c:pt idx="112">
                  <c:v>112.48027272727273</c:v>
                </c:pt>
                <c:pt idx="113">
                  <c:v>92.478428571428552</c:v>
                </c:pt>
                <c:pt idx="114">
                  <c:v>98.181782608695627</c:v>
                </c:pt>
                <c:pt idx="115">
                  <c:v>103.40042857142859</c:v>
                </c:pt>
                <c:pt idx="116">
                  <c:v>94.328454545454534</c:v>
                </c:pt>
                <c:pt idx="117">
                  <c:v>122.19765217391304</c:v>
                </c:pt>
                <c:pt idx="118">
                  <c:v>132.62415000000001</c:v>
                </c:pt>
                <c:pt idx="119">
                  <c:v>136.53378260869565</c:v>
                </c:pt>
                <c:pt idx="120">
                  <c:v>123.13472727272729</c:v>
                </c:pt>
                <c:pt idx="121">
                  <c:v>119.01449999999997</c:v>
                </c:pt>
                <c:pt idx="122">
                  <c:v>108.39877272727273</c:v>
                </c:pt>
                <c:pt idx="123">
                  <c:v>119.21177272727273</c:v>
                </c:pt>
                <c:pt idx="124">
                  <c:v>114.10266666666664</c:v>
                </c:pt>
                <c:pt idx="125">
                  <c:v>117.58900000000003</c:v>
                </c:pt>
                <c:pt idx="126">
                  <c:v>120.44373913043476</c:v>
                </c:pt>
                <c:pt idx="127">
                  <c:v>113.14819047619048</c:v>
                </c:pt>
                <c:pt idx="128">
                  <c:v>115.17109090909088</c:v>
                </c:pt>
                <c:pt idx="129">
                  <c:v>112.6102272727273</c:v>
                </c:pt>
                <c:pt idx="130">
                  <c:v>97.462523809523816</c:v>
                </c:pt>
                <c:pt idx="131">
                  <c:v>95.492130434782609</c:v>
                </c:pt>
                <c:pt idx="132">
                  <c:v>105.29123809523811</c:v>
                </c:pt>
                <c:pt idx="133">
                  <c:v>140.63757142857145</c:v>
                </c:pt>
                <c:pt idx="134">
                  <c:v>124.98126086956519</c:v>
                </c:pt>
                <c:pt idx="135">
                  <c:v>126.1059523809524</c:v>
                </c:pt>
                <c:pt idx="136">
                  <c:v>125.40259090909093</c:v>
                </c:pt>
                <c:pt idx="137">
                  <c:v>143.91600000000003</c:v>
                </c:pt>
                <c:pt idx="138">
                  <c:v>137.41914285714284</c:v>
                </c:pt>
                <c:pt idx="139">
                  <c:v>130.52291304347824</c:v>
                </c:pt>
                <c:pt idx="140">
                  <c:v>135.8190909090909</c:v>
                </c:pt>
                <c:pt idx="141">
                  <c:v>140.30038095238095</c:v>
                </c:pt>
                <c:pt idx="142">
                  <c:v>160.20627272727273</c:v>
                </c:pt>
                <c:pt idx="143">
                  <c:v>158.42872727272726</c:v>
                </c:pt>
                <c:pt idx="144">
                  <c:v>155.0859090909091</c:v>
                </c:pt>
                <c:pt idx="145">
                  <c:v>178.90034999999997</c:v>
                </c:pt>
                <c:pt idx="146">
                  <c:v>179.21026086956522</c:v>
                </c:pt>
                <c:pt idx="147">
                  <c:v>180.53384999999994</c:v>
                </c:pt>
                <c:pt idx="148">
                  <c:v>160.97121739130441</c:v>
                </c:pt>
                <c:pt idx="149">
                  <c:v>145.52522727272728</c:v>
                </c:pt>
                <c:pt idx="150">
                  <c:v>141.13847619047621</c:v>
                </c:pt>
                <c:pt idx="151">
                  <c:v>139.71160869565219</c:v>
                </c:pt>
                <c:pt idx="152">
                  <c:v>140.36752380952379</c:v>
                </c:pt>
                <c:pt idx="153">
                  <c:v>136.60481818181816</c:v>
                </c:pt>
                <c:pt idx="154">
                  <c:v>118.1545909090909</c:v>
                </c:pt>
                <c:pt idx="155">
                  <c:v>115.48899999999999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EA0-459A-A55D-3A7A6D5768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5604992"/>
        <c:axId val="45810240"/>
      </c:lineChart>
      <c:dateAx>
        <c:axId val="115604992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45810240"/>
        <c:crosses val="autoZero"/>
        <c:auto val="1"/>
        <c:lblOffset val="100"/>
        <c:baseTimeUnit val="months"/>
        <c:majorUnit val="12"/>
        <c:majorTimeUnit val="months"/>
      </c:dateAx>
      <c:valAx>
        <c:axId val="45810240"/>
        <c:scaling>
          <c:orientation val="minMax"/>
          <c:max val="100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115604992"/>
        <c:crosses val="autoZero"/>
        <c:crossBetween val="between"/>
      </c:valAx>
      <c:spPr>
        <a:solidFill>
          <a:srgbClr val="F9F9F9"/>
        </a:solidFill>
      </c:spPr>
    </c:plotArea>
    <c:legend>
      <c:legendPos val="b"/>
      <c:layout>
        <c:manualLayout>
          <c:xMode val="edge"/>
          <c:yMode val="edge"/>
          <c:x val="3.5096397041278926E-2"/>
          <c:y val="0.91462965434405452"/>
          <c:w val="0.9449587210689574"/>
          <c:h val="6.9241291872414248E-2"/>
        </c:manualLayout>
      </c:layout>
      <c:overlay val="0"/>
    </c:legend>
    <c:plotVisOnly val="1"/>
    <c:dispBlanksAs val="gap"/>
    <c:showDLblsOverMax val="0"/>
  </c:chart>
  <c:spPr>
    <a:solidFill>
      <a:srgbClr val="F9F9F9"/>
    </a:solidFill>
    <a:ln>
      <a:noFill/>
    </a:ln>
  </c:spPr>
  <c:txPr>
    <a:bodyPr/>
    <a:lstStyle/>
    <a:p>
      <a:pPr>
        <a:defRPr sz="1200"/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7566452669397168E-2"/>
          <c:y val="3.9113724112408474E-2"/>
          <c:w val="0.92901878243692526"/>
          <c:h val="0.844206294608844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20"/>
          </c:marker>
          <c:dPt>
            <c:idx val="0"/>
            <c:marker>
              <c:spPr>
                <a:solidFill>
                  <a:schemeClr val="accent1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A91-4B75-B042-DCFFE66BB9EF}"/>
              </c:ext>
            </c:extLst>
          </c:dPt>
          <c:dPt>
            <c:idx val="1"/>
            <c:marker>
              <c:spPr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A91-4B75-B042-DCFFE66BB9EF}"/>
              </c:ext>
            </c:extLst>
          </c:dPt>
          <c:dPt>
            <c:idx val="2"/>
            <c:marker>
              <c:spPr>
                <a:solidFill>
                  <a:schemeClr val="accent3">
                    <a:lumMod val="75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A91-4B75-B042-DCFFE66BB9EF}"/>
              </c:ext>
            </c:extLst>
          </c:dPt>
          <c:dPt>
            <c:idx val="3"/>
            <c:marker>
              <c:spPr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4A91-4B75-B042-DCFFE66BB9EF}"/>
              </c:ext>
            </c:extLst>
          </c:dPt>
          <c:dPt>
            <c:idx val="4"/>
            <c:marker>
              <c:spPr>
                <a:solidFill>
                  <a:schemeClr val="accent4"/>
                </a:solidFill>
                <a:ln>
                  <a:solidFill>
                    <a:schemeClr val="accent4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4A91-4B75-B042-DCFFE66BB9EF}"/>
              </c:ext>
            </c:extLst>
          </c:dPt>
          <c:dPt>
            <c:idx val="6"/>
            <c:marker>
              <c:spPr>
                <a:solidFill>
                  <a:schemeClr val="accent2"/>
                </a:solidFill>
                <a:ln>
                  <a:solidFill>
                    <a:schemeClr val="accent2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4A91-4B75-B042-DCFFE66BB9EF}"/>
              </c:ext>
            </c:extLst>
          </c:dPt>
          <c:dPt>
            <c:idx val="7"/>
            <c:marker>
              <c:spPr>
                <a:solidFill>
                  <a:schemeClr val="accent3">
                    <a:lumMod val="75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4A91-4B75-B042-DCFFE66BB9EF}"/>
              </c:ext>
            </c:extLst>
          </c:dPt>
          <c:dPt>
            <c:idx val="8"/>
            <c:marker>
              <c:spPr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4A91-4B75-B042-DCFFE66BB9EF}"/>
              </c:ext>
            </c:extLst>
          </c:dPt>
          <c:dPt>
            <c:idx val="9"/>
            <c:marker>
              <c:spPr>
                <a:solidFill>
                  <a:schemeClr val="accent4"/>
                </a:solidFill>
                <a:ln>
                  <a:solidFill>
                    <a:schemeClr val="accent4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4A91-4B75-B042-DCFFE66BB9EF}"/>
              </c:ext>
            </c:extLst>
          </c:dPt>
          <c:dPt>
            <c:idx val="10"/>
            <c:marker>
              <c:spPr>
                <a:solidFill>
                  <a:schemeClr val="accent4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4A91-4B75-B042-DCFFE66BB9EF}"/>
              </c:ext>
            </c:extLst>
          </c:dPt>
          <c:xVal>
            <c:numRef>
              <c:f>'[Chart in Microsoft PowerPoint]Sheet1'!$R$10:$R$20</c:f>
              <c:numCache>
                <c:formatCode>General</c:formatCode>
                <c:ptCount val="11"/>
                <c:pt idx="0">
                  <c:v>-4.0564010000000001</c:v>
                </c:pt>
                <c:pt idx="1">
                  <c:v>-5.4500944000000002</c:v>
                </c:pt>
                <c:pt idx="2">
                  <c:v>-4.5385089000000001</c:v>
                </c:pt>
                <c:pt idx="3">
                  <c:v>-7.2526906000000002</c:v>
                </c:pt>
                <c:pt idx="4">
                  <c:v>-9.1394376000000008</c:v>
                </c:pt>
                <c:pt idx="5">
                  <c:v>1.1327605999999999</c:v>
                </c:pt>
                <c:pt idx="6">
                  <c:v>1.5498927</c:v>
                </c:pt>
                <c:pt idx="7">
                  <c:v>-2.2140165999999999</c:v>
                </c:pt>
                <c:pt idx="8">
                  <c:v>-1.4064251999999999</c:v>
                </c:pt>
                <c:pt idx="9">
                  <c:v>-2.8728148</c:v>
                </c:pt>
                <c:pt idx="10">
                  <c:v>-0.69486170000000003</c:v>
                </c:pt>
              </c:numCache>
            </c:numRef>
          </c:xVal>
          <c:yVal>
            <c:numRef>
              <c:f>'[Chart in Microsoft PowerPoint]Sheet1'!$S$10:$S$20</c:f>
              <c:numCache>
                <c:formatCode>General</c:formatCode>
                <c:ptCount val="11"/>
                <c:pt idx="0">
                  <c:v>13.6898</c:v>
                </c:pt>
                <c:pt idx="1">
                  <c:v>33.560499999999998</c:v>
                </c:pt>
                <c:pt idx="2">
                  <c:v>77.841899999999995</c:v>
                </c:pt>
                <c:pt idx="3">
                  <c:v>49.433300000000003</c:v>
                </c:pt>
                <c:pt idx="4">
                  <c:v>22.081600000000002</c:v>
                </c:pt>
                <c:pt idx="5">
                  <c:v>25.640499999999999</c:v>
                </c:pt>
                <c:pt idx="6">
                  <c:v>34.677199999999999</c:v>
                </c:pt>
                <c:pt idx="7">
                  <c:v>73.250900000000001</c:v>
                </c:pt>
                <c:pt idx="8">
                  <c:v>50.569400000000002</c:v>
                </c:pt>
                <c:pt idx="9">
                  <c:v>35.073099999999997</c:v>
                </c:pt>
                <c:pt idx="10">
                  <c:v>37.771000000000001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4A91-4B75-B042-DCFFE66BB9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100416"/>
        <c:axId val="45112064"/>
      </c:scatterChart>
      <c:valAx>
        <c:axId val="45100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45112064"/>
        <c:crossesAt val="0"/>
        <c:crossBetween val="midCat"/>
      </c:valAx>
      <c:valAx>
        <c:axId val="45112064"/>
        <c:scaling>
          <c:orientation val="minMax"/>
        </c:scaling>
        <c:delete val="0"/>
        <c:axPos val="r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45100416"/>
        <c:crosses val="max"/>
        <c:crossBetween val="midCat"/>
      </c:valAx>
      <c:spPr>
        <a:solidFill>
          <a:srgbClr val="F9F9F9"/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spPr>
    <a:solidFill>
      <a:srgbClr val="F9F9F9"/>
    </a:solidFill>
    <a:ln>
      <a:noFill/>
    </a:ln>
  </c:spPr>
  <c:txPr>
    <a:bodyPr/>
    <a:lstStyle/>
    <a:p>
      <a:pPr>
        <a:defRPr sz="1200"/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0.68421</cdr:x>
      <cdr:y>0.37327</cdr:y>
    </cdr:from>
    <cdr:to>
      <cdr:x>0.92982</cdr:x>
      <cdr:y>0.42148</cdr:y>
    </cdr:to>
    <cdr:cxnSp macro="">
      <cdr:nvCxnSpPr>
        <cdr:cNvPr id="2" name="Straight Arrow Connector 1">
          <a:extLst xmlns:a="http://schemas.openxmlformats.org/drawingml/2006/main">
            <a:ext uri="{FF2B5EF4-FFF2-40B4-BE49-F238E27FC236}">
              <a16:creationId xmlns:a16="http://schemas.microsoft.com/office/drawing/2014/main" id="{298488C1-9429-405E-BBB0-E81C5A69ADEC}"/>
            </a:ext>
          </a:extLst>
        </cdr:cNvPr>
        <cdr:cNvCxnSpPr/>
      </cdr:nvCxnSpPr>
      <cdr:spPr>
        <a:xfrm xmlns:a="http://schemas.openxmlformats.org/drawingml/2006/main">
          <a:off x="2971800" y="1769982"/>
          <a:ext cx="1066800" cy="22860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6">
              <a:lumMod val="75000"/>
            </a:schemeClr>
          </a:solidFill>
          <a:tailEnd type="stealth" w="lg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0.59649</cdr:x>
      <cdr:y>0.08402</cdr:y>
    </cdr:from>
    <cdr:to>
      <cdr:x>0.59649</cdr:x>
      <cdr:y>0.95179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6D4E3084-BC03-49A2-A1BC-0D02D2B0B05D}"/>
            </a:ext>
          </a:extLst>
        </cdr:cNvPr>
        <cdr:cNvCxnSpPr/>
      </cdr:nvCxnSpPr>
      <cdr:spPr>
        <a:xfrm xmlns:a="http://schemas.openxmlformats.org/drawingml/2006/main">
          <a:off x="2590800" y="398382"/>
          <a:ext cx="0" cy="411480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0.14035</cdr:x>
      <cdr:y>0.38934</cdr:y>
    </cdr:from>
    <cdr:to>
      <cdr:x>0.47368</cdr:x>
      <cdr:y>0.95179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8DBB0326-9D02-40B0-9E21-819F44945CE5}"/>
            </a:ext>
          </a:extLst>
        </cdr:cNvPr>
        <cdr:cNvCxnSpPr/>
      </cdr:nvCxnSpPr>
      <cdr:spPr>
        <a:xfrm xmlns:a="http://schemas.openxmlformats.org/drawingml/2006/main">
          <a:off x="609600" y="1846182"/>
          <a:ext cx="1447800" cy="266700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C00000"/>
          </a:solidFill>
          <a:tailEnd type="stealth" w="lg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0.69697</cdr:x>
      <cdr:y>0.2459</cdr:y>
    </cdr:from>
    <cdr:to>
      <cdr:x>0.91364</cdr:x>
      <cdr:y>0.39344</cdr:y>
    </cdr:to>
    <cdr:cxnSp macro="">
      <cdr:nvCxnSpPr>
        <cdr:cNvPr id="2" name="Straight Arrow Connector 1">
          <a:extLst xmlns:a="http://schemas.openxmlformats.org/drawingml/2006/main">
            <a:ext uri="{FF2B5EF4-FFF2-40B4-BE49-F238E27FC236}">
              <a16:creationId xmlns:a16="http://schemas.microsoft.com/office/drawing/2014/main" id="{F3F85C17-BC63-43DB-B3EB-55B783233162}"/>
            </a:ext>
          </a:extLst>
        </cdr:cNvPr>
        <cdr:cNvCxnSpPr/>
      </cdr:nvCxnSpPr>
      <cdr:spPr>
        <a:xfrm xmlns:a="http://schemas.openxmlformats.org/drawingml/2006/main">
          <a:off x="3186546" y="1143000"/>
          <a:ext cx="990600" cy="68580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C00000"/>
          </a:solidFill>
          <a:tailEnd type="stealth" w="lg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0.24697</cdr:x>
      <cdr:y>0.63934</cdr:y>
    </cdr:from>
    <cdr:to>
      <cdr:x>0.4803</cdr:x>
      <cdr:y>0.95264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F5704A56-C013-4BE6-9015-C1FE3CC31FC4}"/>
            </a:ext>
          </a:extLst>
        </cdr:cNvPr>
        <cdr:cNvCxnSpPr/>
      </cdr:nvCxnSpPr>
      <cdr:spPr>
        <a:xfrm xmlns:a="http://schemas.openxmlformats.org/drawingml/2006/main" flipV="1">
          <a:off x="1129146" y="2971800"/>
          <a:ext cx="1066800" cy="1456267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46A485"/>
          </a:solidFill>
          <a:tailEnd type="stealth" w="lg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0.59697</cdr:x>
      <cdr:y>0.08197</cdr:y>
    </cdr:from>
    <cdr:to>
      <cdr:x>0.59697</cdr:x>
      <cdr:y>0.96448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4EE6617E-A371-4E76-B13C-4BAE7273DE6F}"/>
            </a:ext>
          </a:extLst>
        </cdr:cNvPr>
        <cdr:cNvCxnSpPr/>
      </cdr:nvCxnSpPr>
      <cdr:spPr>
        <a:xfrm xmlns:a="http://schemas.openxmlformats.org/drawingml/2006/main">
          <a:off x="2729346" y="381000"/>
          <a:ext cx="0" cy="410210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0.10909</cdr:x>
      <cdr:y>0.03226</cdr:y>
    </cdr:from>
    <cdr:to>
      <cdr:x>0.36363</cdr:x>
      <cdr:y>0.08065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0" y="152400"/>
          <a:ext cx="1066777" cy="2286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o-RO" sz="1100" dirty="0"/>
            <a:t>puncte</a:t>
          </a:r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0.49399</cdr:x>
      <cdr:y>0.04393</cdr:y>
    </cdr:from>
    <cdr:to>
      <cdr:x>0.49399</cdr:x>
      <cdr:y>0.88174</cdr:y>
    </cdr:to>
    <cdr:cxnSp macro="">
      <cdr:nvCxnSpPr>
        <cdr:cNvPr id="34" name="Straight Connector 33">
          <a:extLst xmlns:a="http://schemas.openxmlformats.org/drawingml/2006/main">
            <a:ext uri="{FF2B5EF4-FFF2-40B4-BE49-F238E27FC236}">
              <a16:creationId xmlns:a16="http://schemas.microsoft.com/office/drawing/2014/main" id="{619BCEC2-55FD-4074-A4B5-B95178F2C3D6}"/>
            </a:ext>
          </a:extLst>
        </cdr:cNvPr>
        <cdr:cNvCxnSpPr/>
      </cdr:nvCxnSpPr>
      <cdr:spPr>
        <a:xfrm xmlns:a="http://schemas.openxmlformats.org/drawingml/2006/main" flipV="1">
          <a:off x="4305300" y="175796"/>
          <a:ext cx="0" cy="3352800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0.35847</cdr:x>
      <cdr:y>0.76749</cdr:y>
    </cdr:from>
    <cdr:to>
      <cdr:x>0.48438</cdr:x>
      <cdr:y>0.90068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24200" y="3071396"/>
          <a:ext cx="1097326" cy="533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BG </a:t>
          </a:r>
        </a:p>
        <a:p xmlns:a="http://schemas.openxmlformats.org/drawingml/2006/main">
          <a:pPr algn="ctr"/>
          <a:r>
            <a:rPr lang="en-US" sz="1400" b="1" dirty="0"/>
            <a:t>2009</a:t>
          </a:r>
        </a:p>
      </cdr:txBody>
    </cdr:sp>
  </cdr:relSizeAnchor>
  <cdr:relSizeAnchor xmlns:cdr="http://schemas.openxmlformats.org/drawingml/2006/chartDrawing">
    <cdr:from>
      <cdr:x>0.69945</cdr:x>
      <cdr:y>0.67228</cdr:y>
    </cdr:from>
    <cdr:to>
      <cdr:x>0.83409</cdr:x>
      <cdr:y>0.80548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096000" y="2690396"/>
          <a:ext cx="1173438" cy="533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BG</a:t>
          </a:r>
        </a:p>
        <a:p xmlns:a="http://schemas.openxmlformats.org/drawingml/2006/main">
          <a:pPr algn="ctr"/>
          <a:r>
            <a:rPr lang="en-US" sz="1400" b="1" dirty="0"/>
            <a:t> 2017</a:t>
          </a:r>
        </a:p>
      </cdr:txBody>
    </cdr:sp>
  </cdr:relSizeAnchor>
  <cdr:relSizeAnchor xmlns:cdr="http://schemas.openxmlformats.org/drawingml/2006/chartDrawing">
    <cdr:from>
      <cdr:x>0.72568</cdr:x>
      <cdr:y>0.40571</cdr:y>
    </cdr:from>
    <cdr:to>
      <cdr:x>0.86032</cdr:x>
      <cdr:y>0.5389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324600" y="1623596"/>
          <a:ext cx="1173438" cy="533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CZ</a:t>
          </a:r>
        </a:p>
        <a:p xmlns:a="http://schemas.openxmlformats.org/drawingml/2006/main">
          <a:pPr algn="ctr"/>
          <a:r>
            <a:rPr lang="en-US" sz="1400" b="1" dirty="0"/>
            <a:t>2017</a:t>
          </a:r>
        </a:p>
      </cdr:txBody>
    </cdr:sp>
  </cdr:relSizeAnchor>
  <cdr:relSizeAnchor xmlns:cdr="http://schemas.openxmlformats.org/drawingml/2006/chartDrawing">
    <cdr:from>
      <cdr:x>0.26229</cdr:x>
      <cdr:y>0.42475</cdr:y>
    </cdr:from>
    <cdr:to>
      <cdr:x>0.39694</cdr:x>
      <cdr:y>0.61516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2285956" y="1699796"/>
          <a:ext cx="1173525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CZ</a:t>
          </a:r>
        </a:p>
        <a:p xmlns:a="http://schemas.openxmlformats.org/drawingml/2006/main">
          <a:pPr algn="ctr"/>
          <a:r>
            <a:rPr lang="en-US" sz="1400" b="1" dirty="0"/>
            <a:t>2009</a:t>
          </a:r>
        </a:p>
      </cdr:txBody>
    </cdr:sp>
  </cdr:relSizeAnchor>
  <cdr:relSizeAnchor xmlns:cdr="http://schemas.openxmlformats.org/drawingml/2006/chartDrawing">
    <cdr:from>
      <cdr:x>0.3235</cdr:x>
      <cdr:y>0.17722</cdr:y>
    </cdr:from>
    <cdr:to>
      <cdr:x>0.45814</cdr:x>
      <cdr:y>0.31042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2819400" y="709196"/>
          <a:ext cx="1173439" cy="533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HU</a:t>
          </a:r>
        </a:p>
        <a:p xmlns:a="http://schemas.openxmlformats.org/drawingml/2006/main">
          <a:pPr algn="ctr"/>
          <a:r>
            <a:rPr lang="en-US" sz="1400" b="1" dirty="0"/>
            <a:t>2009</a:t>
          </a:r>
        </a:p>
      </cdr:txBody>
    </cdr:sp>
  </cdr:relSizeAnchor>
  <cdr:relSizeAnchor xmlns:cdr="http://schemas.openxmlformats.org/drawingml/2006/chartDrawing">
    <cdr:from>
      <cdr:x>0.48087</cdr:x>
      <cdr:y>0.04393</cdr:y>
    </cdr:from>
    <cdr:to>
      <cdr:x>0.61551</cdr:x>
      <cdr:y>0.17713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4191000" y="175796"/>
          <a:ext cx="1173438" cy="533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HU</a:t>
          </a:r>
        </a:p>
        <a:p xmlns:a="http://schemas.openxmlformats.org/drawingml/2006/main">
          <a:pPr algn="ctr"/>
          <a:r>
            <a:rPr lang="en-US" sz="1400" b="1" dirty="0"/>
            <a:t>2017</a:t>
          </a:r>
        </a:p>
      </cdr:txBody>
    </cdr:sp>
  </cdr:relSizeAnchor>
  <cdr:relSizeAnchor xmlns:cdr="http://schemas.openxmlformats.org/drawingml/2006/chartDrawing">
    <cdr:from>
      <cdr:x>0.02623</cdr:x>
      <cdr:y>0.69133</cdr:y>
    </cdr:from>
    <cdr:to>
      <cdr:x>0.14338</cdr:x>
      <cdr:y>0.82453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228600" y="2766596"/>
          <a:ext cx="1021038" cy="533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RO</a:t>
          </a:r>
        </a:p>
        <a:p xmlns:a="http://schemas.openxmlformats.org/drawingml/2006/main">
          <a:pPr algn="ctr"/>
          <a:r>
            <a:rPr lang="en-US" sz="1400" b="1" dirty="0"/>
            <a:t>2009</a:t>
          </a:r>
        </a:p>
      </cdr:txBody>
    </cdr:sp>
  </cdr:relSizeAnchor>
  <cdr:relSizeAnchor xmlns:cdr="http://schemas.openxmlformats.org/drawingml/2006/chartDrawing">
    <cdr:from>
      <cdr:x>0.13989</cdr:x>
      <cdr:y>0.44379</cdr:y>
    </cdr:from>
    <cdr:to>
      <cdr:x>0.28364</cdr:x>
      <cdr:y>0.5855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1219200" y="1775995"/>
          <a:ext cx="1252829" cy="567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PL</a:t>
          </a:r>
        </a:p>
        <a:p xmlns:a="http://schemas.openxmlformats.org/drawingml/2006/main">
          <a:pPr algn="ctr"/>
          <a:r>
            <a:rPr lang="en-US" sz="1400" b="1" dirty="0"/>
            <a:t>2009</a:t>
          </a:r>
        </a:p>
      </cdr:txBody>
    </cdr:sp>
  </cdr:relSizeAnchor>
  <cdr:relSizeAnchor xmlns:cdr="http://schemas.openxmlformats.org/drawingml/2006/chartDrawing">
    <cdr:from>
      <cdr:x>0.52459</cdr:x>
      <cdr:y>0.25338</cdr:y>
    </cdr:from>
    <cdr:to>
      <cdr:x>0.66798</cdr:x>
      <cdr:y>0.40561</cdr:y>
    </cdr:to>
    <cdr:sp macro="" textlink="">
      <cdr:nvSpPr>
        <cdr:cNvPr id="25" name="TextBox 1"/>
        <cdr:cNvSpPr txBox="1"/>
      </cdr:nvSpPr>
      <cdr:spPr>
        <a:xfrm xmlns:a="http://schemas.openxmlformats.org/drawingml/2006/main">
          <a:off x="4572000" y="1013996"/>
          <a:ext cx="1249726" cy="6092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PL</a:t>
          </a:r>
        </a:p>
        <a:p xmlns:a="http://schemas.openxmlformats.org/drawingml/2006/main">
          <a:pPr algn="ctr"/>
          <a:r>
            <a:rPr lang="en-US" sz="1400" b="1" dirty="0"/>
            <a:t>2017</a:t>
          </a:r>
        </a:p>
      </cdr:txBody>
    </cdr:sp>
  </cdr:relSizeAnchor>
  <cdr:relSizeAnchor xmlns:cdr="http://schemas.openxmlformats.org/drawingml/2006/chartDrawing">
    <cdr:from>
      <cdr:x>0.58579</cdr:x>
      <cdr:y>0.38667</cdr:y>
    </cdr:from>
    <cdr:to>
      <cdr:x>0.71169</cdr:x>
      <cdr:y>0.51987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5105400" y="1547396"/>
          <a:ext cx="1097239" cy="533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RO</a:t>
          </a:r>
        </a:p>
        <a:p xmlns:a="http://schemas.openxmlformats.org/drawingml/2006/main">
          <a:pPr algn="ctr"/>
          <a:r>
            <a:rPr lang="en-US" sz="1400" b="1" dirty="0"/>
            <a:t>2015</a:t>
          </a:r>
        </a:p>
      </cdr:txBody>
    </cdr:sp>
  </cdr:relSizeAnchor>
  <cdr:relSizeAnchor xmlns:cdr="http://schemas.openxmlformats.org/drawingml/2006/chartDrawing">
    <cdr:from>
      <cdr:x>0.51585</cdr:x>
      <cdr:y>0.51996</cdr:y>
    </cdr:from>
    <cdr:to>
      <cdr:x>0.63825</cdr:x>
      <cdr:y>0.539</cdr:y>
    </cdr:to>
    <cdr:cxnSp macro="">
      <cdr:nvCxnSpPr>
        <cdr:cNvPr id="23" name="Straight Arrow Connector 22">
          <a:extLst xmlns:a="http://schemas.openxmlformats.org/drawingml/2006/main">
            <a:ext uri="{FF2B5EF4-FFF2-40B4-BE49-F238E27FC236}">
              <a16:creationId xmlns:a16="http://schemas.microsoft.com/office/drawing/2014/main" id="{B9AEA94A-3444-4252-9CB2-4098D471B7F9}"/>
            </a:ext>
          </a:extLst>
        </cdr:cNvPr>
        <cdr:cNvCxnSpPr/>
      </cdr:nvCxnSpPr>
      <cdr:spPr>
        <a:xfrm xmlns:a="http://schemas.openxmlformats.org/drawingml/2006/main" flipH="1">
          <a:off x="4495800" y="2080796"/>
          <a:ext cx="1066800" cy="76200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chemeClr val="accent4"/>
          </a:solidFill>
          <a:tailEnd type="stealth" w="lg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0.69071</cdr:x>
      <cdr:y>0.04393</cdr:y>
    </cdr:from>
    <cdr:to>
      <cdr:x>0.69071</cdr:x>
      <cdr:y>0.88174</cdr:y>
    </cdr:to>
    <cdr:cxnSp macro="">
      <cdr:nvCxnSpPr>
        <cdr:cNvPr id="33" name="Straight Connector 32">
          <a:extLst xmlns:a="http://schemas.openxmlformats.org/drawingml/2006/main">
            <a:ext uri="{FF2B5EF4-FFF2-40B4-BE49-F238E27FC236}">
              <a16:creationId xmlns:a16="http://schemas.microsoft.com/office/drawing/2014/main" id="{C661C803-540D-4236-A323-5505E9789E8A}"/>
            </a:ext>
          </a:extLst>
        </cdr:cNvPr>
        <cdr:cNvCxnSpPr/>
      </cdr:nvCxnSpPr>
      <cdr:spPr>
        <a:xfrm xmlns:a="http://schemas.openxmlformats.org/drawingml/2006/main" flipV="1">
          <a:off x="6019800" y="175796"/>
          <a:ext cx="0" cy="3352800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0.49205</cdr:x>
      <cdr:y>0.82461</cdr:y>
    </cdr:from>
    <cdr:to>
      <cdr:x>0.71937</cdr:x>
      <cdr:y>0.88229</cdr:y>
    </cdr:to>
    <cdr:sp macro="" textlink="">
      <cdr:nvSpPr>
        <cdr:cNvPr id="35" name="TextBox 15"/>
        <cdr:cNvSpPr txBox="1"/>
      </cdr:nvSpPr>
      <cdr:spPr>
        <a:xfrm xmlns:a="http://schemas.openxmlformats.org/drawingml/2006/main">
          <a:off x="4288367" y="3299996"/>
          <a:ext cx="1981200" cy="2308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en-US" sz="900" dirty="0"/>
            <a:t>Limit</a:t>
          </a:r>
          <a:r>
            <a:rPr lang="ro-RO" sz="900" dirty="0"/>
            <a:t>ă deficit (</a:t>
          </a:r>
          <a:r>
            <a:rPr lang="en-US" sz="900" dirty="0" err="1"/>
            <a:t>Maastrict</a:t>
          </a:r>
          <a:r>
            <a:rPr lang="ro-RO" sz="900" dirty="0"/>
            <a:t>)</a:t>
          </a:r>
        </a:p>
      </cdr:txBody>
    </cdr:sp>
  </cdr:relSizeAnchor>
  <cdr:relSizeAnchor xmlns:cdr="http://schemas.openxmlformats.org/drawingml/2006/chartDrawing">
    <cdr:from>
      <cdr:x>0.42988</cdr:x>
      <cdr:y>0.57708</cdr:y>
    </cdr:from>
    <cdr:to>
      <cdr:x>0.56452</cdr:x>
      <cdr:y>0.72652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3746566" y="2309397"/>
          <a:ext cx="1173438" cy="598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RO</a:t>
          </a:r>
        </a:p>
        <a:p xmlns:a="http://schemas.openxmlformats.org/drawingml/2006/main">
          <a:pPr algn="ctr"/>
          <a:r>
            <a:rPr lang="en-US" sz="1400" b="1" dirty="0"/>
            <a:t>2017</a:t>
          </a:r>
        </a:p>
      </cdr:txBody>
    </cdr:sp>
  </cdr:relSizeAnchor>
  <cdr:relSizeAnchor xmlns:cdr="http://schemas.openxmlformats.org/drawingml/2006/chartDrawing">
    <cdr:from>
      <cdr:x>0.21858</cdr:x>
      <cdr:y>0.40571</cdr:y>
    </cdr:from>
    <cdr:to>
      <cdr:x>0.58579</cdr:x>
      <cdr:y>0.42475</cdr:y>
    </cdr:to>
    <cdr:cxnSp macro="">
      <cdr:nvCxnSpPr>
        <cdr:cNvPr id="22" name="Straight Arrow Connector 21">
          <a:extLst xmlns:a="http://schemas.openxmlformats.org/drawingml/2006/main">
            <a:ext uri="{FF2B5EF4-FFF2-40B4-BE49-F238E27FC236}">
              <a16:creationId xmlns:a16="http://schemas.microsoft.com/office/drawing/2014/main" id="{7DF041B0-A2CA-4338-80FF-DF4C5F4F23C8}"/>
            </a:ext>
          </a:extLst>
        </cdr:cNvPr>
        <cdr:cNvCxnSpPr/>
      </cdr:nvCxnSpPr>
      <cdr:spPr>
        <a:xfrm xmlns:a="http://schemas.openxmlformats.org/drawingml/2006/main" flipV="1">
          <a:off x="1905000" y="1623596"/>
          <a:ext cx="3200400" cy="76202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rgbClr val="7030A0"/>
          </a:solidFill>
          <a:tailEnd type="stealth" w="lg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0.40099</cdr:x>
      <cdr:y>0.15818</cdr:y>
    </cdr:from>
    <cdr:to>
      <cdr:x>0.53333</cdr:x>
      <cdr:y>0.19626</cdr:y>
    </cdr:to>
    <cdr:cxnSp macro="">
      <cdr:nvCxnSpPr>
        <cdr:cNvPr id="12" name="Straight Arrow Connector 11">
          <a:extLst xmlns:a="http://schemas.openxmlformats.org/drawingml/2006/main">
            <a:ext uri="{FF2B5EF4-FFF2-40B4-BE49-F238E27FC236}">
              <a16:creationId xmlns:a16="http://schemas.microsoft.com/office/drawing/2014/main" id="{0AAFD62D-DBAF-4DD4-9296-726BF22545C1}"/>
            </a:ext>
          </a:extLst>
        </cdr:cNvPr>
        <cdr:cNvCxnSpPr/>
      </cdr:nvCxnSpPr>
      <cdr:spPr>
        <a:xfrm xmlns:a="http://schemas.openxmlformats.org/drawingml/2006/main">
          <a:off x="3494738" y="632996"/>
          <a:ext cx="1153462" cy="152400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chemeClr val="accent3">
              <a:lumMod val="75000"/>
            </a:schemeClr>
          </a:solidFill>
          <a:tailEnd type="stealth" w="lg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0.41093</cdr:x>
      <cdr:y>0.65324</cdr:y>
    </cdr:from>
    <cdr:to>
      <cdr:x>0.75191</cdr:x>
      <cdr:y>0.76749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4E1C31D7-0192-4511-9228-26EDEEDAB860}"/>
            </a:ext>
          </a:extLst>
        </cdr:cNvPr>
        <cdr:cNvCxnSpPr/>
      </cdr:nvCxnSpPr>
      <cdr:spPr>
        <a:xfrm xmlns:a="http://schemas.openxmlformats.org/drawingml/2006/main" flipV="1">
          <a:off x="3581400" y="2614196"/>
          <a:ext cx="2971800" cy="457200"/>
        </a:xfrm>
        <a:prstGeom xmlns:a="http://schemas.openxmlformats.org/drawingml/2006/main" prst="straightConnector1">
          <a:avLst/>
        </a:prstGeom>
        <a:ln xmlns:a="http://schemas.openxmlformats.org/drawingml/2006/main" w="31750">
          <a:tailEnd type="stealth" w="lg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0.33224</cdr:x>
      <cdr:y>0.55804</cdr:y>
    </cdr:from>
    <cdr:to>
      <cdr:x>0.77814</cdr:x>
      <cdr:y>0.57708</cdr:y>
    </cdr:to>
    <cdr:cxnSp macro="">
      <cdr:nvCxnSpPr>
        <cdr:cNvPr id="7" name="Straight Arrow Connector 6">
          <a:extLst xmlns:a="http://schemas.openxmlformats.org/drawingml/2006/main">
            <a:ext uri="{FF2B5EF4-FFF2-40B4-BE49-F238E27FC236}">
              <a16:creationId xmlns:a16="http://schemas.microsoft.com/office/drawing/2014/main" id="{8CC6669E-F1FA-4BFF-99AC-D13C2478C91D}"/>
            </a:ext>
          </a:extLst>
        </cdr:cNvPr>
        <cdr:cNvCxnSpPr/>
      </cdr:nvCxnSpPr>
      <cdr:spPr>
        <a:xfrm xmlns:a="http://schemas.openxmlformats.org/drawingml/2006/main" flipV="1">
          <a:off x="2895600" y="2233198"/>
          <a:ext cx="3886200" cy="76198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chemeClr val="accent2"/>
          </a:solidFill>
          <a:tailEnd type="stealth" w="lg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0.09617</cdr:x>
      <cdr:y>0.55804</cdr:y>
    </cdr:from>
    <cdr:to>
      <cdr:x>0.63825</cdr:x>
      <cdr:y>0.67228</cdr:y>
    </cdr:to>
    <cdr:cxnSp macro="">
      <cdr:nvCxnSpPr>
        <cdr:cNvPr id="17" name="Straight Arrow Connector 16">
          <a:extLst xmlns:a="http://schemas.openxmlformats.org/drawingml/2006/main">
            <a:ext uri="{FF2B5EF4-FFF2-40B4-BE49-F238E27FC236}">
              <a16:creationId xmlns:a16="http://schemas.microsoft.com/office/drawing/2014/main" id="{7B4EB3B3-475E-4A56-BD43-31EF3FBBB1DC}"/>
            </a:ext>
          </a:extLst>
        </cdr:cNvPr>
        <cdr:cNvCxnSpPr/>
      </cdr:nvCxnSpPr>
      <cdr:spPr>
        <a:xfrm xmlns:a="http://schemas.openxmlformats.org/drawingml/2006/main" flipV="1">
          <a:off x="838200" y="2233196"/>
          <a:ext cx="4724400" cy="457200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chemeClr val="accent4"/>
          </a:solidFill>
          <a:tailEnd type="stealth" w="lg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:\PPT BNR\Materiale\exportate\Supergrafic mare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55" t="45711" r="1596" b="6007"/>
          <a:stretch>
            <a:fillRect/>
          </a:stretch>
        </p:blipFill>
        <p:spPr bwMode="auto">
          <a:xfrm>
            <a:off x="0" y="0"/>
            <a:ext cx="9144000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876300" y="3705225"/>
            <a:ext cx="7391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895350" y="6096000"/>
            <a:ext cx="7391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1344613"/>
            <a:ext cx="480377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068" y="3895725"/>
            <a:ext cx="7499732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118" y="5438775"/>
            <a:ext cx="7480682" cy="533400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alibri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6640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D:\PPT BNR\Materiale\exportate\Monograma si supergrafic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15" t="45679" r="1041" b="5838"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50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PPT BNR\Materiale\exportate\Supergrafic mare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55" t="45711" r="1596" b="6007"/>
          <a:stretch>
            <a:fillRect/>
          </a:stretch>
        </p:blipFill>
        <p:spPr bwMode="auto">
          <a:xfrm>
            <a:off x="0" y="0"/>
            <a:ext cx="9144000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914400" y="857250"/>
            <a:ext cx="7391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866775" y="3476625"/>
            <a:ext cx="7391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068" y="920064"/>
            <a:ext cx="7499731" cy="25146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906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409575"/>
            <a:ext cx="7267575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1" y="2057400"/>
            <a:ext cx="7277100" cy="1752600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58BE8-26E2-49FC-AE3D-6AE7907EE0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4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566933"/>
            <a:ext cx="729615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175" y="2057400"/>
            <a:ext cx="7286625" cy="396240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46702-C1B1-4FB4-85BB-81B781B11E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04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5" y="576458"/>
            <a:ext cx="729615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8225" y="2101850"/>
            <a:ext cx="3352800" cy="3927475"/>
          </a:xfrm>
        </p:spPr>
        <p:txBody>
          <a:bodyPr/>
          <a:lstStyle>
            <a:lvl1pPr>
              <a:lnSpc>
                <a:spcPts val="3000"/>
              </a:lnSpc>
              <a:spcBef>
                <a:spcPts val="0"/>
              </a:spcBef>
              <a:defRPr sz="2800"/>
            </a:lvl1pPr>
            <a:lvl2pPr>
              <a:lnSpc>
                <a:spcPts val="3000"/>
              </a:lnSpc>
              <a:defRPr sz="2400"/>
            </a:lvl2pPr>
            <a:lvl3pPr>
              <a:lnSpc>
                <a:spcPts val="3000"/>
              </a:lnSpc>
              <a:defRPr sz="2000"/>
            </a:lvl3pPr>
            <a:lvl4pPr>
              <a:lnSpc>
                <a:spcPts val="3000"/>
              </a:lnSpc>
              <a:defRPr sz="1800"/>
            </a:lvl4pPr>
            <a:lvl5pPr>
              <a:lnSpc>
                <a:spcPts val="3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276600" cy="3927475"/>
          </a:xfrm>
        </p:spPr>
        <p:txBody>
          <a:bodyPr>
            <a:noAutofit/>
          </a:bodyPr>
          <a:lstStyle>
            <a:lvl1pPr>
              <a:lnSpc>
                <a:spcPts val="3000"/>
              </a:lnSpc>
              <a:spcBef>
                <a:spcPts val="0"/>
              </a:spcBef>
              <a:defRPr sz="2800"/>
            </a:lvl1pPr>
            <a:lvl2pPr>
              <a:lnSpc>
                <a:spcPts val="3000"/>
              </a:lnSpc>
              <a:defRPr sz="2400"/>
            </a:lvl2pPr>
            <a:lvl3pPr>
              <a:lnSpc>
                <a:spcPts val="3000"/>
              </a:lnSpc>
              <a:defRPr sz="2400"/>
            </a:lvl3pPr>
            <a:lvl4pPr>
              <a:lnSpc>
                <a:spcPts val="3000"/>
              </a:lnSpc>
              <a:defRPr sz="2400"/>
            </a:lvl4pPr>
            <a:lvl5pPr>
              <a:lnSpc>
                <a:spcPts val="3000"/>
              </a:lnSpc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E58C4-F25B-4A32-8725-A73E00CF44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87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5" y="581025"/>
            <a:ext cx="7305675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179637"/>
            <a:ext cx="3314700" cy="639763"/>
          </a:xfrm>
        </p:spPr>
        <p:txBody>
          <a:bodyPr anchor="b">
            <a:noAutofit/>
          </a:bodyPr>
          <a:lstStyle>
            <a:lvl1pPr marL="0" indent="0">
              <a:lnSpc>
                <a:spcPts val="26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2971799"/>
            <a:ext cx="3314700" cy="3124201"/>
          </a:xfrm>
        </p:spPr>
        <p:txBody>
          <a:bodyPr/>
          <a:lstStyle>
            <a:lvl1pPr>
              <a:lnSpc>
                <a:spcPts val="3000"/>
              </a:lnSpc>
              <a:defRPr sz="2400"/>
            </a:lvl1pPr>
            <a:lvl2pPr>
              <a:lnSpc>
                <a:spcPts val="3000"/>
              </a:lnSpc>
              <a:defRPr sz="2000"/>
            </a:lvl2pPr>
            <a:lvl3pPr>
              <a:lnSpc>
                <a:spcPts val="3000"/>
              </a:lnSpc>
              <a:defRPr sz="1800"/>
            </a:lvl3pPr>
            <a:lvl4pPr>
              <a:lnSpc>
                <a:spcPts val="3000"/>
              </a:lnSpc>
              <a:defRPr sz="1600"/>
            </a:lvl4pPr>
            <a:lvl5pPr>
              <a:lnSpc>
                <a:spcPts val="3000"/>
              </a:lnSpc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9827" y="2190750"/>
            <a:ext cx="3355973" cy="639763"/>
          </a:xfrm>
        </p:spPr>
        <p:txBody>
          <a:bodyPr anchor="b"/>
          <a:lstStyle>
            <a:lvl1pPr marL="0" indent="0">
              <a:lnSpc>
                <a:spcPts val="26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2971799"/>
            <a:ext cx="3352800" cy="3124201"/>
          </a:xfrm>
        </p:spPr>
        <p:txBody>
          <a:bodyPr/>
          <a:lstStyle>
            <a:lvl1pPr>
              <a:lnSpc>
                <a:spcPts val="3000"/>
              </a:lnSpc>
              <a:defRPr sz="2400"/>
            </a:lvl1pPr>
            <a:lvl2pPr>
              <a:lnSpc>
                <a:spcPts val="3000"/>
              </a:lnSpc>
              <a:defRPr sz="2000"/>
            </a:lvl2pPr>
            <a:lvl3pPr>
              <a:lnSpc>
                <a:spcPts val="3000"/>
              </a:lnSpc>
              <a:defRPr sz="1800"/>
            </a:lvl3pPr>
            <a:lvl4pPr>
              <a:lnSpc>
                <a:spcPts val="3000"/>
              </a:lnSpc>
              <a:defRPr sz="1600"/>
            </a:lvl4pPr>
            <a:lvl5pPr>
              <a:lnSpc>
                <a:spcPts val="3000"/>
              </a:lnSpc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A4CB8-1C45-4DEA-979E-BCC49989E6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09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B019E-79A5-4196-B234-23E231DEB6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0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59946-FFA4-45B6-B3E2-BAE3344E98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98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204786"/>
            <a:ext cx="7296150" cy="1557339"/>
          </a:xfrm>
        </p:spPr>
        <p:txBody>
          <a:bodyPr anchor="b"/>
          <a:lstStyle>
            <a:lvl1pPr algn="l">
              <a:lnSpc>
                <a:spcPts val="5500"/>
              </a:lnSpc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3000" y="2438400"/>
            <a:ext cx="7162800" cy="3657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7750" y="1762126"/>
            <a:ext cx="7258050" cy="609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4368D-1C94-499B-92D7-D34965C357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1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576263"/>
            <a:ext cx="729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19175" y="2055813"/>
            <a:ext cx="7286625" cy="404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2700" y="6556375"/>
            <a:ext cx="685800" cy="136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E28882-4EBA-4D2C-83E6-1CD85D408E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3" descr="D:\PPT BNR\Materiale\exportate\Logo pe un rand jos.wmf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6361113"/>
            <a:ext cx="21717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 userDrawn="1"/>
        </p:nvCxnSpPr>
        <p:spPr>
          <a:xfrm rot="10800000">
            <a:off x="1143000" y="6324600"/>
            <a:ext cx="8001000" cy="1588"/>
          </a:xfrm>
          <a:prstGeom prst="line">
            <a:avLst/>
          </a:prstGeom>
          <a:ln>
            <a:solidFill>
              <a:srgbClr val="D0D2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rot="10800000">
            <a:off x="876300" y="6324600"/>
            <a:ext cx="2000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31" r:id="rId10"/>
  </p:sldLayoutIdLst>
  <p:txStyles>
    <p:titleStyle>
      <a:lvl1pPr algn="l" rtl="0" eaLnBrk="0" fontAlgn="base" hangingPunct="0">
        <a:lnSpc>
          <a:spcPts val="5900"/>
        </a:lnSpc>
        <a:spcBef>
          <a:spcPct val="0"/>
        </a:spcBef>
        <a:spcAft>
          <a:spcPct val="0"/>
        </a:spcAft>
        <a:defRPr sz="6000" kern="1200">
          <a:solidFill>
            <a:srgbClr val="004BA6"/>
          </a:solidFill>
          <a:latin typeface="Calibri Light" pitchFamily="34" charset="0"/>
          <a:ea typeface="+mj-ea"/>
          <a:cs typeface="+mj-cs"/>
        </a:defRPr>
      </a:lvl1pPr>
      <a:lvl2pPr algn="l" rtl="0" eaLnBrk="0" fontAlgn="base" hangingPunct="0">
        <a:lnSpc>
          <a:spcPts val="5900"/>
        </a:lnSpc>
        <a:spcBef>
          <a:spcPct val="0"/>
        </a:spcBef>
        <a:spcAft>
          <a:spcPct val="0"/>
        </a:spcAft>
        <a:defRPr sz="6000">
          <a:solidFill>
            <a:srgbClr val="004BA6"/>
          </a:solidFill>
          <a:latin typeface="Calibri Light" pitchFamily="34" charset="0"/>
        </a:defRPr>
      </a:lvl2pPr>
      <a:lvl3pPr algn="l" rtl="0" eaLnBrk="0" fontAlgn="base" hangingPunct="0">
        <a:lnSpc>
          <a:spcPts val="5900"/>
        </a:lnSpc>
        <a:spcBef>
          <a:spcPct val="0"/>
        </a:spcBef>
        <a:spcAft>
          <a:spcPct val="0"/>
        </a:spcAft>
        <a:defRPr sz="6000">
          <a:solidFill>
            <a:srgbClr val="004BA6"/>
          </a:solidFill>
          <a:latin typeface="Calibri Light" pitchFamily="34" charset="0"/>
        </a:defRPr>
      </a:lvl3pPr>
      <a:lvl4pPr algn="l" rtl="0" eaLnBrk="0" fontAlgn="base" hangingPunct="0">
        <a:lnSpc>
          <a:spcPts val="5900"/>
        </a:lnSpc>
        <a:spcBef>
          <a:spcPct val="0"/>
        </a:spcBef>
        <a:spcAft>
          <a:spcPct val="0"/>
        </a:spcAft>
        <a:defRPr sz="6000">
          <a:solidFill>
            <a:srgbClr val="004BA6"/>
          </a:solidFill>
          <a:latin typeface="Calibri Light" pitchFamily="34" charset="0"/>
        </a:defRPr>
      </a:lvl4pPr>
      <a:lvl5pPr algn="l" rtl="0" eaLnBrk="0" fontAlgn="base" hangingPunct="0">
        <a:lnSpc>
          <a:spcPts val="5900"/>
        </a:lnSpc>
        <a:spcBef>
          <a:spcPct val="0"/>
        </a:spcBef>
        <a:spcAft>
          <a:spcPct val="0"/>
        </a:spcAft>
        <a:defRPr sz="6000">
          <a:solidFill>
            <a:srgbClr val="004BA6"/>
          </a:solidFill>
          <a:latin typeface="Calibri Light" pitchFamily="34" charset="0"/>
        </a:defRPr>
      </a:lvl5pPr>
      <a:lvl6pPr marL="457200" algn="l" rtl="0" fontAlgn="base">
        <a:lnSpc>
          <a:spcPts val="5900"/>
        </a:lnSpc>
        <a:spcBef>
          <a:spcPct val="0"/>
        </a:spcBef>
        <a:spcAft>
          <a:spcPct val="0"/>
        </a:spcAft>
        <a:defRPr sz="6000">
          <a:solidFill>
            <a:srgbClr val="004BA6"/>
          </a:solidFill>
          <a:latin typeface="Calibri Light" pitchFamily="34" charset="0"/>
        </a:defRPr>
      </a:lvl6pPr>
      <a:lvl7pPr marL="914400" algn="l" rtl="0" fontAlgn="base">
        <a:lnSpc>
          <a:spcPts val="5900"/>
        </a:lnSpc>
        <a:spcBef>
          <a:spcPct val="0"/>
        </a:spcBef>
        <a:spcAft>
          <a:spcPct val="0"/>
        </a:spcAft>
        <a:defRPr sz="6000">
          <a:solidFill>
            <a:srgbClr val="004BA6"/>
          </a:solidFill>
          <a:latin typeface="Calibri Light" pitchFamily="34" charset="0"/>
        </a:defRPr>
      </a:lvl7pPr>
      <a:lvl8pPr marL="1371600" algn="l" rtl="0" fontAlgn="base">
        <a:lnSpc>
          <a:spcPts val="5900"/>
        </a:lnSpc>
        <a:spcBef>
          <a:spcPct val="0"/>
        </a:spcBef>
        <a:spcAft>
          <a:spcPct val="0"/>
        </a:spcAft>
        <a:defRPr sz="6000">
          <a:solidFill>
            <a:srgbClr val="004BA6"/>
          </a:solidFill>
          <a:latin typeface="Calibri Light" pitchFamily="34" charset="0"/>
        </a:defRPr>
      </a:lvl8pPr>
      <a:lvl9pPr marL="1828800" algn="l" rtl="0" fontAlgn="base">
        <a:lnSpc>
          <a:spcPts val="5900"/>
        </a:lnSpc>
        <a:spcBef>
          <a:spcPct val="0"/>
        </a:spcBef>
        <a:spcAft>
          <a:spcPct val="0"/>
        </a:spcAft>
        <a:defRPr sz="6000">
          <a:solidFill>
            <a:srgbClr val="004BA6"/>
          </a:solidFill>
          <a:latin typeface="Calibri Light" pitchFamily="34" charset="0"/>
        </a:defRPr>
      </a:lvl9pPr>
    </p:titleStyle>
    <p:bodyStyle>
      <a:lvl1pPr marL="342900" indent="-342900" algn="l" rtl="0" eaLnBrk="0" fontAlgn="base" hangingPunct="0">
        <a:lnSpc>
          <a:spcPts val="4000"/>
        </a:lnSpc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rgbClr val="6E6F72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lnSpc>
          <a:spcPts val="4000"/>
        </a:lnSpc>
        <a:spcBef>
          <a:spcPct val="20000"/>
        </a:spcBef>
        <a:spcAft>
          <a:spcPct val="0"/>
        </a:spcAft>
        <a:buFont typeface="Arial" charset="0"/>
        <a:buChar char="–"/>
        <a:defRPr sz="3600" kern="1200">
          <a:solidFill>
            <a:srgbClr val="6E6F72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lnSpc>
          <a:spcPts val="4000"/>
        </a:lnSpc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rgbClr val="6E6F72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lnSpc>
          <a:spcPts val="4000"/>
        </a:lnSpc>
        <a:spcBef>
          <a:spcPct val="20000"/>
        </a:spcBef>
        <a:spcAft>
          <a:spcPct val="0"/>
        </a:spcAft>
        <a:buFont typeface="Arial" charset="0"/>
        <a:buChar char="–"/>
        <a:defRPr sz="3600" kern="1200">
          <a:solidFill>
            <a:srgbClr val="6E6F72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lnSpc>
          <a:spcPts val="4000"/>
        </a:lnSpc>
        <a:spcBef>
          <a:spcPct val="20000"/>
        </a:spcBef>
        <a:spcAft>
          <a:spcPct val="0"/>
        </a:spcAft>
        <a:buFont typeface="Arial" charset="0"/>
        <a:buChar char="»"/>
        <a:defRPr sz="3600" kern="1200">
          <a:solidFill>
            <a:srgbClr val="6E6F72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62000" y="3590925"/>
            <a:ext cx="7560129" cy="98107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en-US" sz="4400" dirty="0">
                <a:latin typeface="+mj-lt"/>
                <a:cs typeface="Arial" panose="020B0604020202020204" pitchFamily="34" charset="0"/>
              </a:rPr>
              <a:t>Este </a:t>
            </a:r>
            <a:r>
              <a:rPr lang="en-US" sz="4400" dirty="0" err="1">
                <a:latin typeface="+mj-lt"/>
                <a:cs typeface="Arial" panose="020B0604020202020204" pitchFamily="34" charset="0"/>
              </a:rPr>
              <a:t>sustenabil</a:t>
            </a:r>
            <a:r>
              <a:rPr lang="ro-RO" sz="4400" dirty="0">
                <a:latin typeface="+mj-lt"/>
                <a:cs typeface="Arial" panose="020B0604020202020204" pitchFamily="34" charset="0"/>
              </a:rPr>
              <a:t>ă politica fiscală?</a:t>
            </a:r>
            <a:endParaRPr lang="en-US" altLang="en-US" sz="4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58753" y="5114925"/>
            <a:ext cx="7560129" cy="981075"/>
          </a:xfrm>
        </p:spPr>
        <p:txBody>
          <a:bodyPr/>
          <a:lstStyle/>
          <a:p>
            <a:r>
              <a:rPr lang="en-US" sz="3600" dirty="0">
                <a:latin typeface="+mj-lt"/>
                <a:cs typeface="Arial" panose="020B0604020202020204" pitchFamily="34" charset="0"/>
              </a:rPr>
              <a:t>                                       </a:t>
            </a:r>
            <a:r>
              <a:rPr lang="ro-RO" sz="3600" i="1" dirty="0">
                <a:latin typeface="+mj-lt"/>
                <a:cs typeface="Arial" panose="020B0604020202020204" pitchFamily="34" charset="0"/>
              </a:rPr>
              <a:t>Eugen Rădulescu</a:t>
            </a:r>
            <a:endParaRPr lang="en-US" sz="3600" i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60960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Opiniile</a:t>
            </a:r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exprimate</a:t>
            </a:r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 această prezentare sunt ale autorului, 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 reflect</a:t>
            </a:r>
            <a:r>
              <a:rPr lang="ro-RO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pozi</a:t>
            </a:r>
            <a:r>
              <a:rPr lang="ro-RO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ia oficial</a:t>
            </a:r>
            <a:r>
              <a:rPr lang="ro-RO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B</a:t>
            </a:r>
            <a:r>
              <a:rPr lang="ro-RO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ncii Na</a:t>
            </a:r>
            <a:r>
              <a:rPr lang="ro-RO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ionale a Rom</a:t>
            </a:r>
            <a:r>
              <a:rPr lang="ro-RO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â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niei</a:t>
            </a:r>
            <a:r>
              <a:rPr lang="ro-RO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ș</a:t>
            </a:r>
            <a:r>
              <a:rPr lang="it-IT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nu </a:t>
            </a:r>
            <a:r>
              <a:rPr lang="it-IT" sz="1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implic</a:t>
            </a:r>
            <a:r>
              <a:rPr lang="ro-RO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it-IT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</a:t>
            </a:r>
            <a:r>
              <a:rPr lang="it-IT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angajeaz</a:t>
            </a:r>
            <a:r>
              <a:rPr lang="ro-RO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it-IT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it-IT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it-IT" sz="1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niciun</a:t>
            </a:r>
            <a:r>
              <a:rPr lang="it-IT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fel</a:t>
            </a:r>
            <a:r>
              <a:rPr lang="it-IT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această instituție</a:t>
            </a:r>
            <a:endParaRPr lang="en-US" sz="16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0" y="33528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4000"/>
              </a:lnSpc>
              <a:spcBef>
                <a:spcPct val="20000"/>
              </a:spcBef>
              <a:buFont typeface="Arial" charset="0"/>
              <a:buChar char="•"/>
              <a:defRPr sz="3600">
                <a:solidFill>
                  <a:srgbClr val="6E6F72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ts val="4000"/>
              </a:lnSpc>
              <a:spcBef>
                <a:spcPct val="20000"/>
              </a:spcBef>
              <a:buFont typeface="Arial" charset="0"/>
              <a:buChar char="–"/>
              <a:defRPr sz="3600">
                <a:solidFill>
                  <a:srgbClr val="6E6F72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ts val="4000"/>
              </a:lnSpc>
              <a:spcBef>
                <a:spcPct val="20000"/>
              </a:spcBef>
              <a:buFont typeface="Arial" charset="0"/>
              <a:buChar char="•"/>
              <a:defRPr sz="3600">
                <a:solidFill>
                  <a:srgbClr val="6E6F72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ts val="4000"/>
              </a:lnSpc>
              <a:spcBef>
                <a:spcPct val="20000"/>
              </a:spcBef>
              <a:buFont typeface="Arial" charset="0"/>
              <a:buChar char="–"/>
              <a:defRPr sz="3600">
                <a:solidFill>
                  <a:srgbClr val="6E6F72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4000"/>
              </a:lnSpc>
              <a:spcBef>
                <a:spcPct val="20000"/>
              </a:spcBef>
              <a:buFont typeface="Arial" charset="0"/>
              <a:buChar char="»"/>
              <a:defRPr sz="3600">
                <a:solidFill>
                  <a:srgbClr val="6E6F7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3600">
                <a:solidFill>
                  <a:srgbClr val="6E6F7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3600">
                <a:solidFill>
                  <a:srgbClr val="6E6F7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3600">
                <a:solidFill>
                  <a:srgbClr val="6E6F7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ts val="4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3600">
                <a:solidFill>
                  <a:srgbClr val="6E6F72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o-RO" altLang="en-US" dirty="0">
                <a:solidFill>
                  <a:schemeClr val="bg1"/>
                </a:solidFill>
                <a:latin typeface="Arial" charset="0"/>
              </a:rPr>
              <a:t>Vă mulțumesc!</a:t>
            </a:r>
            <a:endParaRPr lang="en-US" altLang="en-US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3" name="Picture 2" descr="C:\Users\Matei Kubinschi\Desktop\prez Sinaia 2018\logo_centenar_multilanguage_ENGLIS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0" y="3964457"/>
            <a:ext cx="4229100" cy="278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066800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600" b="1" dirty="0">
                <a:latin typeface="+mn-lt"/>
              </a:rPr>
              <a:t>Deficit bugetar (% în PIB)</a:t>
            </a:r>
            <a:endParaRPr lang="en-US" sz="16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6019799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1400" i="1" dirty="0">
                <a:latin typeface="+mn-lt"/>
              </a:rPr>
              <a:t>Sursa</a:t>
            </a:r>
            <a:r>
              <a:rPr lang="en-US" sz="1400" i="1" dirty="0">
                <a:latin typeface="+mn-lt"/>
              </a:rPr>
              <a:t>: AMECO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228600" y="0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4BA6"/>
                </a:solidFill>
                <a:latin typeface="Calibri Light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9pPr>
          </a:lstStyle>
          <a:p>
            <a:r>
              <a:rPr lang="ro-RO" sz="3600" b="1">
                <a:latin typeface="+mn-lt"/>
                <a:cs typeface="Arial" panose="020B0604020202020204" pitchFamily="34" charset="0"/>
              </a:rPr>
              <a:t>Cum ne comparăm cu criza precedentă</a:t>
            </a:r>
            <a:r>
              <a:rPr lang="en-US" sz="3600" b="1">
                <a:latin typeface="+mn-lt"/>
                <a:cs typeface="Arial" panose="020B0604020202020204" pitchFamily="34" charset="0"/>
              </a:rPr>
              <a:t>?</a:t>
            </a:r>
            <a:endParaRPr lang="en-US" sz="36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1369458"/>
            <a:ext cx="419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err="1">
                <a:latin typeface="+mn-lt"/>
                <a:sym typeface="Wingdings" panose="05000000000000000000" pitchFamily="2" charset="2"/>
              </a:rPr>
              <a:t>Deficitul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+mn-lt"/>
                <a:sym typeface="Wingdings" panose="05000000000000000000" pitchFamily="2" charset="2"/>
              </a:rPr>
              <a:t>bugetar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+mn-lt"/>
                <a:sym typeface="Wingdings" panose="05000000000000000000" pitchFamily="2" charset="2"/>
              </a:rPr>
              <a:t>sc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ăpase de sub control î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n 2008 (</a:t>
            </a:r>
            <a:r>
              <a:rPr lang="en-US" sz="2000" dirty="0" err="1">
                <a:latin typeface="+mn-lt"/>
                <a:sym typeface="Wingdings" panose="05000000000000000000" pitchFamily="2" charset="2"/>
              </a:rPr>
              <a:t>politică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+mn-lt"/>
                <a:sym typeface="Wingdings" panose="05000000000000000000" pitchFamily="2" charset="2"/>
              </a:rPr>
              <a:t>pronunţ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a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t 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 </a:t>
            </a:r>
            <a:r>
              <a:rPr lang="ro-RO" sz="2000" b="1" dirty="0">
                <a:latin typeface="+mn-lt"/>
                <a:sym typeface="Wingdings" panose="05000000000000000000" pitchFamily="2" charset="2"/>
              </a:rPr>
              <a:t> prociclică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)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 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 c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riz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a ne-a </a:t>
            </a:r>
            <a:r>
              <a:rPr lang="en-US" sz="2000" dirty="0" err="1">
                <a:latin typeface="+mn-lt"/>
                <a:sym typeface="Wingdings" panose="05000000000000000000" pitchFamily="2" charset="2"/>
              </a:rPr>
              <a:t>surprins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 cu </a:t>
            </a:r>
            <a:r>
              <a:rPr lang="en-US" sz="2000" dirty="0" err="1">
                <a:latin typeface="+mn-lt"/>
                <a:sym typeface="Wingdings" panose="05000000000000000000" pitchFamily="2" charset="2"/>
              </a:rPr>
              <a:t>toate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+mn-lt"/>
                <a:sym typeface="Wingdings" panose="05000000000000000000" pitchFamily="2" charset="2"/>
              </a:rPr>
              <a:t>gloanţele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+mn-lt"/>
                <a:sym typeface="Wingdings" panose="05000000000000000000" pitchFamily="2" charset="2"/>
              </a:rPr>
              <a:t>trase</a:t>
            </a:r>
            <a:endParaRPr lang="ro-RO" sz="2000" dirty="0">
              <a:latin typeface="+mn-lt"/>
              <a:sym typeface="Wingdings" panose="05000000000000000000" pitchFamily="2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o-RO" sz="2000" dirty="0">
              <a:latin typeface="+mn-lt"/>
              <a:sym typeface="Wingdings" panose="05000000000000000000" pitchFamily="2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o-RO" sz="2000" dirty="0">
                <a:latin typeface="+mn-lt"/>
                <a:sym typeface="Wingdings" panose="05000000000000000000" pitchFamily="2" charset="2"/>
              </a:rPr>
              <a:t>Deficitul public stagnează în prezent în apropierea limitei </a:t>
            </a:r>
            <a:r>
              <a:rPr lang="en-US" sz="2000" dirty="0" err="1">
                <a:latin typeface="+mn-lt"/>
                <a:sym typeface="Wingdings" panose="05000000000000000000" pitchFamily="2" charset="2"/>
              </a:rPr>
              <a:t>maxime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 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acceptate de Uniunea Europeană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o-RO" sz="2000" dirty="0">
              <a:latin typeface="+mn-lt"/>
              <a:sym typeface="Wingdings" panose="05000000000000000000" pitchFamily="2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o-RO" sz="2000" b="1" dirty="0">
                <a:latin typeface="+mn-lt"/>
                <a:sym typeface="Wingdings" panose="05000000000000000000" pitchFamily="2" charset="2"/>
              </a:rPr>
              <a:t>Riscul major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: o </a:t>
            </a:r>
            <a:r>
              <a:rPr lang="en-US" sz="2000" dirty="0" err="1">
                <a:latin typeface="+mn-lt"/>
                <a:sym typeface="Wingdings" panose="05000000000000000000" pitchFamily="2" charset="2"/>
              </a:rPr>
              <a:t>cre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ş</a:t>
            </a:r>
            <a:r>
              <a:rPr lang="en-US" sz="2000" dirty="0" err="1">
                <a:latin typeface="+mn-lt"/>
                <a:sym typeface="Wingdings" panose="05000000000000000000" pitchFamily="2" charset="2"/>
              </a:rPr>
              <a:t>tere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  rapidă a deficitului în cazul unei crize economice severe 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(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improbabilă în perspectiva următorului an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)</a:t>
            </a:r>
            <a:endParaRPr lang="ro-RO" sz="2000" dirty="0">
              <a:latin typeface="+mn-lt"/>
              <a:sym typeface="Wingdings" panose="05000000000000000000" pitchFamily="2" charset="2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840383"/>
              </p:ext>
            </p:extLst>
          </p:nvPr>
        </p:nvGraphicFramePr>
        <p:xfrm>
          <a:off x="152400" y="1354218"/>
          <a:ext cx="4343400" cy="4741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274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0885788"/>
              </p:ext>
            </p:extLst>
          </p:nvPr>
        </p:nvGraphicFramePr>
        <p:xfrm>
          <a:off x="4433454" y="1295400"/>
          <a:ext cx="4572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00600" y="9906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600" b="1" dirty="0">
                <a:latin typeface="+mn-lt"/>
              </a:rPr>
              <a:t>Deficit cont curent (% în PIB)</a:t>
            </a:r>
            <a:endParaRPr lang="en-US" sz="16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62850" y="6019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1400" i="1" dirty="0">
                <a:latin typeface="+mn-lt"/>
              </a:rPr>
              <a:t>Sursa</a:t>
            </a:r>
            <a:r>
              <a:rPr lang="en-US" sz="1400" i="1" dirty="0">
                <a:latin typeface="+mn-lt"/>
              </a:rPr>
              <a:t>: AMECO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9550" y="768490"/>
            <a:ext cx="4219286" cy="5854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  <a:sym typeface="Wingdings" panose="05000000000000000000" pitchFamily="2" charset="2"/>
              </a:rPr>
              <a:t>Deficit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 de cont curent </a:t>
            </a:r>
            <a:r>
              <a:rPr lang="ro-RO" sz="2000" b="1" dirty="0">
                <a:latin typeface="+mn-lt"/>
                <a:sym typeface="Wingdings" panose="05000000000000000000" pitchFamily="2" charset="2"/>
              </a:rPr>
              <a:t>gigantic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 şi </a:t>
            </a:r>
            <a:r>
              <a:rPr lang="ro-RO" sz="2000" b="1" dirty="0">
                <a:latin typeface="+mn-lt"/>
                <a:sym typeface="Wingdings" panose="05000000000000000000" pitchFamily="2" charset="2"/>
              </a:rPr>
              <a:t>nefinanţabil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 înainte de criza din 2008</a:t>
            </a:r>
          </a:p>
          <a:p>
            <a:pPr algn="just"/>
            <a:endParaRPr lang="ro-RO" sz="2000" dirty="0">
              <a:latin typeface="+mn-lt"/>
              <a:sym typeface="Wingdings" panose="05000000000000000000" pitchFamily="2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o-RO" sz="2000" dirty="0">
                <a:latin typeface="+mn-lt"/>
                <a:sym typeface="Wingdings" panose="05000000000000000000" pitchFamily="2" charset="2"/>
              </a:rPr>
              <a:t>Corecţie puternică în 2009 cu preţul amplificării crizei</a:t>
            </a:r>
          </a:p>
          <a:p>
            <a:pPr algn="just"/>
            <a:endParaRPr lang="ro-RO" sz="2000" dirty="0">
              <a:latin typeface="+mn-lt"/>
              <a:sym typeface="Wingdings" panose="05000000000000000000" pitchFamily="2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o-RO" sz="2000" b="1" dirty="0">
                <a:latin typeface="+mn-lt"/>
                <a:sym typeface="Wingdings" panose="05000000000000000000" pitchFamily="2" charset="2"/>
              </a:rPr>
              <a:t>Cauza </a:t>
            </a:r>
            <a:r>
              <a:rPr lang="en-US" sz="2000" b="1" dirty="0" err="1">
                <a:latin typeface="+mn-lt"/>
                <a:sym typeface="Wingdings" panose="05000000000000000000" pitchFamily="2" charset="2"/>
              </a:rPr>
              <a:t>internă</a:t>
            </a:r>
            <a:r>
              <a:rPr lang="en-US" sz="2000" b="1" dirty="0">
                <a:latin typeface="+mn-lt"/>
                <a:sym typeface="Wingdings" panose="05000000000000000000" pitchFamily="2" charset="2"/>
              </a:rPr>
              <a:t> a </a:t>
            </a:r>
            <a:r>
              <a:rPr lang="ro-RO" sz="2000" b="1" dirty="0">
                <a:latin typeface="+mn-lt"/>
                <a:sym typeface="Wingdings" panose="05000000000000000000" pitchFamily="2" charset="2"/>
              </a:rPr>
              <a:t>crizei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: </a:t>
            </a:r>
            <a:r>
              <a:rPr lang="en-US" sz="2000" dirty="0" err="1">
                <a:latin typeface="+mn-lt"/>
                <a:sym typeface="Wingdings" panose="05000000000000000000" pitchFamily="2" charset="2"/>
              </a:rPr>
              <a:t>politica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+mn-lt"/>
                <a:sym typeface="Wingdings" panose="05000000000000000000" pitchFamily="2" charset="2"/>
              </a:rPr>
              <a:t>puternic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+mn-lt"/>
                <a:sym typeface="Wingdings" panose="05000000000000000000" pitchFamily="2" charset="2"/>
              </a:rPr>
              <a:t>prociclic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ă de până la declanşarea crizei</a:t>
            </a:r>
          </a:p>
          <a:p>
            <a:pPr algn="just"/>
            <a:endParaRPr lang="ro-RO" sz="2000" dirty="0">
              <a:latin typeface="+mn-lt"/>
              <a:sym typeface="Wingdings" panose="05000000000000000000" pitchFamily="2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o-RO" sz="2000" dirty="0">
                <a:latin typeface="+mn-lt"/>
                <a:sym typeface="Wingdings" panose="05000000000000000000" pitchFamily="2" charset="2"/>
              </a:rPr>
              <a:t>Deficitul actual – mai scăzut decât media sa multianuală de 5.4 %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 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–</a:t>
            </a:r>
            <a:r>
              <a:rPr lang="ro-RO" sz="2000" b="1" dirty="0">
                <a:latin typeface="+mn-lt"/>
                <a:sym typeface="Wingdings" panose="05000000000000000000" pitchFamily="2" charset="2"/>
              </a:rPr>
              <a:t> finanţat </a:t>
            </a:r>
            <a:r>
              <a:rPr lang="en-US" sz="2000" b="1" dirty="0">
                <a:latin typeface="+mn-lt"/>
                <a:sym typeface="Wingdings" panose="05000000000000000000" pitchFamily="2" charset="2"/>
              </a:rPr>
              <a:t>integral </a:t>
            </a:r>
            <a:r>
              <a:rPr lang="ro-RO" sz="2000" b="1" dirty="0">
                <a:latin typeface="+mn-lt"/>
                <a:sym typeface="Wingdings" panose="05000000000000000000" pitchFamily="2" charset="2"/>
              </a:rPr>
              <a:t>prin intrări autonome de capital </a:t>
            </a:r>
            <a:endParaRPr lang="en-US" sz="2000" b="1" dirty="0">
              <a:latin typeface="+mn-lt"/>
              <a:sym typeface="Wingdings" panose="05000000000000000000" pitchFamily="2" charset="2"/>
            </a:endParaRPr>
          </a:p>
          <a:p>
            <a:pPr algn="just"/>
            <a:endParaRPr lang="en-US" sz="2000" b="1" dirty="0">
              <a:latin typeface="+mn-lt"/>
              <a:sym typeface="Wingdings" panose="05000000000000000000" pitchFamily="2" charset="2"/>
            </a:endParaRPr>
          </a:p>
          <a:p>
            <a:pPr algn="just"/>
            <a:r>
              <a:rPr lang="en-US" sz="2000" b="1" dirty="0">
                <a:latin typeface="+mn-lt"/>
                <a:sym typeface="Wingdings" panose="05000000000000000000" pitchFamily="2" charset="2"/>
              </a:rPr>
              <a:t></a:t>
            </a:r>
            <a:r>
              <a:rPr lang="ro-RO" sz="2000" b="1" dirty="0">
                <a:latin typeface="+mn-lt"/>
                <a:sym typeface="Wingdings" panose="05000000000000000000" pitchFamily="2" charset="2"/>
              </a:rPr>
              <a:t> </a:t>
            </a:r>
            <a:r>
              <a:rPr lang="ro-RO" sz="2000" b="1" dirty="0">
                <a:solidFill>
                  <a:srgbClr val="0070C0"/>
                </a:solidFill>
                <a:latin typeface="+mn-lt"/>
                <a:sym typeface="Wingdings" panose="05000000000000000000" pitchFamily="2" charset="2"/>
              </a:rPr>
              <a:t>nu se pot compara cele două situaţii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 bwMode="auto">
          <a:xfrm>
            <a:off x="381000" y="0"/>
            <a:ext cx="8534400" cy="768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4BA6"/>
                </a:solidFill>
                <a:latin typeface="Calibri Light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9pPr>
          </a:lstStyle>
          <a:p>
            <a:r>
              <a:rPr lang="ro-RO" sz="3600" b="1" dirty="0">
                <a:latin typeface="+mn-lt"/>
                <a:cs typeface="Arial" panose="020B0604020202020204" pitchFamily="34" charset="0"/>
              </a:rPr>
              <a:t>Cum ne comparăm cu criza precedentă</a:t>
            </a:r>
            <a:r>
              <a:rPr lang="en-US" sz="3600" b="1" dirty="0">
                <a:latin typeface="+mn-lt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110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09246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600" b="1" dirty="0">
                <a:latin typeface="+mn-lt"/>
              </a:rPr>
              <a:t>Datorie publică (% în PIB)</a:t>
            </a:r>
            <a:endParaRPr lang="en-US" sz="16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6019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1400" i="1" dirty="0">
                <a:latin typeface="+mn-lt"/>
              </a:rPr>
              <a:t>Sursa</a:t>
            </a:r>
            <a:r>
              <a:rPr lang="en-US" sz="1400" i="1" dirty="0">
                <a:latin typeface="+mn-lt"/>
              </a:rPr>
              <a:t>: AMECO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228600" y="0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4BA6"/>
                </a:solidFill>
                <a:latin typeface="Calibri Light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9pPr>
          </a:lstStyle>
          <a:p>
            <a:r>
              <a:rPr lang="ro-RO" sz="3600" b="1">
                <a:latin typeface="+mn-lt"/>
                <a:cs typeface="Arial" panose="020B0604020202020204" pitchFamily="34" charset="0"/>
              </a:rPr>
              <a:t>Cum ne comparăm cu criza precedentă</a:t>
            </a:r>
            <a:r>
              <a:rPr lang="en-US" sz="3600" b="1">
                <a:latin typeface="+mn-lt"/>
                <a:cs typeface="Arial" panose="020B0604020202020204" pitchFamily="34" charset="0"/>
              </a:rPr>
              <a:t>?</a:t>
            </a:r>
            <a:endParaRPr lang="en-US" sz="36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44096" y="1384042"/>
            <a:ext cx="44288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fontAlgn="b"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libri" panose="020F0502020204030204" pitchFamily="34" charset="0"/>
                <a:sym typeface="Wingdings" panose="05000000000000000000" pitchFamily="2" charset="2"/>
              </a:rPr>
              <a:t>Datorie</a:t>
            </a:r>
            <a:r>
              <a:rPr lang="en-US" sz="2000" dirty="0">
                <a:latin typeface="Calibri" panose="020F0502020204030204" pitchFamily="34" charset="0"/>
                <a:sym typeface="Wingdings" panose="05000000000000000000" pitchFamily="2" charset="2"/>
              </a:rPr>
              <a:t> s</a:t>
            </a:r>
            <a:r>
              <a:rPr lang="vi-VN" sz="2000" dirty="0">
                <a:latin typeface="Calibri" panose="020F0502020204030204" pitchFamily="34" charset="0"/>
                <a:sym typeface="Wingdings" panose="05000000000000000000" pitchFamily="2" charset="2"/>
              </a:rPr>
              <a:t>căzută</a:t>
            </a:r>
            <a:r>
              <a:rPr lang="ro-RO" sz="2000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până la declanşarea crizei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,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+mn-lt"/>
                <a:sym typeface="Wingdings" panose="05000000000000000000" pitchFamily="2" charset="2"/>
              </a:rPr>
              <a:t>inclusiv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+mn-lt"/>
                <a:sym typeface="Wingdings" panose="05000000000000000000" pitchFamily="2" charset="2"/>
              </a:rPr>
              <a:t>prin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sz="2000" b="1" dirty="0">
                <a:latin typeface="+mn-lt"/>
                <a:sym typeface="Wingdings" panose="05000000000000000000" pitchFamily="2" charset="2"/>
              </a:rPr>
              <a:t>m</a:t>
            </a:r>
            <a:r>
              <a:rPr lang="ro-RO" sz="2000" b="1" dirty="0">
                <a:latin typeface="+mn-lt"/>
                <a:sym typeface="Wingdings" panose="05000000000000000000" pitchFamily="2" charset="2"/>
              </a:rPr>
              <a:t>ă</a:t>
            </a:r>
            <a:r>
              <a:rPr lang="en-US" sz="2000" b="1" dirty="0" err="1">
                <a:latin typeface="+mn-lt"/>
                <a:sym typeface="Wingdings" panose="05000000000000000000" pitchFamily="2" charset="2"/>
              </a:rPr>
              <a:t>suri</a:t>
            </a:r>
            <a:r>
              <a:rPr lang="en-US" sz="2000" b="1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latin typeface="+mn-lt"/>
                <a:sym typeface="Wingdings" panose="05000000000000000000" pitchFamily="2" charset="2"/>
              </a:rPr>
              <a:t>cosmetice</a:t>
            </a:r>
            <a:r>
              <a:rPr lang="en-US" sz="2000" b="1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– 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la finanţarea deficitului au contribuit şi veniturile din privatizare şi recuperăr</a:t>
            </a:r>
            <a:r>
              <a:rPr lang="en-US" sz="2000" dirty="0" err="1">
                <a:latin typeface="+mn-lt"/>
                <a:sym typeface="Wingdings" panose="05000000000000000000" pitchFamily="2" charset="2"/>
              </a:rPr>
              <a:t>i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 ale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 AVAS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 (</a:t>
            </a:r>
            <a:r>
              <a:rPr lang="en-US" sz="2000" dirty="0">
                <a:latin typeface="+mn-lt"/>
              </a:rPr>
              <a:t>8,2% </a:t>
            </a:r>
            <a:r>
              <a:rPr lang="ro-RO" sz="2000" dirty="0">
                <a:latin typeface="+mn-lt"/>
              </a:rPr>
              <a:t>în 2006, </a:t>
            </a:r>
            <a:r>
              <a:rPr lang="en-US" sz="2000" dirty="0">
                <a:latin typeface="+mn-lt"/>
              </a:rPr>
              <a:t>1,6%</a:t>
            </a:r>
            <a:r>
              <a:rPr lang="ro-RO" sz="2000" dirty="0">
                <a:latin typeface="+mn-lt"/>
              </a:rPr>
              <a:t> în 2007 şi </a:t>
            </a:r>
            <a:r>
              <a:rPr lang="en-US" sz="2000" dirty="0">
                <a:latin typeface="+mn-lt"/>
              </a:rPr>
              <a:t>6%</a:t>
            </a:r>
            <a:r>
              <a:rPr lang="ro-RO" sz="2000" dirty="0">
                <a:latin typeface="+mn-lt"/>
              </a:rPr>
              <a:t> în 2008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)</a:t>
            </a:r>
            <a:endParaRPr lang="ro-RO" sz="2000" dirty="0">
              <a:latin typeface="+mn-lt"/>
              <a:sym typeface="Wingdings" panose="05000000000000000000" pitchFamily="2" charset="2"/>
            </a:endParaRPr>
          </a:p>
          <a:p>
            <a:pPr marL="342900" indent="-342900" algn="just" fontAlgn="b">
              <a:buFont typeface="Arial" panose="020B0604020202020204" pitchFamily="34" charset="0"/>
              <a:buChar char="•"/>
            </a:pPr>
            <a:endParaRPr lang="ro-RO" sz="2000" dirty="0">
              <a:latin typeface="+mn-lt"/>
              <a:sym typeface="Wingdings" panose="05000000000000000000" pitchFamily="2" charset="2"/>
            </a:endParaRPr>
          </a:p>
          <a:p>
            <a:pPr marL="342900" indent="-342900" algn="just" fontAlgn="b">
              <a:buFont typeface="Arial" panose="020B0604020202020204" pitchFamily="34" charset="0"/>
              <a:buChar char="•"/>
            </a:pPr>
            <a:r>
              <a:rPr lang="ro-RO" sz="2000" b="1" dirty="0">
                <a:latin typeface="+mn-lt"/>
                <a:sym typeface="Wingdings" panose="05000000000000000000" pitchFamily="2" charset="2"/>
              </a:rPr>
              <a:t>Viteza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 deteriorării </a:t>
            </a:r>
            <a:r>
              <a:rPr lang="en-US" sz="2000" dirty="0" err="1">
                <a:latin typeface="+mn-lt"/>
                <a:sym typeface="Wingdings" panose="05000000000000000000" pitchFamily="2" charset="2"/>
              </a:rPr>
              <a:t>datoriei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+mn-lt"/>
                <a:sym typeface="Wingdings" panose="05000000000000000000" pitchFamily="2" charset="2"/>
              </a:rPr>
              <a:t>publice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 a subliniat </a:t>
            </a:r>
            <a:r>
              <a:rPr lang="ro-RO" sz="2000" b="1" dirty="0">
                <a:latin typeface="+mn-lt"/>
                <a:sym typeface="Wingdings" panose="05000000000000000000" pitchFamily="2" charset="2"/>
              </a:rPr>
              <a:t>amploarea reală 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a problemelor</a:t>
            </a:r>
          </a:p>
          <a:p>
            <a:pPr marL="342900" indent="-342900" algn="just" fontAlgn="b">
              <a:buFont typeface="Arial" panose="020B0604020202020204" pitchFamily="34" charset="0"/>
              <a:buChar char="•"/>
            </a:pPr>
            <a:endParaRPr lang="ro-RO" sz="2000" dirty="0">
              <a:latin typeface="+mn-lt"/>
              <a:sym typeface="Wingdings" panose="05000000000000000000" pitchFamily="2" charset="2"/>
            </a:endParaRPr>
          </a:p>
          <a:p>
            <a:pPr marL="342900" indent="-342900" algn="just" fontAlgn="b">
              <a:buFont typeface="Arial" panose="020B0604020202020204" pitchFamily="34" charset="0"/>
              <a:buChar char="•"/>
            </a:pPr>
            <a:r>
              <a:rPr lang="ro-RO" sz="2000" dirty="0">
                <a:latin typeface="+mn-lt"/>
                <a:sym typeface="Wingdings" panose="05000000000000000000" pitchFamily="2" charset="2"/>
              </a:rPr>
              <a:t>Datoria publică pare a se stabiliza, dar la un nivel care </a:t>
            </a:r>
            <a:r>
              <a:rPr lang="ro-RO" sz="2000" b="1" dirty="0">
                <a:latin typeface="+mn-lt"/>
                <a:sym typeface="Wingdings" panose="05000000000000000000" pitchFamily="2" charset="2"/>
              </a:rPr>
              <a:t>nu lasă marjă semnificativă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 pentru a acoperi eventualele derapaje</a:t>
            </a:r>
          </a:p>
          <a:p>
            <a:pPr fontAlgn="b"/>
            <a:endParaRPr lang="ro-RO" sz="2000" dirty="0">
              <a:latin typeface="+mn-lt"/>
              <a:sym typeface="Wingdings" panose="05000000000000000000" pitchFamily="2" charset="2"/>
            </a:endParaRPr>
          </a:p>
          <a:p>
            <a:pPr fontAlgn="b"/>
            <a:r>
              <a:rPr lang="en-US" sz="2000" dirty="0">
                <a:latin typeface="+mn-lt"/>
                <a:sym typeface="Wingdings" panose="05000000000000000000" pitchFamily="2" charset="2"/>
              </a:rPr>
              <a:t> </a:t>
            </a:r>
            <a:endParaRPr lang="ro-RO" sz="2000" dirty="0">
              <a:latin typeface="+mn-lt"/>
              <a:sym typeface="Wingdings" panose="05000000000000000000" pitchFamily="2" charset="2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7112958"/>
              </p:ext>
            </p:extLst>
          </p:nvPr>
        </p:nvGraphicFramePr>
        <p:xfrm>
          <a:off x="228600" y="1384042"/>
          <a:ext cx="4267200" cy="4711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2743200" y="1752600"/>
            <a:ext cx="0" cy="39624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38200" y="3124200"/>
            <a:ext cx="1447800" cy="1066800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124200" y="1676400"/>
            <a:ext cx="990600" cy="2286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73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7743534"/>
              </p:ext>
            </p:extLst>
          </p:nvPr>
        </p:nvGraphicFramePr>
        <p:xfrm>
          <a:off x="228600" y="2115471"/>
          <a:ext cx="8686800" cy="4167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 bwMode="auto">
          <a:xfrm>
            <a:off x="228600" y="-76200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4BA6"/>
                </a:solidFill>
                <a:latin typeface="Calibri Light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9pPr>
          </a:lstStyle>
          <a:p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Dinamica deficitului bugetar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990600"/>
            <a:ext cx="8534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sz="2000" dirty="0">
                <a:latin typeface="+mn-lt"/>
                <a:sym typeface="Wingdings" panose="05000000000000000000" pitchFamily="2" charset="2"/>
              </a:rPr>
              <a:t>Politica fiscală a fost </a:t>
            </a:r>
            <a:r>
              <a:rPr lang="ro-RO" sz="2000" b="1" dirty="0" err="1">
                <a:latin typeface="+mn-lt"/>
                <a:sym typeface="Wingdings" panose="05000000000000000000" pitchFamily="2" charset="2"/>
              </a:rPr>
              <a:t>prociclică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 în majoritatea timpului, inclusiv în ultimii 2 ani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o-RO" sz="2000" dirty="0">
                <a:latin typeface="+mn-lt"/>
                <a:sym typeface="Wingdings" panose="05000000000000000000" pitchFamily="2" charset="2"/>
              </a:rPr>
              <a:t>Deficitul bugetar a fost menţinut 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“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î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n band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ă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”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, cu preţul sacrificării cheltuielilor pentru investiţii în buget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225299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100" dirty="0">
                <a:latin typeface="+mn-lt"/>
              </a:rPr>
              <a:t>% în PIB</a:t>
            </a:r>
            <a:endParaRPr lang="en-US" sz="11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5867400"/>
            <a:ext cx="8458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dirty="0">
                <a:latin typeface="+mj-lt"/>
              </a:rPr>
              <a:t>* </a:t>
            </a:r>
            <a:r>
              <a:rPr lang="en-US" sz="1000" dirty="0" err="1">
                <a:latin typeface="+mj-lt"/>
              </a:rPr>
              <a:t>Pentru</a:t>
            </a:r>
            <a:r>
              <a:rPr lang="en-US" sz="1000" dirty="0">
                <a:latin typeface="+mj-lt"/>
              </a:rPr>
              <a:t> 2018 </a:t>
            </a:r>
            <a:r>
              <a:rPr lang="en-US" sz="1000" dirty="0" err="1">
                <a:latin typeface="+mj-lt"/>
              </a:rPr>
              <a:t>deficitul</a:t>
            </a:r>
            <a:r>
              <a:rPr lang="en-US" sz="1000" dirty="0">
                <a:latin typeface="+mj-lt"/>
              </a:rPr>
              <a:t> </a:t>
            </a:r>
            <a:r>
              <a:rPr lang="en-US" sz="1000" dirty="0" err="1">
                <a:latin typeface="+mj-lt"/>
              </a:rPr>
              <a:t>bugetar</a:t>
            </a:r>
            <a:r>
              <a:rPr lang="en-US" sz="1000" dirty="0">
                <a:latin typeface="+mj-lt"/>
              </a:rPr>
              <a:t> </a:t>
            </a:r>
            <a:r>
              <a:rPr lang="en-US" sz="1000" dirty="0" err="1">
                <a:latin typeface="+mj-lt"/>
              </a:rPr>
              <a:t>este</a:t>
            </a:r>
            <a:r>
              <a:rPr lang="en-US" sz="1000" dirty="0">
                <a:latin typeface="+mj-lt"/>
              </a:rPr>
              <a:t> de 2,97%</a:t>
            </a:r>
            <a:r>
              <a:rPr lang="ro-RO" sz="1000" dirty="0">
                <a:latin typeface="+mj-lt"/>
              </a:rPr>
              <a:t>,</a:t>
            </a:r>
            <a:r>
              <a:rPr lang="en-US" sz="1000" dirty="0">
                <a:latin typeface="+mj-lt"/>
              </a:rPr>
              <a:t> conform </a:t>
            </a:r>
            <a:r>
              <a:rPr lang="en-US" sz="1000" dirty="0" err="1">
                <a:latin typeface="+mj-lt"/>
              </a:rPr>
              <a:t>ultimei</a:t>
            </a:r>
            <a:r>
              <a:rPr lang="en-US" sz="1000" dirty="0">
                <a:latin typeface="+mj-lt"/>
              </a:rPr>
              <a:t> </a:t>
            </a:r>
            <a:r>
              <a:rPr lang="en-US" sz="1000" dirty="0" err="1">
                <a:latin typeface="+mj-lt"/>
              </a:rPr>
              <a:t>rectific</a:t>
            </a:r>
            <a:r>
              <a:rPr lang="ro-RO" sz="1000" dirty="0">
                <a:latin typeface="+mj-lt"/>
              </a:rPr>
              <a:t>ări bugetare din noiembrie 2018, iar deficitul structural este preluat din ultima prognoză a Comisiei Europene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43800" y="6075149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1100" i="1" dirty="0">
                <a:latin typeface="+mn-lt"/>
              </a:rPr>
              <a:t>Sursa</a:t>
            </a:r>
            <a:r>
              <a:rPr lang="en-US" sz="1100" i="1" dirty="0">
                <a:latin typeface="+mn-lt"/>
              </a:rPr>
              <a:t>: AMECO</a:t>
            </a:r>
          </a:p>
        </p:txBody>
      </p:sp>
    </p:spTree>
    <p:extLst>
      <p:ext uri="{BB962C8B-B14F-4D97-AF65-F5344CB8AC3E}">
        <p14:creationId xmlns:p14="http://schemas.microsoft.com/office/powerpoint/2010/main" val="4236657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0958795"/>
              </p:ext>
            </p:extLst>
          </p:nvPr>
        </p:nvGraphicFramePr>
        <p:xfrm>
          <a:off x="228600" y="1752600"/>
          <a:ext cx="8686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2667000" y="2895600"/>
            <a:ext cx="1676400" cy="1371600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05600" y="60198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1400" i="1" dirty="0">
                <a:latin typeface="+mn-lt"/>
              </a:rPr>
              <a:t>Sursa</a:t>
            </a:r>
            <a:r>
              <a:rPr lang="en-US" sz="1400" i="1" dirty="0">
                <a:latin typeface="+mn-lt"/>
              </a:rPr>
              <a:t>: AMECO, MFP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262054" y="152400"/>
            <a:ext cx="868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4BA6"/>
                </a:solidFill>
                <a:latin typeface="Calibri Light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ro-RO" sz="3200" b="1">
                <a:latin typeface="Calibri" panose="020F0502020204030204" pitchFamily="34" charset="0"/>
                <a:cs typeface="Calibri" panose="020F0502020204030204" pitchFamily="34" charset="0"/>
              </a:rPr>
              <a:t>Evoluţia datoriei publice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146" y="609600"/>
            <a:ext cx="85678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Maturitatea medie s-a situat pe o </a:t>
            </a:r>
            <a:r>
              <a:rPr lang="vi-VN" sz="20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pant</a:t>
            </a:r>
            <a:r>
              <a:rPr lang="ro-RO" sz="20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ă</a:t>
            </a:r>
            <a:r>
              <a:rPr lang="vi-VN" sz="20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ascendentă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în perioada post-criză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Cheltuielile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cu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dobânzile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au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scăzut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raportate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la PIB)</a:t>
            </a:r>
            <a:endParaRPr lang="vi-VN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72038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7840986"/>
              </p:ext>
            </p:extLst>
          </p:nvPr>
        </p:nvGraphicFramePr>
        <p:xfrm>
          <a:off x="4724400" y="1371600"/>
          <a:ext cx="4191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30547" y="801469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latin typeface="+mn-lt"/>
              </a:rPr>
              <a:t>Cotații CDS asociate instrumentelor de datorie suverană emise de state UE</a:t>
            </a:r>
            <a:endParaRPr lang="en-US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6019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1400" i="1" dirty="0">
                <a:latin typeface="+mn-lt"/>
              </a:rPr>
              <a:t>Sursa</a:t>
            </a:r>
            <a:r>
              <a:rPr lang="en-US" sz="1400" i="1" dirty="0">
                <a:latin typeface="+mn-lt"/>
              </a:rPr>
              <a:t>: </a:t>
            </a:r>
            <a:r>
              <a:rPr lang="ro-RO" sz="1400" i="1" dirty="0" err="1">
                <a:latin typeface="+mn-lt"/>
              </a:rPr>
              <a:t>Bloomberg</a:t>
            </a:r>
            <a:endParaRPr lang="en-US" sz="1400" i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1" y="1495961"/>
            <a:ext cx="1758746" cy="1323439"/>
          </a:xfrm>
          <a:prstGeom prst="rect">
            <a:avLst/>
          </a:prstGeom>
          <a:noFill/>
          <a:ln>
            <a:solidFill>
              <a:srgbClr val="7ABCA3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o-RO" sz="1200" b="1" dirty="0">
                <a:solidFill>
                  <a:schemeClr val="tx2"/>
                </a:solidFill>
                <a:latin typeface="+mn-lt"/>
              </a:rPr>
              <a:t>RO </a:t>
            </a:r>
            <a:r>
              <a:rPr lang="ro-RO" sz="1200" b="1" dirty="0">
                <a:solidFill>
                  <a:schemeClr val="tx2"/>
                </a:solidFill>
                <a:latin typeface="+mn-lt"/>
                <a:sym typeface="Wingdings" panose="05000000000000000000" pitchFamily="2" charset="2"/>
              </a:rPr>
              <a:t></a:t>
            </a:r>
            <a:r>
              <a:rPr lang="ro-RO" sz="1200" b="1" dirty="0">
                <a:solidFill>
                  <a:schemeClr val="tx2"/>
                </a:solidFill>
                <a:latin typeface="+mn-lt"/>
              </a:rPr>
              <a:t> BBB-</a:t>
            </a:r>
            <a:r>
              <a:rPr lang="en-US" sz="1200" b="1" dirty="0">
                <a:solidFill>
                  <a:schemeClr val="tx2"/>
                </a:solidFill>
                <a:latin typeface="+mn-lt"/>
              </a:rPr>
              <a:t> (Nov. 2018)</a:t>
            </a:r>
          </a:p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rgbClr val="46A485"/>
                </a:solidFill>
                <a:latin typeface="+mn-lt"/>
              </a:rPr>
              <a:t>PL </a:t>
            </a:r>
            <a:r>
              <a:rPr lang="en-US" sz="1200" b="1" dirty="0">
                <a:solidFill>
                  <a:srgbClr val="46A485"/>
                </a:solidFill>
                <a:latin typeface="+mn-lt"/>
                <a:sym typeface="Wingdings" panose="05000000000000000000" pitchFamily="2" charset="2"/>
              </a:rPr>
              <a:t> A- (Oct. 2018)</a:t>
            </a:r>
          </a:p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rgbClr val="C00000"/>
                </a:solidFill>
                <a:latin typeface="+mn-lt"/>
              </a:rPr>
              <a:t>HU </a:t>
            </a:r>
            <a:r>
              <a:rPr lang="en-US" sz="1200" b="1" dirty="0">
                <a:solidFill>
                  <a:srgbClr val="C00000"/>
                </a:solidFill>
                <a:latin typeface="+mn-lt"/>
                <a:sym typeface="Wingdings" panose="05000000000000000000" pitchFamily="2" charset="2"/>
              </a:rPr>
              <a:t> BBB- (Aug. 2018)</a:t>
            </a:r>
          </a:p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rgbClr val="7030A0"/>
                </a:solidFill>
                <a:latin typeface="+mn-lt"/>
                <a:sym typeface="Wingdings" panose="05000000000000000000" pitchFamily="2" charset="2"/>
              </a:rPr>
              <a:t>DE AAA (Aug. 2018)</a:t>
            </a:r>
          </a:p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chemeClr val="accent6"/>
                </a:solidFill>
                <a:latin typeface="+mn-lt"/>
                <a:sym typeface="Wingdings" panose="05000000000000000000" pitchFamily="2" charset="2"/>
              </a:rPr>
              <a:t>IT BBB (Aug. 2018)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 bwMode="auto">
          <a:xfrm>
            <a:off x="262054" y="152400"/>
            <a:ext cx="868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4BA6"/>
                </a:solidFill>
                <a:latin typeface="Calibri Light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ro-RO" sz="3200" b="1">
                <a:latin typeface="Calibri" panose="020F0502020204030204" pitchFamily="34" charset="0"/>
                <a:cs typeface="Calibri" panose="020F0502020204030204" pitchFamily="34" charset="0"/>
              </a:rPr>
              <a:t>Evoluţia riscului suveran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054" y="1307842"/>
            <a:ext cx="418485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fontAlgn="b">
              <a:buFont typeface="Arial" panose="020B0604020202020204" pitchFamily="34" charset="0"/>
              <a:buChar char="•"/>
            </a:pPr>
            <a:r>
              <a:rPr lang="ro-RO" sz="2000" dirty="0">
                <a:latin typeface="Calibri" panose="020F0502020204030204" pitchFamily="34" charset="0"/>
                <a:sym typeface="Wingdings" panose="05000000000000000000" pitchFamily="2" charset="2"/>
              </a:rPr>
              <a:t>Cu cât este mai tensionat echilibrul într-o ţară, cu atât marja de risc este mai ridicată </a:t>
            </a:r>
          </a:p>
          <a:p>
            <a:pPr marL="342900" indent="-342900" algn="just" fontAlgn="b">
              <a:buFont typeface="Arial" panose="020B0604020202020204" pitchFamily="34" charset="0"/>
              <a:buChar char="•"/>
            </a:pPr>
            <a:endParaRPr lang="ro-RO" sz="2000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342900" indent="-342900" algn="just" fontAlgn="b">
              <a:buFont typeface="Arial" panose="020B0604020202020204" pitchFamily="34" charset="0"/>
              <a:buChar char="•"/>
            </a:pPr>
            <a:r>
              <a:rPr lang="ro-RO" sz="2000" dirty="0">
                <a:latin typeface="+mn-lt"/>
                <a:sym typeface="Wingdings" panose="05000000000000000000" pitchFamily="2" charset="2"/>
              </a:rPr>
              <a:t>Declanșarea crizei 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latin typeface="+mn-lt"/>
                <a:sym typeface="Wingdings" panose="05000000000000000000" pitchFamily="2" charset="2"/>
              </a:rPr>
              <a:t>cre</a:t>
            </a:r>
            <a:r>
              <a:rPr lang="ro-RO" sz="2000" b="1" dirty="0">
                <a:latin typeface="+mn-lt"/>
                <a:sym typeface="Wingdings" panose="05000000000000000000" pitchFamily="2" charset="2"/>
              </a:rPr>
              <a:t>șteri semnificative</a:t>
            </a:r>
            <a:r>
              <a:rPr lang="ro-RO" sz="2000" dirty="0">
                <a:latin typeface="+mn-lt"/>
                <a:sym typeface="Wingdings" panose="05000000000000000000" pitchFamily="2" charset="2"/>
              </a:rPr>
              <a:t> ale riscului suveran asociat economiilor </a:t>
            </a:r>
            <a:r>
              <a:rPr lang="en-US" sz="2000" dirty="0" err="1">
                <a:latin typeface="+mn-lt"/>
                <a:sym typeface="Wingdings" panose="05000000000000000000" pitchFamily="2" charset="2"/>
              </a:rPr>
              <a:t>mai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+mn-lt"/>
                <a:sym typeface="Wingdings" panose="05000000000000000000" pitchFamily="2" charset="2"/>
              </a:rPr>
              <a:t>puţin</a:t>
            </a:r>
            <a:r>
              <a:rPr lang="en-US" sz="2000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+mn-lt"/>
                <a:sym typeface="Wingdings" panose="05000000000000000000" pitchFamily="2" charset="2"/>
              </a:rPr>
              <a:t>dezvoltate</a:t>
            </a:r>
            <a:endParaRPr lang="en-US" sz="2000" dirty="0">
              <a:latin typeface="+mn-lt"/>
              <a:sym typeface="Wingdings" panose="05000000000000000000" pitchFamily="2" charset="2"/>
            </a:endParaRPr>
          </a:p>
          <a:p>
            <a:pPr algn="just" fontAlgn="b"/>
            <a:endParaRPr lang="ro-RO" sz="2000" dirty="0">
              <a:latin typeface="+mn-lt"/>
              <a:sym typeface="Wingdings" panose="05000000000000000000" pitchFamily="2" charset="2"/>
            </a:endParaRPr>
          </a:p>
          <a:p>
            <a:pPr marL="342900" indent="-342900" algn="just" fontAlgn="b">
              <a:buFont typeface="Arial" panose="020B0604020202020204" pitchFamily="34" charset="0"/>
              <a:buChar char="•"/>
            </a:pPr>
            <a:r>
              <a:rPr lang="ro-RO" sz="2000" dirty="0">
                <a:latin typeface="Calibri" panose="020F0502020204030204" pitchFamily="34" charset="0"/>
                <a:sym typeface="Wingdings" panose="05000000000000000000" pitchFamily="2" charset="2"/>
              </a:rPr>
              <a:t>Scăderea ratingului, chiar şi cu o singură treaptă, ar</a:t>
            </a:r>
            <a:r>
              <a:rPr lang="en-US" sz="2000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Calibri" panose="020F0502020204030204" pitchFamily="34" charset="0"/>
                <a:sym typeface="Wingdings" panose="05000000000000000000" pitchFamily="2" charset="2"/>
              </a:rPr>
              <a:t>avea</a:t>
            </a:r>
            <a:r>
              <a:rPr lang="ro-RO" sz="2000" dirty="0">
                <a:latin typeface="Calibri" panose="020F0502020204030204" pitchFamily="34" charset="0"/>
                <a:sym typeface="Wingdings" panose="05000000000000000000" pitchFamily="2" charset="2"/>
              </a:rPr>
              <a:t> efecte severe asupra capacităţii ţări</a:t>
            </a:r>
            <a:r>
              <a:rPr lang="en-US" sz="2000" dirty="0" err="1">
                <a:latin typeface="Calibri" panose="020F0502020204030204" pitchFamily="34" charset="0"/>
                <a:sym typeface="Wingdings" panose="05000000000000000000" pitchFamily="2" charset="2"/>
              </a:rPr>
              <a:t>i</a:t>
            </a:r>
            <a:r>
              <a:rPr lang="en-US" sz="2000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Calibri" panose="020F0502020204030204" pitchFamily="34" charset="0"/>
                <a:sym typeface="Wingdings" panose="05000000000000000000" pitchFamily="2" charset="2"/>
              </a:rPr>
              <a:t>noastre</a:t>
            </a:r>
            <a:r>
              <a:rPr lang="ro-RO" sz="2000" dirty="0">
                <a:latin typeface="Calibri" panose="020F0502020204030204" pitchFamily="34" charset="0"/>
                <a:sym typeface="Wingdings" panose="05000000000000000000" pitchFamily="2" charset="2"/>
              </a:rPr>
              <a:t> de a se împrumuta extern</a:t>
            </a:r>
            <a:r>
              <a:rPr lang="en-US" sz="2000" dirty="0">
                <a:latin typeface="Calibri" panose="020F0502020204030204" pitchFamily="34" charset="0"/>
                <a:sym typeface="Wingdings" panose="05000000000000000000" pitchFamily="2" charset="2"/>
              </a:rPr>
              <a:t> (am </a:t>
            </a:r>
            <a:r>
              <a:rPr lang="en-US" sz="2000" dirty="0" err="1">
                <a:latin typeface="Calibri" panose="020F0502020204030204" pitchFamily="34" charset="0"/>
                <a:sym typeface="Wingdings" panose="05000000000000000000" pitchFamily="2" charset="2"/>
              </a:rPr>
              <a:t>pierde</a:t>
            </a:r>
            <a:r>
              <a:rPr lang="en-US" sz="2000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Calibri" panose="020F0502020204030204" pitchFamily="34" charset="0"/>
                <a:sym typeface="Wingdings" panose="05000000000000000000" pitchFamily="2" charset="2"/>
              </a:rPr>
              <a:t>calitatea</a:t>
            </a:r>
            <a:r>
              <a:rPr lang="en-US" sz="2000" dirty="0">
                <a:latin typeface="Calibri" panose="020F0502020204030204" pitchFamily="34" charset="0"/>
                <a:sym typeface="Wingdings" panose="05000000000000000000" pitchFamily="2" charset="2"/>
              </a:rPr>
              <a:t> de “</a:t>
            </a:r>
            <a:r>
              <a:rPr lang="en-US" sz="2000" dirty="0" err="1">
                <a:latin typeface="Calibri" panose="020F0502020204030204" pitchFamily="34" charset="0"/>
                <a:sym typeface="Wingdings" panose="05000000000000000000" pitchFamily="2" charset="2"/>
              </a:rPr>
              <a:t>recomandat</a:t>
            </a:r>
            <a:r>
              <a:rPr lang="en-US" sz="2000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Calibri" panose="020F0502020204030204" pitchFamily="34" charset="0"/>
                <a:sym typeface="Wingdings" panose="05000000000000000000" pitchFamily="2" charset="2"/>
              </a:rPr>
              <a:t>pentru</a:t>
            </a:r>
            <a:r>
              <a:rPr lang="en-US" sz="2000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Calibri" panose="020F0502020204030204" pitchFamily="34" charset="0"/>
                <a:sym typeface="Wingdings" panose="05000000000000000000" pitchFamily="2" charset="2"/>
              </a:rPr>
              <a:t>investiţii</a:t>
            </a:r>
            <a:r>
              <a:rPr lang="en-US" sz="2000" dirty="0">
                <a:latin typeface="Calibri" panose="020F0502020204030204" pitchFamily="34" charset="0"/>
                <a:sym typeface="Wingdings" panose="05000000000000000000" pitchFamily="2" charset="2"/>
              </a:rPr>
              <a:t>”)</a:t>
            </a:r>
            <a:endParaRPr lang="ro-RO" sz="2000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342900" indent="-342900" algn="just" fontAlgn="b">
              <a:buFont typeface="Arial" panose="020B0604020202020204" pitchFamily="34" charset="0"/>
              <a:buChar char="•"/>
            </a:pPr>
            <a:endParaRPr lang="ro-RO" sz="2000" dirty="0">
              <a:latin typeface="+mn-lt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37054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678062"/>
              </p:ext>
            </p:extLst>
          </p:nvPr>
        </p:nvGraphicFramePr>
        <p:xfrm>
          <a:off x="228600" y="2034004"/>
          <a:ext cx="8715376" cy="4001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0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4BA6"/>
                </a:solidFill>
                <a:latin typeface="Calibri Light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9pPr>
          </a:lstStyle>
          <a:p>
            <a:r>
              <a:rPr lang="ro-RO" sz="3200" b="1">
                <a:latin typeface="Calibri" panose="020F0502020204030204" pitchFamily="34" charset="0"/>
                <a:cs typeface="Calibri" panose="020F0502020204030204" pitchFamily="34" charset="0"/>
              </a:rPr>
              <a:t>Relaţia dintre datoria publică și deficitul bugetar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6016823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err="1">
                <a:latin typeface="+mn-lt"/>
              </a:rPr>
              <a:t>Sursa</a:t>
            </a:r>
            <a:r>
              <a:rPr lang="en-US" sz="1400" i="1" dirty="0">
                <a:latin typeface="+mn-lt"/>
              </a:rPr>
              <a:t>: AMECO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1728401" y="3840549"/>
            <a:ext cx="4191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Datoria</a:t>
            </a:r>
            <a:r>
              <a:rPr lang="en-US" sz="1200" b="1" dirty="0"/>
              <a:t> public</a:t>
            </a:r>
            <a:r>
              <a:rPr lang="ro-RO" sz="1200" b="1" dirty="0"/>
              <a:t>ă (% în PIB)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5791200"/>
            <a:ext cx="868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200" b="1" dirty="0"/>
              <a:t>Deficit bugetar (% în PIB)</a:t>
            </a:r>
            <a:endParaRPr lang="en-US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152400" y="1066800"/>
            <a:ext cx="876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o-RO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La nivelul anului 2017, România înregistrează </a:t>
            </a:r>
            <a:r>
              <a:rPr lang="ro-RO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cel mai ridicat nivel al deficitului bugetar, </a:t>
            </a:r>
            <a:r>
              <a:rPr lang="ro-RO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în</a:t>
            </a:r>
            <a:r>
              <a:rPr lang="ro-RO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ro-RO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contextul în care are a doua cea mai redusă datorie publică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dirty="0">
                <a:latin typeface="Calibri"/>
                <a:cs typeface="Calibri"/>
                <a:sym typeface="Wingdings" panose="05000000000000000000" pitchFamily="2" charset="2"/>
              </a:rPr>
              <a:t>↔ </a:t>
            </a:r>
            <a:r>
              <a:rPr lang="en-US" dirty="0" err="1">
                <a:latin typeface="Calibri"/>
                <a:cs typeface="Calibri"/>
                <a:sym typeface="Wingdings" panose="05000000000000000000" pitchFamily="2" charset="2"/>
              </a:rPr>
              <a:t>statele</a:t>
            </a:r>
            <a:r>
              <a:rPr lang="en-US" dirty="0">
                <a:latin typeface="Calibri"/>
                <a:cs typeface="Calibri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Calibri"/>
                <a:cs typeface="Calibri"/>
                <a:sym typeface="Wingdings" panose="05000000000000000000" pitchFamily="2" charset="2"/>
              </a:rPr>
              <a:t>membre</a:t>
            </a:r>
            <a:r>
              <a:rPr lang="en-US" dirty="0">
                <a:latin typeface="Calibri"/>
                <a:cs typeface="Calibri"/>
                <a:sym typeface="Wingdings" panose="05000000000000000000" pitchFamily="2" charset="2"/>
              </a:rPr>
              <a:t> din </a:t>
            </a:r>
            <a:r>
              <a:rPr lang="en-US" dirty="0" err="1">
                <a:latin typeface="Calibri"/>
                <a:cs typeface="Calibri"/>
                <a:sym typeface="Wingdings" panose="05000000000000000000" pitchFamily="2" charset="2"/>
              </a:rPr>
              <a:t>regiune</a:t>
            </a:r>
            <a:r>
              <a:rPr lang="en-US" dirty="0">
                <a:latin typeface="Calibri"/>
                <a:cs typeface="Calibri"/>
                <a:sym typeface="Wingdings" panose="05000000000000000000" pitchFamily="2" charset="2"/>
              </a:rPr>
              <a:t> au </a:t>
            </a:r>
            <a:r>
              <a:rPr lang="en-US" dirty="0" err="1">
                <a:latin typeface="Calibri"/>
                <a:cs typeface="Calibri"/>
                <a:sym typeface="Wingdings" panose="05000000000000000000" pitchFamily="2" charset="2"/>
              </a:rPr>
              <a:t>luat</a:t>
            </a:r>
            <a:r>
              <a:rPr lang="en-US" dirty="0">
                <a:latin typeface="Calibri"/>
                <a:cs typeface="Calibri"/>
                <a:sym typeface="Wingdings" panose="05000000000000000000" pitchFamily="2" charset="2"/>
              </a:rPr>
              <a:t> m</a:t>
            </a:r>
            <a:r>
              <a:rPr lang="ro-RO" dirty="0" err="1">
                <a:latin typeface="Calibri"/>
                <a:cs typeface="Calibri"/>
                <a:sym typeface="Wingdings" panose="05000000000000000000" pitchFamily="2" charset="2"/>
              </a:rPr>
              <a:t>ăsuri</a:t>
            </a:r>
            <a:r>
              <a:rPr lang="ro-RO" dirty="0">
                <a:latin typeface="Calibri"/>
                <a:cs typeface="Calibri"/>
                <a:sym typeface="Wingdings" panose="05000000000000000000" pitchFamily="2" charset="2"/>
              </a:rPr>
              <a:t> pentru </a:t>
            </a:r>
            <a:r>
              <a:rPr lang="ro-RO" b="1" dirty="0">
                <a:latin typeface="Calibri"/>
                <a:cs typeface="Calibri"/>
                <a:sym typeface="Wingdings" panose="05000000000000000000" pitchFamily="2" charset="2"/>
              </a:rPr>
              <a:t>reducerea deficitului </a:t>
            </a:r>
            <a:r>
              <a:rPr lang="ro-RO" dirty="0">
                <a:latin typeface="Calibri"/>
                <a:cs typeface="Calibri"/>
                <a:sym typeface="Wingdings" panose="05000000000000000000" pitchFamily="2" charset="2"/>
              </a:rPr>
              <a:t>(CZ și BG) sau a </a:t>
            </a:r>
            <a:r>
              <a:rPr lang="ro-RO" b="1" dirty="0">
                <a:latin typeface="Calibri"/>
                <a:cs typeface="Calibri"/>
                <a:sym typeface="Wingdings" panose="05000000000000000000" pitchFamily="2" charset="2"/>
              </a:rPr>
              <a:t>datoriei</a:t>
            </a:r>
            <a:r>
              <a:rPr lang="ro-RO" dirty="0">
                <a:latin typeface="Calibri"/>
                <a:cs typeface="Calibri"/>
                <a:sym typeface="Wingdings" panose="05000000000000000000" pitchFamily="2" charset="2"/>
              </a:rPr>
              <a:t> (HU)</a:t>
            </a:r>
            <a:endParaRPr lang="ro-RO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68360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28599" y="-76201"/>
            <a:ext cx="8686801" cy="1676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4BA6"/>
                </a:solidFill>
                <a:latin typeface="Calibri Light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rgbClr val="004BA6"/>
                </a:solidFill>
                <a:latin typeface="Calibri Light" pitchFamily="34" charset="0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ro-RO" sz="2400" b="1" dirty="0">
                <a:latin typeface="Calibri" panose="020F0502020204030204" pitchFamily="34" charset="0"/>
                <a:cs typeface="Calibri" panose="020F0502020204030204" pitchFamily="34" charset="0"/>
              </a:rPr>
              <a:t>Analizele empirice arată că nivelul sustenabil al datoriei publice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României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2400" b="1" dirty="0">
                <a:latin typeface="Calibri" panose="020F0502020204030204" pitchFamily="34" charset="0"/>
                <a:cs typeface="Calibri" panose="020F0502020204030204" pitchFamily="34" charset="0"/>
              </a:rPr>
              <a:t>este de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maximum</a:t>
            </a:r>
            <a:r>
              <a:rPr lang="ro-RO" sz="2400" b="1" dirty="0">
                <a:latin typeface="Calibri" panose="020F0502020204030204" pitchFamily="34" charset="0"/>
                <a:cs typeface="Calibri" panose="020F0502020204030204" pitchFamily="34" charset="0"/>
              </a:rPr>
              <a:t> 45% din PIB, net inferior criteriului din Tratatul de la Maastricht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612" y="1600200"/>
            <a:ext cx="87505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o-RO" sz="2000" dirty="0"/>
              <a:t>Creșterea </a:t>
            </a:r>
            <a:r>
              <a:rPr lang="ro-RO" sz="2000" b="1" dirty="0"/>
              <a:t>interconexiunii</a:t>
            </a:r>
            <a:r>
              <a:rPr lang="ro-RO" sz="2000" dirty="0"/>
              <a:t> dintre sectorul economic real și sectorul financiar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ro-RO" sz="2000" dirty="0"/>
              <a:t>necesitatea unei </a:t>
            </a:r>
            <a:r>
              <a:rPr lang="ro-RO" sz="2000" b="1" dirty="0"/>
              <a:t>evaluări a sustenabilității datoriei publice </a:t>
            </a:r>
            <a:r>
              <a:rPr lang="ro-RO" sz="2000" dirty="0"/>
              <a:t>din unghiuri diferite </a:t>
            </a:r>
          </a:p>
          <a:p>
            <a:pPr algn="just"/>
            <a:br>
              <a:rPr lang="ro-RO" sz="2000" dirty="0"/>
            </a:br>
            <a:endParaRPr lang="ro-RO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o-RO" sz="2000" dirty="0"/>
              <a:t>Din punct de vedere al </a:t>
            </a:r>
            <a:r>
              <a:rPr lang="ro-RO" sz="2000" b="1" dirty="0"/>
              <a:t>dimensiunii</a:t>
            </a:r>
            <a:r>
              <a:rPr lang="en-US" sz="2000" b="1" dirty="0"/>
              <a:t> </a:t>
            </a:r>
            <a:r>
              <a:rPr lang="en-US" sz="2000" b="1" dirty="0" err="1"/>
              <a:t>datoriei</a:t>
            </a:r>
            <a:r>
              <a:rPr lang="en-US" sz="2000" b="1" dirty="0"/>
              <a:t> </a:t>
            </a:r>
            <a:r>
              <a:rPr lang="en-US" sz="2000" b="1" dirty="0" err="1"/>
              <a:t>publice</a:t>
            </a:r>
            <a:r>
              <a:rPr lang="en-US" sz="2000" b="1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r>
              <a:rPr lang="ro-RO" sz="2000" dirty="0"/>
              <a:t> studiul elaborat de </a:t>
            </a:r>
            <a:r>
              <a:rPr lang="ro-RO" sz="2000" i="1" dirty="0"/>
              <a:t>Voinea et al (2016)</a:t>
            </a:r>
            <a:r>
              <a:rPr lang="ro-RO" sz="2000" dirty="0"/>
              <a:t> arată că </a:t>
            </a:r>
            <a:r>
              <a:rPr lang="ro-RO" sz="2000" b="1" dirty="0"/>
              <a:t>nivelul </a:t>
            </a:r>
            <a:r>
              <a:rPr lang="en-US" sz="2000" b="1" dirty="0"/>
              <a:t>maxim (</a:t>
            </a:r>
            <a:r>
              <a:rPr lang="ro-RO" sz="2000" dirty="0"/>
              <a:t>pondere în PIB)</a:t>
            </a:r>
            <a:r>
              <a:rPr lang="en-US" sz="2000" dirty="0"/>
              <a:t> </a:t>
            </a:r>
            <a:r>
              <a:rPr lang="ro-RO" sz="2000" dirty="0"/>
              <a:t>se situează între 40 și 45 la sută</a:t>
            </a:r>
          </a:p>
          <a:p>
            <a:pPr algn="just"/>
            <a:br>
              <a:rPr lang="ro-RO" sz="2000" dirty="0"/>
            </a:br>
            <a:endParaRPr lang="ro-RO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o-RO" sz="2000" dirty="0"/>
              <a:t>Din punct de vedere al </a:t>
            </a:r>
            <a:r>
              <a:rPr lang="ro-RO" sz="2000" b="1" dirty="0"/>
              <a:t>structurii bazei de investitori</a:t>
            </a:r>
            <a:r>
              <a:rPr lang="en-US" sz="2000" b="1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r>
              <a:rPr lang="ro-RO" sz="2000" dirty="0"/>
              <a:t> raportul FSAP realizat de FMI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ro-RO" sz="2000" dirty="0"/>
              <a:t>ponderea ridicată a titlurilor de stat în portofoliul instituțiilor de credit din Romania ar putea afecta în viitor sustenabilitatea datoriei publice</a:t>
            </a:r>
          </a:p>
        </p:txBody>
      </p:sp>
    </p:spTree>
    <p:extLst>
      <p:ext uri="{BB962C8B-B14F-4D97-AF65-F5344CB8AC3E}">
        <p14:creationId xmlns:p14="http://schemas.microsoft.com/office/powerpoint/2010/main" val="4188992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n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396BAC"/>
    </a:accent1>
    <a:accent2>
      <a:srgbClr val="CC073C"/>
    </a:accent2>
    <a:accent3>
      <a:srgbClr val="4CB291"/>
    </a:accent3>
    <a:accent4>
      <a:srgbClr val="F16524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bn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396BAC"/>
    </a:accent1>
    <a:accent2>
      <a:srgbClr val="CC073C"/>
    </a:accent2>
    <a:accent3>
      <a:srgbClr val="4CB291"/>
    </a:accent3>
    <a:accent4>
      <a:srgbClr val="F16524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bn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396BAC"/>
    </a:accent1>
    <a:accent2>
      <a:srgbClr val="CC073C"/>
    </a:accent2>
    <a:accent3>
      <a:srgbClr val="4CB291"/>
    </a:accent3>
    <a:accent4>
      <a:srgbClr val="F16524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bn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396BAC"/>
    </a:accent1>
    <a:accent2>
      <a:srgbClr val="CC073C"/>
    </a:accent2>
    <a:accent3>
      <a:srgbClr val="4CB291"/>
    </a:accent3>
    <a:accent4>
      <a:srgbClr val="F16524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bn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396BAC"/>
    </a:accent1>
    <a:accent2>
      <a:srgbClr val="CC073C"/>
    </a:accent2>
    <a:accent3>
      <a:srgbClr val="4CB291"/>
    </a:accent3>
    <a:accent4>
      <a:srgbClr val="F16524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bn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396BAC"/>
    </a:accent1>
    <a:accent2>
      <a:srgbClr val="CC073C"/>
    </a:accent2>
    <a:accent3>
      <a:srgbClr val="4CB291"/>
    </a:accent3>
    <a:accent4>
      <a:srgbClr val="F16524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bn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396BAC"/>
    </a:accent1>
    <a:accent2>
      <a:srgbClr val="CC073C"/>
    </a:accent2>
    <a:accent3>
      <a:srgbClr val="4CB291"/>
    </a:accent3>
    <a:accent4>
      <a:srgbClr val="F16524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680</Words>
  <Application>Microsoft Office PowerPoint</Application>
  <PresentationFormat>Letter Paper (8.5x11 in)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Este sustenabilă politica fiscală?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Seed</dc:creator>
  <cp:lastModifiedBy>Eugen</cp:lastModifiedBy>
  <cp:revision>99</cp:revision>
  <dcterms:created xsi:type="dcterms:W3CDTF">2014-12-11T10:18:47Z</dcterms:created>
  <dcterms:modified xsi:type="dcterms:W3CDTF">2018-11-25T17:50:07Z</dcterms:modified>
</cp:coreProperties>
</file>