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9" r:id="rId9"/>
    <p:sldId id="264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11961-7C66-46A1-ACB9-2B090C3FDFEA}" type="doc">
      <dgm:prSet loTypeId="urn:microsoft.com/office/officeart/2005/8/layout/hList6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F4ADE9-9518-40E7-AE62-8907C0429653}">
      <dgm:prSet phldrT="[Text]" custT="1"/>
      <dgm:spPr/>
      <dgm:t>
        <a:bodyPr/>
        <a:lstStyle/>
        <a:p>
          <a:pPr algn="ctr"/>
          <a:r>
            <a:rPr lang="ro-RO" sz="2000" b="1" dirty="0" smtClean="0"/>
            <a:t>Capital</a:t>
          </a:r>
        </a:p>
        <a:p>
          <a:pPr algn="l"/>
          <a:r>
            <a:rPr lang="ro-RO" sz="1200" dirty="0" smtClean="0"/>
            <a:t>●</a:t>
          </a:r>
          <a:r>
            <a:rPr lang="ro-RO" sz="1600" dirty="0" smtClean="0"/>
            <a:t>  </a:t>
          </a:r>
          <a:r>
            <a:rPr lang="ro-RO" sz="1800" b="1" dirty="0" smtClean="0"/>
            <a:t>Absorbție fonduri UE</a:t>
          </a:r>
          <a:endParaRPr lang="en-US" sz="1800" b="1" dirty="0"/>
        </a:p>
      </dgm:t>
    </dgm:pt>
    <dgm:pt modelId="{26C1EFFD-5A8B-4C78-B0D9-23E92E7199F9}" type="parTrans" cxnId="{C0B63437-721B-462F-BA73-E569E3197BC2}">
      <dgm:prSet/>
      <dgm:spPr/>
      <dgm:t>
        <a:bodyPr/>
        <a:lstStyle/>
        <a:p>
          <a:endParaRPr lang="en-US" sz="1600"/>
        </a:p>
      </dgm:t>
    </dgm:pt>
    <dgm:pt modelId="{D2B0324B-DAE4-4687-9132-810C3D3E335F}" type="sibTrans" cxnId="{C0B63437-721B-462F-BA73-E569E3197BC2}">
      <dgm:prSet/>
      <dgm:spPr/>
      <dgm:t>
        <a:bodyPr/>
        <a:lstStyle/>
        <a:p>
          <a:endParaRPr lang="en-US" sz="1600"/>
        </a:p>
      </dgm:t>
    </dgm:pt>
    <dgm:pt modelId="{B54F4DFB-0511-417A-B576-BFFE39BDDFDB}">
      <dgm:prSet phldrT="[Text]" custT="1"/>
      <dgm:spPr/>
      <dgm:t>
        <a:bodyPr/>
        <a:lstStyle/>
        <a:p>
          <a:pPr algn="ctr"/>
          <a:r>
            <a:rPr lang="ro-RO" sz="2400" b="1" dirty="0" err="1" smtClean="0"/>
            <a:t>Forţă</a:t>
          </a:r>
          <a:r>
            <a:rPr lang="ro-RO" sz="2400" b="1" dirty="0" smtClean="0"/>
            <a:t> de muncă</a:t>
          </a:r>
          <a:endParaRPr lang="en-US" sz="2400" b="1" dirty="0"/>
        </a:p>
      </dgm:t>
    </dgm:pt>
    <dgm:pt modelId="{0E5B0D7D-D333-41EC-8FD7-EFE24810A5A4}" type="parTrans" cxnId="{3DC875E7-A6BA-4321-8C0C-235C28B06B4C}">
      <dgm:prSet/>
      <dgm:spPr/>
      <dgm:t>
        <a:bodyPr/>
        <a:lstStyle/>
        <a:p>
          <a:endParaRPr lang="en-US" sz="1600"/>
        </a:p>
      </dgm:t>
    </dgm:pt>
    <dgm:pt modelId="{8786E502-D5DA-4658-A83C-D0150288667B}" type="sibTrans" cxnId="{3DC875E7-A6BA-4321-8C0C-235C28B06B4C}">
      <dgm:prSet/>
      <dgm:spPr/>
      <dgm:t>
        <a:bodyPr/>
        <a:lstStyle/>
        <a:p>
          <a:endParaRPr lang="en-US" sz="1600"/>
        </a:p>
      </dgm:t>
    </dgm:pt>
    <dgm:pt modelId="{E0A281BF-926F-4A7D-A639-B43B0BA51BE4}">
      <dgm:prSet phldrT="[Text]" custT="1"/>
      <dgm:spPr/>
      <dgm:t>
        <a:bodyPr/>
        <a:lstStyle/>
        <a:p>
          <a:pPr algn="l"/>
          <a:r>
            <a:rPr lang="ro-RO" sz="2000" b="1" dirty="0" smtClean="0"/>
            <a:t>Atragerea diasporei </a:t>
          </a:r>
          <a:r>
            <a:rPr lang="ro-RO" sz="2000" b="1" dirty="0" err="1" smtClean="0"/>
            <a:t>şi</a:t>
          </a:r>
          <a:r>
            <a:rPr lang="ro-RO" sz="2000" b="1" dirty="0" smtClean="0"/>
            <a:t>, selectiv, a specialiștilor străini</a:t>
          </a:r>
          <a:endParaRPr lang="en-US" sz="2000" b="1" dirty="0"/>
        </a:p>
      </dgm:t>
    </dgm:pt>
    <dgm:pt modelId="{C5ECD9C0-4045-46E3-AE1A-2FB8210C74AE}" type="parTrans" cxnId="{334CDD01-16B4-4A2A-8249-58E506C1FD49}">
      <dgm:prSet/>
      <dgm:spPr/>
      <dgm:t>
        <a:bodyPr/>
        <a:lstStyle/>
        <a:p>
          <a:endParaRPr lang="en-US" sz="1600"/>
        </a:p>
      </dgm:t>
    </dgm:pt>
    <dgm:pt modelId="{FF07B3EE-E7C9-40A1-99F6-3CF7F77C4B79}" type="sibTrans" cxnId="{334CDD01-16B4-4A2A-8249-58E506C1FD49}">
      <dgm:prSet/>
      <dgm:spPr/>
      <dgm:t>
        <a:bodyPr/>
        <a:lstStyle/>
        <a:p>
          <a:endParaRPr lang="en-US" sz="1600"/>
        </a:p>
      </dgm:t>
    </dgm:pt>
    <dgm:pt modelId="{3A4B6AEA-612F-4CE2-B71C-35F91EB271F8}">
      <dgm:prSet phldrT="[Text]" custT="1"/>
      <dgm:spPr/>
      <dgm:t>
        <a:bodyPr/>
        <a:lstStyle/>
        <a:p>
          <a:pPr algn="ctr"/>
          <a:r>
            <a:rPr lang="ro-RO" sz="2400" b="1" dirty="0" smtClean="0"/>
            <a:t>Productivitate</a:t>
          </a:r>
          <a:endParaRPr lang="en-US" sz="2400" b="1" dirty="0"/>
        </a:p>
      </dgm:t>
    </dgm:pt>
    <dgm:pt modelId="{A445FD19-0C9E-4DCC-BD3F-729C619DCFBA}" type="parTrans" cxnId="{D924FB37-7658-4099-957C-70B3C05E612D}">
      <dgm:prSet/>
      <dgm:spPr/>
      <dgm:t>
        <a:bodyPr/>
        <a:lstStyle/>
        <a:p>
          <a:endParaRPr lang="en-US" sz="1600"/>
        </a:p>
      </dgm:t>
    </dgm:pt>
    <dgm:pt modelId="{814CFED3-C242-4E39-87F3-4C8129DB255A}" type="sibTrans" cxnId="{D924FB37-7658-4099-957C-70B3C05E612D}">
      <dgm:prSet/>
      <dgm:spPr/>
      <dgm:t>
        <a:bodyPr/>
        <a:lstStyle/>
        <a:p>
          <a:endParaRPr lang="en-US" sz="1600"/>
        </a:p>
      </dgm:t>
    </dgm:pt>
    <dgm:pt modelId="{F818EBF4-7B93-4F32-BB60-CE75936E35C6}">
      <dgm:prSet phldrT="[Text]" custT="1"/>
      <dgm:spPr/>
      <dgm:t>
        <a:bodyPr/>
        <a:lstStyle/>
        <a:p>
          <a:pPr algn="l"/>
          <a:r>
            <a:rPr lang="ro-RO" sz="2000" b="1" dirty="0" smtClean="0"/>
            <a:t>Reforma educației</a:t>
          </a:r>
          <a:endParaRPr lang="en-US" sz="2000" b="1" dirty="0"/>
        </a:p>
      </dgm:t>
    </dgm:pt>
    <dgm:pt modelId="{10A70E58-A4D0-4BB2-A5AE-AA0651321298}" type="parTrans" cxnId="{DCB63C63-4ACE-4620-B3F8-7577A552C8EF}">
      <dgm:prSet/>
      <dgm:spPr/>
      <dgm:t>
        <a:bodyPr/>
        <a:lstStyle/>
        <a:p>
          <a:endParaRPr lang="en-US" sz="1600"/>
        </a:p>
      </dgm:t>
    </dgm:pt>
    <dgm:pt modelId="{3F2690FA-B7F0-44C1-89C5-D5CCCCD30E8C}" type="sibTrans" cxnId="{DCB63C63-4ACE-4620-B3F8-7577A552C8EF}">
      <dgm:prSet/>
      <dgm:spPr/>
      <dgm:t>
        <a:bodyPr/>
        <a:lstStyle/>
        <a:p>
          <a:endParaRPr lang="en-US" sz="1600"/>
        </a:p>
      </dgm:t>
    </dgm:pt>
    <dgm:pt modelId="{3E1DA54C-053C-41E9-9141-6BCA51607C55}">
      <dgm:prSet phldrT="[Text]" custT="1"/>
      <dgm:spPr/>
      <dgm:t>
        <a:bodyPr/>
        <a:lstStyle/>
        <a:p>
          <a:pPr algn="l"/>
          <a:r>
            <a:rPr lang="ro-RO" sz="2000" b="1" dirty="0" smtClean="0"/>
            <a:t>Infrastructură</a:t>
          </a:r>
          <a:endParaRPr lang="en-US" sz="2000" b="1" dirty="0"/>
        </a:p>
      </dgm:t>
    </dgm:pt>
    <dgm:pt modelId="{40FF97AE-5F06-4175-973A-BDBE2774ACB1}" type="parTrans" cxnId="{58CFB430-02FC-404E-92EE-887671623A81}">
      <dgm:prSet/>
      <dgm:spPr/>
      <dgm:t>
        <a:bodyPr/>
        <a:lstStyle/>
        <a:p>
          <a:endParaRPr lang="en-US" sz="1600"/>
        </a:p>
      </dgm:t>
    </dgm:pt>
    <dgm:pt modelId="{EA8C3CE6-47D8-48E6-8BC8-0306EBB858F8}" type="sibTrans" cxnId="{58CFB430-02FC-404E-92EE-887671623A81}">
      <dgm:prSet/>
      <dgm:spPr/>
      <dgm:t>
        <a:bodyPr/>
        <a:lstStyle/>
        <a:p>
          <a:endParaRPr lang="en-US" sz="1600"/>
        </a:p>
      </dgm:t>
    </dgm:pt>
    <dgm:pt modelId="{BFF5E8E9-3AFF-4962-9930-0E1825DD4E05}">
      <dgm:prSet phldrT="[Text]" custT="1"/>
      <dgm:spPr/>
      <dgm:t>
        <a:bodyPr/>
        <a:lstStyle/>
        <a:p>
          <a:pPr algn="l"/>
          <a:r>
            <a:rPr lang="ro-RO" sz="1800" b="1" dirty="0" smtClean="0"/>
            <a:t>Atragere Investiții Străine Directe</a:t>
          </a:r>
          <a:endParaRPr lang="en-US" sz="1800" b="1" dirty="0"/>
        </a:p>
      </dgm:t>
    </dgm:pt>
    <dgm:pt modelId="{31F8661B-2941-4330-8FE4-4A58BA9A5FC8}" type="parTrans" cxnId="{B50F90DF-B108-4FFB-ADAA-8D1E49347760}">
      <dgm:prSet/>
      <dgm:spPr/>
      <dgm:t>
        <a:bodyPr/>
        <a:lstStyle/>
        <a:p>
          <a:endParaRPr lang="en-US"/>
        </a:p>
      </dgm:t>
    </dgm:pt>
    <dgm:pt modelId="{BCE801E9-BEFF-4ECC-B110-F61ED56D6BD0}" type="sibTrans" cxnId="{B50F90DF-B108-4FFB-ADAA-8D1E49347760}">
      <dgm:prSet/>
      <dgm:spPr/>
      <dgm:t>
        <a:bodyPr/>
        <a:lstStyle/>
        <a:p>
          <a:endParaRPr lang="en-US"/>
        </a:p>
      </dgm:t>
    </dgm:pt>
    <dgm:pt modelId="{53F1CF65-8682-4A3F-8D66-6979E3CAB5EE}">
      <dgm:prSet phldrT="[Text]" custT="1"/>
      <dgm:spPr/>
      <dgm:t>
        <a:bodyPr/>
        <a:lstStyle/>
        <a:p>
          <a:pPr algn="l"/>
          <a:r>
            <a:rPr lang="ro-RO" sz="1800" b="1" dirty="0" smtClean="0"/>
            <a:t>Atragere transferuri de la muncitorii români din străinătate</a:t>
          </a:r>
          <a:endParaRPr lang="en-US" sz="1800" b="1" dirty="0"/>
        </a:p>
      </dgm:t>
    </dgm:pt>
    <dgm:pt modelId="{C837D6D4-E488-4264-A1CA-A28FAE85A842}" type="parTrans" cxnId="{EECBBE64-C067-480E-AE7C-4F321BF77E91}">
      <dgm:prSet/>
      <dgm:spPr/>
      <dgm:t>
        <a:bodyPr/>
        <a:lstStyle/>
        <a:p>
          <a:endParaRPr lang="en-US"/>
        </a:p>
      </dgm:t>
    </dgm:pt>
    <dgm:pt modelId="{4DC3F17B-61C1-4481-9099-46E35D2AFCB3}" type="sibTrans" cxnId="{EECBBE64-C067-480E-AE7C-4F321BF77E91}">
      <dgm:prSet/>
      <dgm:spPr/>
      <dgm:t>
        <a:bodyPr/>
        <a:lstStyle/>
        <a:p>
          <a:endParaRPr lang="en-US"/>
        </a:p>
      </dgm:t>
    </dgm:pt>
    <dgm:pt modelId="{2DEE14DE-93CA-49FF-BDEA-49AA2D41B977}">
      <dgm:prSet phldrT="[Text]" custT="1"/>
      <dgm:spPr/>
      <dgm:t>
        <a:bodyPr/>
        <a:lstStyle/>
        <a:p>
          <a:pPr algn="l"/>
          <a:r>
            <a:rPr lang="ro-RO" sz="1800" b="1" dirty="0" smtClean="0"/>
            <a:t>Creșterea Bursei de Valori București</a:t>
          </a:r>
          <a:endParaRPr lang="en-US" sz="1800" b="1" dirty="0"/>
        </a:p>
      </dgm:t>
    </dgm:pt>
    <dgm:pt modelId="{EDAF4F9F-88F3-4075-A482-FEDFCE99B0CF}" type="parTrans" cxnId="{EB6B0994-FC72-4431-9230-4A3DCD062093}">
      <dgm:prSet/>
      <dgm:spPr/>
      <dgm:t>
        <a:bodyPr/>
        <a:lstStyle/>
        <a:p>
          <a:endParaRPr lang="en-US"/>
        </a:p>
      </dgm:t>
    </dgm:pt>
    <dgm:pt modelId="{65333B61-FBAD-4971-8AE9-EF97872FFFA6}" type="sibTrans" cxnId="{EB6B0994-FC72-4431-9230-4A3DCD062093}">
      <dgm:prSet/>
      <dgm:spPr/>
      <dgm:t>
        <a:bodyPr/>
        <a:lstStyle/>
        <a:p>
          <a:endParaRPr lang="en-US"/>
        </a:p>
      </dgm:t>
    </dgm:pt>
    <dgm:pt modelId="{F710F4E4-447E-4900-A540-6A54C4430E5A}">
      <dgm:prSet phldrT="[Text]" custT="1"/>
      <dgm:spPr/>
      <dgm:t>
        <a:bodyPr/>
        <a:lstStyle/>
        <a:p>
          <a:pPr algn="l"/>
          <a:r>
            <a:rPr lang="ro-RO" sz="2000" b="1" dirty="0" smtClean="0"/>
            <a:t>Stimularea natalității</a:t>
          </a:r>
          <a:endParaRPr lang="en-US" sz="2000" b="1" dirty="0"/>
        </a:p>
      </dgm:t>
    </dgm:pt>
    <dgm:pt modelId="{83DAD5C4-EB87-43EB-A23B-1CF9F71791B5}" type="parTrans" cxnId="{609EF4EF-F865-4A5D-8BA2-6A26D4DF96E9}">
      <dgm:prSet/>
      <dgm:spPr/>
      <dgm:t>
        <a:bodyPr/>
        <a:lstStyle/>
        <a:p>
          <a:endParaRPr lang="en-US"/>
        </a:p>
      </dgm:t>
    </dgm:pt>
    <dgm:pt modelId="{17F50C29-B8F9-4D25-9837-BD6835D125AD}" type="sibTrans" cxnId="{609EF4EF-F865-4A5D-8BA2-6A26D4DF96E9}">
      <dgm:prSet/>
      <dgm:spPr/>
      <dgm:t>
        <a:bodyPr/>
        <a:lstStyle/>
        <a:p>
          <a:endParaRPr lang="en-US"/>
        </a:p>
      </dgm:t>
    </dgm:pt>
    <dgm:pt modelId="{58C053A8-36E0-4A9E-BE42-04B19A02E348}">
      <dgm:prSet phldrT="[Text]" custT="1"/>
      <dgm:spPr/>
      <dgm:t>
        <a:bodyPr/>
        <a:lstStyle/>
        <a:p>
          <a:pPr algn="l"/>
          <a:r>
            <a:rPr lang="ro-RO" sz="2000" b="1" dirty="0" smtClean="0"/>
            <a:t>Permiterea lucrului după împlinirea vârstei de pensionare</a:t>
          </a:r>
          <a:endParaRPr lang="en-US" sz="2000" b="1" dirty="0"/>
        </a:p>
      </dgm:t>
    </dgm:pt>
    <dgm:pt modelId="{AA2126AB-7951-4BF5-95C4-332D798E92A9}" type="parTrans" cxnId="{C1E23D5E-580B-4220-81A7-D5C851245289}">
      <dgm:prSet/>
      <dgm:spPr/>
      <dgm:t>
        <a:bodyPr/>
        <a:lstStyle/>
        <a:p>
          <a:endParaRPr lang="en-US"/>
        </a:p>
      </dgm:t>
    </dgm:pt>
    <dgm:pt modelId="{C1ED1768-0245-4524-B2A1-97B1A90FCFF4}" type="sibTrans" cxnId="{C1E23D5E-580B-4220-81A7-D5C851245289}">
      <dgm:prSet/>
      <dgm:spPr/>
      <dgm:t>
        <a:bodyPr/>
        <a:lstStyle/>
        <a:p>
          <a:endParaRPr lang="en-US"/>
        </a:p>
      </dgm:t>
    </dgm:pt>
    <dgm:pt modelId="{E203F8B7-3F74-4E88-9D63-1167921FD194}">
      <dgm:prSet phldrT="[Text]" custT="1"/>
      <dgm:spPr/>
      <dgm:t>
        <a:bodyPr/>
        <a:lstStyle/>
        <a:p>
          <a:pPr algn="l"/>
          <a:r>
            <a:rPr lang="ro-RO" sz="2000" b="1" dirty="0" smtClean="0"/>
            <a:t>Reforma sănătății</a:t>
          </a:r>
          <a:endParaRPr lang="en-US" sz="2000" b="1" dirty="0"/>
        </a:p>
      </dgm:t>
    </dgm:pt>
    <dgm:pt modelId="{1DDCF47D-D9A4-41BE-9A45-401FF01A0760}" type="sibTrans" cxnId="{C04DFBE1-60CF-4EFB-8EBB-7586863EBCE3}">
      <dgm:prSet/>
      <dgm:spPr/>
      <dgm:t>
        <a:bodyPr/>
        <a:lstStyle/>
        <a:p>
          <a:endParaRPr lang="en-US" sz="1600"/>
        </a:p>
      </dgm:t>
    </dgm:pt>
    <dgm:pt modelId="{BAD4F057-3B00-4002-8C84-5A5DCAE3C1C4}" type="parTrans" cxnId="{C04DFBE1-60CF-4EFB-8EBB-7586863EBCE3}">
      <dgm:prSet/>
      <dgm:spPr/>
      <dgm:t>
        <a:bodyPr/>
        <a:lstStyle/>
        <a:p>
          <a:endParaRPr lang="en-US" sz="1600"/>
        </a:p>
      </dgm:t>
    </dgm:pt>
    <dgm:pt modelId="{FFEB02F2-FBCB-4067-9840-5717EB52A581}">
      <dgm:prSet phldrT="[Text]" custT="1"/>
      <dgm:spPr/>
      <dgm:t>
        <a:bodyPr/>
        <a:lstStyle/>
        <a:p>
          <a:pPr algn="l"/>
          <a:r>
            <a:rPr lang="ro-RO" sz="2000" b="1" dirty="0" smtClean="0"/>
            <a:t>Cercetare-Dezvoltare</a:t>
          </a:r>
          <a:endParaRPr lang="en-US" sz="2000" b="1" dirty="0"/>
        </a:p>
      </dgm:t>
    </dgm:pt>
    <dgm:pt modelId="{824E9EA3-8C33-49A7-8FFC-A1917EA199C1}" type="parTrans" cxnId="{21C61A35-D41C-47D1-A5DE-F1DACCF0D6A1}">
      <dgm:prSet/>
      <dgm:spPr/>
      <dgm:t>
        <a:bodyPr/>
        <a:lstStyle/>
        <a:p>
          <a:endParaRPr lang="en-US"/>
        </a:p>
      </dgm:t>
    </dgm:pt>
    <dgm:pt modelId="{D3F7C94E-CF6E-4BF1-B633-1AA42FF86E44}" type="sibTrans" cxnId="{21C61A35-D41C-47D1-A5DE-F1DACCF0D6A1}">
      <dgm:prSet/>
      <dgm:spPr/>
      <dgm:t>
        <a:bodyPr/>
        <a:lstStyle/>
        <a:p>
          <a:endParaRPr lang="en-US"/>
        </a:p>
      </dgm:t>
    </dgm:pt>
    <dgm:pt modelId="{C56EFD3C-1842-47B1-B645-8D39E117794A}">
      <dgm:prSet phldrT="[Text]" custT="1"/>
      <dgm:spPr/>
      <dgm:t>
        <a:bodyPr/>
        <a:lstStyle/>
        <a:p>
          <a:pPr algn="l"/>
          <a:r>
            <a:rPr lang="ro-RO" sz="2000" b="1" dirty="0" smtClean="0"/>
            <a:t>IT</a:t>
          </a:r>
          <a:endParaRPr lang="en-US" sz="2000" b="1" dirty="0"/>
        </a:p>
      </dgm:t>
    </dgm:pt>
    <dgm:pt modelId="{DA930AB4-5D6C-47E7-B221-3196C602EE72}" type="parTrans" cxnId="{21B24DC4-A232-4E9F-8FA7-F321D71B94B1}">
      <dgm:prSet/>
      <dgm:spPr/>
      <dgm:t>
        <a:bodyPr/>
        <a:lstStyle/>
        <a:p>
          <a:endParaRPr lang="en-US"/>
        </a:p>
      </dgm:t>
    </dgm:pt>
    <dgm:pt modelId="{AC6F1FDF-FB0A-4DB7-9F37-E1E63F442E70}" type="sibTrans" cxnId="{21B24DC4-A232-4E9F-8FA7-F321D71B94B1}">
      <dgm:prSet/>
      <dgm:spPr/>
      <dgm:t>
        <a:bodyPr/>
        <a:lstStyle/>
        <a:p>
          <a:endParaRPr lang="en-US"/>
        </a:p>
      </dgm:t>
    </dgm:pt>
    <dgm:pt modelId="{F0F8601A-59E0-423C-9781-5DD9D664099D}">
      <dgm:prSet phldrT="[Text]" custT="1"/>
      <dgm:spPr/>
      <dgm:t>
        <a:bodyPr/>
        <a:lstStyle/>
        <a:p>
          <a:pPr algn="l"/>
          <a:r>
            <a:rPr lang="ro-RO" sz="2000" b="1" dirty="0" smtClean="0"/>
            <a:t>Agricultură</a:t>
          </a:r>
          <a:endParaRPr lang="en-US" sz="2000" b="1" dirty="0"/>
        </a:p>
      </dgm:t>
    </dgm:pt>
    <dgm:pt modelId="{E7DF0ECB-5529-4ABF-882E-52371E2647FB}" type="parTrans" cxnId="{F61F4593-4236-41DE-91A9-B261821C4595}">
      <dgm:prSet/>
      <dgm:spPr/>
      <dgm:t>
        <a:bodyPr/>
        <a:lstStyle/>
        <a:p>
          <a:endParaRPr lang="en-US"/>
        </a:p>
      </dgm:t>
    </dgm:pt>
    <dgm:pt modelId="{950A49AF-9848-4B1A-93F6-C39B12B067F4}" type="sibTrans" cxnId="{F61F4593-4236-41DE-91A9-B261821C4595}">
      <dgm:prSet/>
      <dgm:spPr/>
      <dgm:t>
        <a:bodyPr/>
        <a:lstStyle/>
        <a:p>
          <a:endParaRPr lang="en-US"/>
        </a:p>
      </dgm:t>
    </dgm:pt>
    <dgm:pt modelId="{7B67E0B8-9A1A-42F0-84A2-CBF83B48AE4B}">
      <dgm:prSet phldrT="[Text]" custT="1"/>
      <dgm:spPr/>
      <dgm:t>
        <a:bodyPr/>
        <a:lstStyle/>
        <a:p>
          <a:pPr algn="l"/>
          <a:r>
            <a:rPr lang="ro-RO" sz="2000" b="1" dirty="0" smtClean="0"/>
            <a:t>Eficiență energetică</a:t>
          </a:r>
          <a:endParaRPr lang="en-US" sz="2000" b="1" dirty="0"/>
        </a:p>
      </dgm:t>
    </dgm:pt>
    <dgm:pt modelId="{BFF48D28-DF0A-440D-B37F-57CB0F0EFA71}" type="parTrans" cxnId="{4564D205-A2A6-457B-95E7-F4B823A7F713}">
      <dgm:prSet/>
      <dgm:spPr/>
      <dgm:t>
        <a:bodyPr/>
        <a:lstStyle/>
        <a:p>
          <a:endParaRPr lang="en-US"/>
        </a:p>
      </dgm:t>
    </dgm:pt>
    <dgm:pt modelId="{E1A35BD2-A29C-4913-A24C-EB6A237B1A1C}" type="sibTrans" cxnId="{4564D205-A2A6-457B-95E7-F4B823A7F713}">
      <dgm:prSet/>
      <dgm:spPr/>
      <dgm:t>
        <a:bodyPr/>
        <a:lstStyle/>
        <a:p>
          <a:endParaRPr lang="en-US"/>
        </a:p>
      </dgm:t>
    </dgm:pt>
    <dgm:pt modelId="{DBF0B645-BF9B-438E-AE75-545FC635E0BB}">
      <dgm:prSet phldrT="[Text]" custT="1"/>
      <dgm:spPr/>
      <dgm:t>
        <a:bodyPr/>
        <a:lstStyle/>
        <a:p>
          <a:pPr algn="l"/>
          <a:r>
            <a:rPr lang="ro-RO" sz="2000" b="1" dirty="0" smtClean="0"/>
            <a:t>Debirocratizare</a:t>
          </a:r>
          <a:endParaRPr lang="en-US" sz="2000" b="1" dirty="0"/>
        </a:p>
      </dgm:t>
    </dgm:pt>
    <dgm:pt modelId="{5589BB66-2663-473C-9970-0C5DAE0DFD0D}" type="parTrans" cxnId="{1A44C139-D5F3-4E81-9E9A-D972A08C6C8B}">
      <dgm:prSet/>
      <dgm:spPr/>
      <dgm:t>
        <a:bodyPr/>
        <a:lstStyle/>
        <a:p>
          <a:endParaRPr lang="en-US"/>
        </a:p>
      </dgm:t>
    </dgm:pt>
    <dgm:pt modelId="{7B9A076B-492B-4D57-9F10-67179DDEA307}" type="sibTrans" cxnId="{1A44C139-D5F3-4E81-9E9A-D972A08C6C8B}">
      <dgm:prSet/>
      <dgm:spPr/>
      <dgm:t>
        <a:bodyPr/>
        <a:lstStyle/>
        <a:p>
          <a:endParaRPr lang="en-US"/>
        </a:p>
      </dgm:t>
    </dgm:pt>
    <dgm:pt modelId="{CE15D185-AD46-476E-9BB4-B3C96558FAEA}" type="pres">
      <dgm:prSet presAssocID="{0E711961-7C66-46A1-ACB9-2B090C3FDF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921AF-DDA4-4325-92E5-06EED37D2259}" type="pres">
      <dgm:prSet presAssocID="{77F4ADE9-9518-40E7-AE62-8907C04296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9C73D-1100-4D33-B195-2D29499E105A}" type="pres">
      <dgm:prSet presAssocID="{D2B0324B-DAE4-4687-9132-810C3D3E335F}" presName="sibTrans" presStyleCnt="0"/>
      <dgm:spPr/>
      <dgm:t>
        <a:bodyPr/>
        <a:lstStyle/>
        <a:p>
          <a:endParaRPr lang="en-US"/>
        </a:p>
      </dgm:t>
    </dgm:pt>
    <dgm:pt modelId="{EA31C9AD-C0E7-4B30-BC89-A249CEF8253A}" type="pres">
      <dgm:prSet presAssocID="{B54F4DFB-0511-417A-B576-BFFE39BDDFD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29FDB-36BB-47F3-92B5-CED035532E90}" type="pres">
      <dgm:prSet presAssocID="{8786E502-D5DA-4658-A83C-D0150288667B}" presName="sibTrans" presStyleCnt="0"/>
      <dgm:spPr/>
      <dgm:t>
        <a:bodyPr/>
        <a:lstStyle/>
        <a:p>
          <a:endParaRPr lang="en-US"/>
        </a:p>
      </dgm:t>
    </dgm:pt>
    <dgm:pt modelId="{E4900A08-577D-4A8C-8769-7EE08AFA4E2F}" type="pres">
      <dgm:prSet presAssocID="{3A4B6AEA-612F-4CE2-B71C-35F91EB271F8}" presName="node" presStyleLbl="node1" presStyleIdx="2" presStyleCnt="3" custLinFactX="19025" custLinFactNeighborX="100000" custLinFactNeighborY="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4DFBE1-60CF-4EFB-8EBB-7586863EBCE3}" srcId="{B54F4DFB-0511-417A-B576-BFFE39BDDFDB}" destId="{E203F8B7-3F74-4E88-9D63-1167921FD194}" srcOrd="0" destOrd="0" parTransId="{BAD4F057-3B00-4002-8C84-5A5DCAE3C1C4}" sibTransId="{1DDCF47D-D9A4-41BE-9A45-401FF01A0760}"/>
    <dgm:cxn modelId="{609EF4EF-F865-4A5D-8BA2-6A26D4DF96E9}" srcId="{B54F4DFB-0511-417A-B576-BFFE39BDDFDB}" destId="{F710F4E4-447E-4900-A540-6A54C4430E5A}" srcOrd="1" destOrd="0" parTransId="{83DAD5C4-EB87-43EB-A23B-1CF9F71791B5}" sibTransId="{17F50C29-B8F9-4D25-9837-BD6835D125AD}"/>
    <dgm:cxn modelId="{C0B63437-721B-462F-BA73-E569E3197BC2}" srcId="{0E711961-7C66-46A1-ACB9-2B090C3FDFEA}" destId="{77F4ADE9-9518-40E7-AE62-8907C0429653}" srcOrd="0" destOrd="0" parTransId="{26C1EFFD-5A8B-4C78-B0D9-23E92E7199F9}" sibTransId="{D2B0324B-DAE4-4687-9132-810C3D3E335F}"/>
    <dgm:cxn modelId="{EECBBE64-C067-480E-AE7C-4F321BF77E91}" srcId="{77F4ADE9-9518-40E7-AE62-8907C0429653}" destId="{53F1CF65-8682-4A3F-8D66-6979E3CAB5EE}" srcOrd="1" destOrd="0" parTransId="{C837D6D4-E488-4264-A1CA-A28FAE85A842}" sibTransId="{4DC3F17B-61C1-4481-9099-46E35D2AFCB3}"/>
    <dgm:cxn modelId="{307758D9-07D2-4E7F-9B3C-090FABB85D0E}" type="presOf" srcId="{2DEE14DE-93CA-49FF-BDEA-49AA2D41B977}" destId="{419921AF-DDA4-4325-92E5-06EED37D2259}" srcOrd="0" destOrd="3" presId="urn:microsoft.com/office/officeart/2005/8/layout/hList6"/>
    <dgm:cxn modelId="{19B23A7E-DB93-435F-8C39-2DD141FE4501}" type="presOf" srcId="{77F4ADE9-9518-40E7-AE62-8907C0429653}" destId="{419921AF-DDA4-4325-92E5-06EED37D2259}" srcOrd="0" destOrd="0" presId="urn:microsoft.com/office/officeart/2005/8/layout/hList6"/>
    <dgm:cxn modelId="{3DC875E7-A6BA-4321-8C0C-235C28B06B4C}" srcId="{0E711961-7C66-46A1-ACB9-2B090C3FDFEA}" destId="{B54F4DFB-0511-417A-B576-BFFE39BDDFDB}" srcOrd="1" destOrd="0" parTransId="{0E5B0D7D-D333-41EC-8FD7-EFE24810A5A4}" sibTransId="{8786E502-D5DA-4658-A83C-D0150288667B}"/>
    <dgm:cxn modelId="{7176C109-5FA4-4DD9-A97E-DF933BE2C4A5}" type="presOf" srcId="{3A4B6AEA-612F-4CE2-B71C-35F91EB271F8}" destId="{E4900A08-577D-4A8C-8769-7EE08AFA4E2F}" srcOrd="0" destOrd="0" presId="urn:microsoft.com/office/officeart/2005/8/layout/hList6"/>
    <dgm:cxn modelId="{B50F90DF-B108-4FFB-ADAA-8D1E49347760}" srcId="{77F4ADE9-9518-40E7-AE62-8907C0429653}" destId="{BFF5E8E9-3AFF-4962-9930-0E1825DD4E05}" srcOrd="0" destOrd="0" parTransId="{31F8661B-2941-4330-8FE4-4A58BA9A5FC8}" sibTransId="{BCE801E9-BEFF-4ECC-B110-F61ED56D6BD0}"/>
    <dgm:cxn modelId="{EB6B0994-FC72-4431-9230-4A3DCD062093}" srcId="{77F4ADE9-9518-40E7-AE62-8907C0429653}" destId="{2DEE14DE-93CA-49FF-BDEA-49AA2D41B977}" srcOrd="2" destOrd="0" parTransId="{EDAF4F9F-88F3-4075-A482-FEDFCE99B0CF}" sibTransId="{65333B61-FBAD-4971-8AE9-EF97872FFFA6}"/>
    <dgm:cxn modelId="{26158B7A-0704-4BE4-BA24-42337040320C}" type="presOf" srcId="{E203F8B7-3F74-4E88-9D63-1167921FD194}" destId="{EA31C9AD-C0E7-4B30-BC89-A249CEF8253A}" srcOrd="0" destOrd="1" presId="urn:microsoft.com/office/officeart/2005/8/layout/hList6"/>
    <dgm:cxn modelId="{89A90995-8D29-4017-A4AE-83AF4F7F2170}" type="presOf" srcId="{58C053A8-36E0-4A9E-BE42-04B19A02E348}" destId="{EA31C9AD-C0E7-4B30-BC89-A249CEF8253A}" srcOrd="0" destOrd="4" presId="urn:microsoft.com/office/officeart/2005/8/layout/hList6"/>
    <dgm:cxn modelId="{21C61A35-D41C-47D1-A5DE-F1DACCF0D6A1}" srcId="{3A4B6AEA-612F-4CE2-B71C-35F91EB271F8}" destId="{FFEB02F2-FBCB-4067-9840-5717EB52A581}" srcOrd="2" destOrd="0" parTransId="{824E9EA3-8C33-49A7-8FFC-A1917EA199C1}" sibTransId="{D3F7C94E-CF6E-4BF1-B633-1AA42FF86E44}"/>
    <dgm:cxn modelId="{2352F8F6-DD88-4006-B4C6-54F7A55EA926}" type="presOf" srcId="{DBF0B645-BF9B-438E-AE75-545FC635E0BB}" destId="{E4900A08-577D-4A8C-8769-7EE08AFA4E2F}" srcOrd="0" destOrd="7" presId="urn:microsoft.com/office/officeart/2005/8/layout/hList6"/>
    <dgm:cxn modelId="{F61F4593-4236-41DE-91A9-B261821C4595}" srcId="{3A4B6AEA-612F-4CE2-B71C-35F91EB271F8}" destId="{F0F8601A-59E0-423C-9781-5DD9D664099D}" srcOrd="4" destOrd="0" parTransId="{E7DF0ECB-5529-4ABF-882E-52371E2647FB}" sibTransId="{950A49AF-9848-4B1A-93F6-C39B12B067F4}"/>
    <dgm:cxn modelId="{334CDD01-16B4-4A2A-8249-58E506C1FD49}" srcId="{B54F4DFB-0511-417A-B576-BFFE39BDDFDB}" destId="{E0A281BF-926F-4A7D-A639-B43B0BA51BE4}" srcOrd="2" destOrd="0" parTransId="{C5ECD9C0-4045-46E3-AE1A-2FB8210C74AE}" sibTransId="{FF07B3EE-E7C9-40A1-99F6-3CF7F77C4B79}"/>
    <dgm:cxn modelId="{74A56BF0-15B9-4C29-816F-9DCAFE4210BD}" type="presOf" srcId="{B54F4DFB-0511-417A-B576-BFFE39BDDFDB}" destId="{EA31C9AD-C0E7-4B30-BC89-A249CEF8253A}" srcOrd="0" destOrd="0" presId="urn:microsoft.com/office/officeart/2005/8/layout/hList6"/>
    <dgm:cxn modelId="{21B24DC4-A232-4E9F-8FA7-F321D71B94B1}" srcId="{3A4B6AEA-612F-4CE2-B71C-35F91EB271F8}" destId="{C56EFD3C-1842-47B1-B645-8D39E117794A}" srcOrd="3" destOrd="0" parTransId="{DA930AB4-5D6C-47E7-B221-3196C602EE72}" sibTransId="{AC6F1FDF-FB0A-4DB7-9F37-E1E63F442E70}"/>
    <dgm:cxn modelId="{C1E23D5E-580B-4220-81A7-D5C851245289}" srcId="{B54F4DFB-0511-417A-B576-BFFE39BDDFDB}" destId="{58C053A8-36E0-4A9E-BE42-04B19A02E348}" srcOrd="3" destOrd="0" parTransId="{AA2126AB-7951-4BF5-95C4-332D798E92A9}" sibTransId="{C1ED1768-0245-4524-B2A1-97B1A90FCFF4}"/>
    <dgm:cxn modelId="{D9767462-3712-4E39-876B-9484DA790156}" type="presOf" srcId="{F818EBF4-7B93-4F32-BB60-CE75936E35C6}" destId="{E4900A08-577D-4A8C-8769-7EE08AFA4E2F}" srcOrd="0" destOrd="1" presId="urn:microsoft.com/office/officeart/2005/8/layout/hList6"/>
    <dgm:cxn modelId="{563ABBA3-1E2F-4296-944E-BF5E8350B343}" type="presOf" srcId="{0E711961-7C66-46A1-ACB9-2B090C3FDFEA}" destId="{CE15D185-AD46-476E-9BB4-B3C96558FAEA}" srcOrd="0" destOrd="0" presId="urn:microsoft.com/office/officeart/2005/8/layout/hList6"/>
    <dgm:cxn modelId="{78B40CF2-B98B-4A1B-8AF6-313876818A21}" type="presOf" srcId="{C56EFD3C-1842-47B1-B645-8D39E117794A}" destId="{E4900A08-577D-4A8C-8769-7EE08AFA4E2F}" srcOrd="0" destOrd="4" presId="urn:microsoft.com/office/officeart/2005/8/layout/hList6"/>
    <dgm:cxn modelId="{DCB63C63-4ACE-4620-B3F8-7577A552C8EF}" srcId="{3A4B6AEA-612F-4CE2-B71C-35F91EB271F8}" destId="{F818EBF4-7B93-4F32-BB60-CE75936E35C6}" srcOrd="0" destOrd="0" parTransId="{10A70E58-A4D0-4BB2-A5AE-AA0651321298}" sibTransId="{3F2690FA-B7F0-44C1-89C5-D5CCCCD30E8C}"/>
    <dgm:cxn modelId="{55DF9F82-231E-4132-9B02-58C145C933FB}" type="presOf" srcId="{F710F4E4-447E-4900-A540-6A54C4430E5A}" destId="{EA31C9AD-C0E7-4B30-BC89-A249CEF8253A}" srcOrd="0" destOrd="2" presId="urn:microsoft.com/office/officeart/2005/8/layout/hList6"/>
    <dgm:cxn modelId="{D924FB37-7658-4099-957C-70B3C05E612D}" srcId="{0E711961-7C66-46A1-ACB9-2B090C3FDFEA}" destId="{3A4B6AEA-612F-4CE2-B71C-35F91EB271F8}" srcOrd="2" destOrd="0" parTransId="{A445FD19-0C9E-4DCC-BD3F-729C619DCFBA}" sibTransId="{814CFED3-C242-4E39-87F3-4C8129DB255A}"/>
    <dgm:cxn modelId="{58CFB430-02FC-404E-92EE-887671623A81}" srcId="{3A4B6AEA-612F-4CE2-B71C-35F91EB271F8}" destId="{3E1DA54C-053C-41E9-9141-6BCA51607C55}" srcOrd="1" destOrd="0" parTransId="{40FF97AE-5F06-4175-973A-BDBE2774ACB1}" sibTransId="{EA8C3CE6-47D8-48E6-8BC8-0306EBB858F8}"/>
    <dgm:cxn modelId="{0705CA7C-EE04-46C4-B792-0A127763B86B}" type="presOf" srcId="{7B67E0B8-9A1A-42F0-84A2-CBF83B48AE4B}" destId="{E4900A08-577D-4A8C-8769-7EE08AFA4E2F}" srcOrd="0" destOrd="6" presId="urn:microsoft.com/office/officeart/2005/8/layout/hList6"/>
    <dgm:cxn modelId="{2A6F95AF-7B3E-4615-9F48-7AA76083E7DD}" type="presOf" srcId="{FFEB02F2-FBCB-4067-9840-5717EB52A581}" destId="{E4900A08-577D-4A8C-8769-7EE08AFA4E2F}" srcOrd="0" destOrd="3" presId="urn:microsoft.com/office/officeart/2005/8/layout/hList6"/>
    <dgm:cxn modelId="{E5C2FEDB-400B-4488-8B3D-34D529792D4D}" type="presOf" srcId="{F0F8601A-59E0-423C-9781-5DD9D664099D}" destId="{E4900A08-577D-4A8C-8769-7EE08AFA4E2F}" srcOrd="0" destOrd="5" presId="urn:microsoft.com/office/officeart/2005/8/layout/hList6"/>
    <dgm:cxn modelId="{B2C19D60-9971-4599-961E-C8650D9F4195}" type="presOf" srcId="{BFF5E8E9-3AFF-4962-9930-0E1825DD4E05}" destId="{419921AF-DDA4-4325-92E5-06EED37D2259}" srcOrd="0" destOrd="1" presId="urn:microsoft.com/office/officeart/2005/8/layout/hList6"/>
    <dgm:cxn modelId="{4564D205-A2A6-457B-95E7-F4B823A7F713}" srcId="{3A4B6AEA-612F-4CE2-B71C-35F91EB271F8}" destId="{7B67E0B8-9A1A-42F0-84A2-CBF83B48AE4B}" srcOrd="5" destOrd="0" parTransId="{BFF48D28-DF0A-440D-B37F-57CB0F0EFA71}" sibTransId="{E1A35BD2-A29C-4913-A24C-EB6A237B1A1C}"/>
    <dgm:cxn modelId="{17B785E2-0162-48E1-BB4D-48F8B8FFAA9D}" type="presOf" srcId="{53F1CF65-8682-4A3F-8D66-6979E3CAB5EE}" destId="{419921AF-DDA4-4325-92E5-06EED37D2259}" srcOrd="0" destOrd="2" presId="urn:microsoft.com/office/officeart/2005/8/layout/hList6"/>
    <dgm:cxn modelId="{1A44C139-D5F3-4E81-9E9A-D972A08C6C8B}" srcId="{3A4B6AEA-612F-4CE2-B71C-35F91EB271F8}" destId="{DBF0B645-BF9B-438E-AE75-545FC635E0BB}" srcOrd="6" destOrd="0" parTransId="{5589BB66-2663-473C-9970-0C5DAE0DFD0D}" sibTransId="{7B9A076B-492B-4D57-9F10-67179DDEA307}"/>
    <dgm:cxn modelId="{7EB1796A-4814-49FA-A6BA-C8FD9B6BA5EF}" type="presOf" srcId="{3E1DA54C-053C-41E9-9141-6BCA51607C55}" destId="{E4900A08-577D-4A8C-8769-7EE08AFA4E2F}" srcOrd="0" destOrd="2" presId="urn:microsoft.com/office/officeart/2005/8/layout/hList6"/>
    <dgm:cxn modelId="{ED3636EB-A768-4632-90EF-0456D98B5877}" type="presOf" srcId="{E0A281BF-926F-4A7D-A639-B43B0BA51BE4}" destId="{EA31C9AD-C0E7-4B30-BC89-A249CEF8253A}" srcOrd="0" destOrd="3" presId="urn:microsoft.com/office/officeart/2005/8/layout/hList6"/>
    <dgm:cxn modelId="{BBC6C306-C8DE-40AB-A3B7-758A16B31FE8}" type="presParOf" srcId="{CE15D185-AD46-476E-9BB4-B3C96558FAEA}" destId="{419921AF-DDA4-4325-92E5-06EED37D2259}" srcOrd="0" destOrd="0" presId="urn:microsoft.com/office/officeart/2005/8/layout/hList6"/>
    <dgm:cxn modelId="{8DA286AE-103B-4E44-A272-41213B48FCDD}" type="presParOf" srcId="{CE15D185-AD46-476E-9BB4-B3C96558FAEA}" destId="{FB79C73D-1100-4D33-B195-2D29499E105A}" srcOrd="1" destOrd="0" presId="urn:microsoft.com/office/officeart/2005/8/layout/hList6"/>
    <dgm:cxn modelId="{6B2A2099-4525-40F7-9669-B409D6A932E1}" type="presParOf" srcId="{CE15D185-AD46-476E-9BB4-B3C96558FAEA}" destId="{EA31C9AD-C0E7-4B30-BC89-A249CEF8253A}" srcOrd="2" destOrd="0" presId="urn:microsoft.com/office/officeart/2005/8/layout/hList6"/>
    <dgm:cxn modelId="{CDA64BD8-9BFB-4300-AA09-BCF045973599}" type="presParOf" srcId="{CE15D185-AD46-476E-9BB4-B3C96558FAEA}" destId="{7B429FDB-36BB-47F3-92B5-CED035532E90}" srcOrd="3" destOrd="0" presId="urn:microsoft.com/office/officeart/2005/8/layout/hList6"/>
    <dgm:cxn modelId="{52CB19E6-1AF4-494C-ACC0-A1BE208EAB6D}" type="presParOf" srcId="{CE15D185-AD46-476E-9BB4-B3C96558FAEA}" destId="{E4900A08-577D-4A8C-8769-7EE08AFA4E2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921AF-DDA4-4325-92E5-06EED37D2259}">
      <dsp:nvSpPr>
        <dsp:cNvPr id="0" name=""/>
        <dsp:cNvSpPr/>
      </dsp:nvSpPr>
      <dsp:spPr>
        <a:xfrm rot="16200000">
          <a:off x="-1307478" y="1308842"/>
          <a:ext cx="6165129" cy="354744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dirty="0" smtClean="0"/>
            <a:t>Capital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/>
            <a:t>●</a:t>
          </a:r>
          <a:r>
            <a:rPr lang="ro-RO" sz="1600" kern="1200" dirty="0" smtClean="0"/>
            <a:t>  </a:t>
          </a:r>
          <a:r>
            <a:rPr lang="ro-RO" sz="1800" b="1" kern="1200" dirty="0" smtClean="0"/>
            <a:t>Absorbție fonduri UE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800" b="1" kern="1200" dirty="0" smtClean="0"/>
            <a:t>Atragere Investiții Străine Directe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800" b="1" kern="1200" dirty="0" smtClean="0"/>
            <a:t>Atragere transferuri de la muncitorii români din străinătate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800" b="1" kern="1200" dirty="0" smtClean="0"/>
            <a:t>Creșterea Bursei de Valori București</a:t>
          </a:r>
          <a:endParaRPr lang="en-US" sz="1800" b="1" kern="1200" dirty="0"/>
        </a:p>
      </dsp:txBody>
      <dsp:txXfrm rot="5400000">
        <a:off x="1365" y="1233025"/>
        <a:ext cx="3547443" cy="3699077"/>
      </dsp:txXfrm>
    </dsp:sp>
    <dsp:sp modelId="{EA31C9AD-C0E7-4B30-BC89-A249CEF8253A}">
      <dsp:nvSpPr>
        <dsp:cNvPr id="0" name=""/>
        <dsp:cNvSpPr/>
      </dsp:nvSpPr>
      <dsp:spPr>
        <a:xfrm rot="16200000">
          <a:off x="2506023" y="1308842"/>
          <a:ext cx="6165129" cy="354744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err="1" smtClean="0"/>
            <a:t>Forţă</a:t>
          </a:r>
          <a:r>
            <a:rPr lang="ro-RO" sz="2400" b="1" kern="1200" dirty="0" smtClean="0"/>
            <a:t> de muncă</a:t>
          </a:r>
          <a:endParaRPr lang="en-US" sz="24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b="1" kern="1200" dirty="0" smtClean="0"/>
            <a:t>Reforma sănătății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b="1" kern="1200" dirty="0" smtClean="0"/>
            <a:t>Stimularea natalității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b="1" kern="1200" dirty="0" smtClean="0"/>
            <a:t>Atragerea diasporei </a:t>
          </a:r>
          <a:r>
            <a:rPr lang="ro-RO" sz="2000" b="1" kern="1200" dirty="0" err="1" smtClean="0"/>
            <a:t>şi</a:t>
          </a:r>
          <a:r>
            <a:rPr lang="ro-RO" sz="2000" b="1" kern="1200" dirty="0" smtClean="0"/>
            <a:t>, selectiv, a specialiștilor străini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b="1" kern="1200" dirty="0" smtClean="0"/>
            <a:t>Permiterea lucrului după împlinirea vârstei de pensionare</a:t>
          </a:r>
          <a:endParaRPr lang="en-US" sz="2000" b="1" kern="1200" dirty="0"/>
        </a:p>
      </dsp:txBody>
      <dsp:txXfrm rot="5400000">
        <a:off x="3814866" y="1233025"/>
        <a:ext cx="3547443" cy="3699077"/>
      </dsp:txXfrm>
    </dsp:sp>
    <dsp:sp modelId="{E4900A08-577D-4A8C-8769-7EE08AFA4E2F}">
      <dsp:nvSpPr>
        <dsp:cNvPr id="0" name=""/>
        <dsp:cNvSpPr/>
      </dsp:nvSpPr>
      <dsp:spPr>
        <a:xfrm rot="16200000">
          <a:off x="6320888" y="1308842"/>
          <a:ext cx="6165129" cy="354744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/>
            <a:t>Productivitate</a:t>
          </a:r>
          <a:endParaRPr lang="en-US" sz="24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b="1" kern="1200" dirty="0" smtClean="0"/>
            <a:t>Reforma educației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b="1" kern="1200" dirty="0" smtClean="0"/>
            <a:t>Infrastructură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b="1" kern="1200" dirty="0" smtClean="0"/>
            <a:t>Cercetare-Dezvoltare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b="1" kern="1200" dirty="0" smtClean="0"/>
            <a:t>IT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b="1" kern="1200" dirty="0" smtClean="0"/>
            <a:t>Agricultură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b="1" kern="1200" dirty="0" smtClean="0"/>
            <a:t>Eficiență energetică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000" b="1" kern="1200" dirty="0" smtClean="0"/>
            <a:t>Debirocratizare</a:t>
          </a:r>
          <a:endParaRPr lang="en-US" sz="2000" b="1" kern="1200" dirty="0"/>
        </a:p>
      </dsp:txBody>
      <dsp:txXfrm rot="5400000">
        <a:off x="7629731" y="1233025"/>
        <a:ext cx="3547443" cy="3699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CREŞTEREA COMPETITIVITĂŢII: DE CE, CUM, CINE?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Valentin </a:t>
            </a:r>
            <a:r>
              <a:rPr lang="ro-RO" dirty="0" err="1" smtClean="0"/>
              <a:t>Lazea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3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467" y="880533"/>
            <a:ext cx="116755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/>
              <a:t>Până atunci, ne vom complace într-o mediocritate aurită:</a:t>
            </a:r>
          </a:p>
          <a:p>
            <a:endParaRPr lang="ro-RO" sz="2800" dirty="0"/>
          </a:p>
          <a:p>
            <a:pPr algn="ctr"/>
            <a:r>
              <a:rPr lang="ro-RO" sz="2800" b="1" dirty="0" smtClean="0"/>
              <a:t>Global </a:t>
            </a:r>
            <a:r>
              <a:rPr lang="ro-RO" sz="2800" b="1" dirty="0" err="1" smtClean="0"/>
              <a:t>Competitiviness</a:t>
            </a:r>
            <a:r>
              <a:rPr lang="ro-RO" sz="2800" b="1" dirty="0" smtClean="0"/>
              <a:t> Index 2017-2018</a:t>
            </a:r>
          </a:p>
          <a:p>
            <a:pPr algn="ctr"/>
            <a:endParaRPr lang="ro-RO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806873"/>
              </p:ext>
            </p:extLst>
          </p:nvPr>
        </p:nvGraphicFramePr>
        <p:xfrm>
          <a:off x="4021666" y="2518614"/>
          <a:ext cx="4665134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3201"/>
                <a:gridCol w="3191933"/>
              </a:tblGrid>
              <a:tr h="370840"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31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Cehia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39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Polonia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49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Bulgaria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59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Slovacia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60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Ungaria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68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România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2800" b="1" dirty="0" smtClean="0"/>
                        <a:t>74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o-RO" sz="2800" b="1" dirty="0" err="1" smtClean="0"/>
                        <a:t>Croaţia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527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Mulțumesc</a:t>
            </a: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pentru </a:t>
            </a:r>
            <a:r>
              <a:rPr lang="en-US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atenție</a:t>
            </a: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!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8651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1. DE CE ESTE NEVOIE DE CREŞTEREA COMPETITIVITĂŢII?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ro-RO" sz="2400" dirty="0" smtClean="0"/>
              <a:t>Pentru că România înregistrează cel de al doilea cel mai mare deficit de cont curent din UE (după Cipru)</a:t>
            </a:r>
          </a:p>
          <a:p>
            <a:pPr marL="0" indent="0">
              <a:buNone/>
            </a:pPr>
            <a:endParaRPr lang="ro-RO" sz="2400" dirty="0" smtClean="0"/>
          </a:p>
          <a:p>
            <a:r>
              <a:rPr lang="ro-RO" sz="2400" dirty="0" smtClean="0"/>
              <a:t>Pentru că în zona euro - unde pretindem că vrem să intrăm - nu mai funcționează competitivitatea prin devalorizări, ci doar prin calitate.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4720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2</a:t>
            </a:r>
            <a:r>
              <a:rPr lang="ro-RO" dirty="0" smtClean="0"/>
              <a:t>. Ce înseamnă noua paradigmă a COMPETITIVITĂŢII?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ro-RO" sz="2400" dirty="0" smtClean="0"/>
              <a:t>Competitivitate prin produse cu tehnologie înaltă, cu valoare adăugată mare </a:t>
            </a:r>
            <a:r>
              <a:rPr lang="ro-RO" sz="2400" dirty="0" err="1" smtClean="0"/>
              <a:t>şi</a:t>
            </a:r>
            <a:r>
              <a:rPr lang="ro-RO" sz="2400" dirty="0" smtClean="0"/>
              <a:t> cu inovare (necesită dezvoltarea </a:t>
            </a:r>
            <a:r>
              <a:rPr lang="ro-RO" sz="2400" b="1" dirty="0" smtClean="0"/>
              <a:t>sistemului educațional </a:t>
            </a:r>
            <a:r>
              <a:rPr lang="ro-RO" sz="2400" dirty="0" err="1" smtClean="0"/>
              <a:t>şi</a:t>
            </a:r>
            <a:r>
              <a:rPr lang="ro-RO" sz="2400" dirty="0" smtClean="0"/>
              <a:t> a </a:t>
            </a:r>
            <a:r>
              <a:rPr lang="ro-RO" sz="2400" b="1" dirty="0" smtClean="0"/>
              <a:t>cercetării-dezvoltării</a:t>
            </a:r>
            <a:r>
              <a:rPr lang="ro-RO" sz="2400" dirty="0" smtClean="0"/>
              <a:t>)</a:t>
            </a:r>
          </a:p>
          <a:p>
            <a:pPr marL="0" indent="0">
              <a:buNone/>
            </a:pPr>
            <a:endParaRPr lang="ro-RO" sz="2400" dirty="0" smtClean="0"/>
          </a:p>
          <a:p>
            <a:r>
              <a:rPr lang="ro-RO" sz="2400" dirty="0" smtClean="0"/>
              <a:t>Competitivitate prin service asigurat </a:t>
            </a:r>
            <a:r>
              <a:rPr lang="ro-RO" sz="2400" dirty="0" err="1" smtClean="0"/>
              <a:t>şi</a:t>
            </a:r>
            <a:r>
              <a:rPr lang="ro-RO" sz="2400" dirty="0" smtClean="0"/>
              <a:t> prin livrare la timp (necesită dezvoltarea </a:t>
            </a:r>
            <a:r>
              <a:rPr lang="ro-RO" sz="2400" b="1" dirty="0" smtClean="0"/>
              <a:t>infrastructurii</a:t>
            </a:r>
            <a:r>
              <a:rPr lang="ro-RO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162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3. Cum se ajunge la noua paradigmă a creșterii economice?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ro-RO" sz="2400" dirty="0" smtClean="0"/>
              <a:t>Prin dezvoltarea componentelor PIB potențial (capital, </a:t>
            </a:r>
            <a:r>
              <a:rPr lang="ro-RO" sz="2400" dirty="0" err="1" smtClean="0"/>
              <a:t>forţă</a:t>
            </a:r>
            <a:r>
              <a:rPr lang="ro-RO" sz="2400" dirty="0" smtClean="0"/>
              <a:t> de muncă, productivitate)</a:t>
            </a:r>
          </a:p>
          <a:p>
            <a:endParaRPr lang="ro-RO" sz="2400" dirty="0"/>
          </a:p>
          <a:p>
            <a:r>
              <a:rPr lang="ro-RO" sz="2400" b="1" dirty="0" smtClean="0"/>
              <a:t>Nu</a:t>
            </a:r>
            <a:r>
              <a:rPr lang="ro-RO" sz="2400" dirty="0" smtClean="0"/>
              <a:t> prin scăderea </a:t>
            </a:r>
            <a:r>
              <a:rPr lang="ro-RO" sz="2400" dirty="0" err="1" smtClean="0"/>
              <a:t>fiscalităţii</a:t>
            </a:r>
            <a:r>
              <a:rPr lang="ro-RO" sz="2400" dirty="0" smtClean="0"/>
              <a:t> </a:t>
            </a:r>
            <a:r>
              <a:rPr lang="ro-RO" sz="2400" dirty="0" err="1" smtClean="0"/>
              <a:t>şi</a:t>
            </a:r>
            <a:r>
              <a:rPr lang="ro-RO" sz="2400" dirty="0" smtClean="0"/>
              <a:t> </a:t>
            </a:r>
            <a:r>
              <a:rPr lang="ro-RO" sz="2400" b="1" dirty="0" smtClean="0"/>
              <a:t>nu</a:t>
            </a:r>
            <a:r>
              <a:rPr lang="ro-RO" sz="2400" dirty="0" smtClean="0"/>
              <a:t> prin menținerea la niveluri scăzute a prețului input-urilor (energie, materii prime, </a:t>
            </a:r>
            <a:r>
              <a:rPr lang="ro-RO" sz="2400" dirty="0" err="1" smtClean="0"/>
              <a:t>forţă</a:t>
            </a:r>
            <a:r>
              <a:rPr lang="ro-RO" sz="2400" dirty="0" smtClean="0"/>
              <a:t> de muncă).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508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prstClr val="white"/>
                </a:solidFill>
              </a:rPr>
              <a:t>MEGA - PROBLEMA ROMÂNIEI (2)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10682770"/>
              </p:ext>
            </p:extLst>
          </p:nvPr>
        </p:nvGraphicFramePr>
        <p:xfrm>
          <a:off x="433633" y="603316"/>
          <a:ext cx="11177175" cy="6165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3307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4</a:t>
            </a:r>
            <a:r>
              <a:rPr lang="ro-RO" dirty="0" smtClean="0"/>
              <a:t>. De ce vechea paradigmă a competitivității este </a:t>
            </a:r>
            <a:r>
              <a:rPr lang="ro-RO" dirty="0" err="1" smtClean="0"/>
              <a:t>nesustenabilă</a:t>
            </a:r>
            <a:r>
              <a:rPr lang="ro-RO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190860"/>
            <a:ext cx="11302999" cy="4125100"/>
          </a:xfrm>
        </p:spPr>
        <p:txBody>
          <a:bodyPr anchor="t">
            <a:noAutofit/>
          </a:bodyPr>
          <a:lstStyle/>
          <a:p>
            <a:r>
              <a:rPr lang="ro-RO" sz="2400" b="1" dirty="0" smtClean="0"/>
              <a:t>Cursul de schimb </a:t>
            </a:r>
            <a:r>
              <a:rPr lang="ro-RO" sz="2400" dirty="0" smtClean="0"/>
              <a:t>nu va mai fi devalorizat competitiv, deoarece va fi menținut într-o bandă de ±</a:t>
            </a:r>
            <a:r>
              <a:rPr lang="ro-RO" sz="2400" b="1" dirty="0" smtClean="0"/>
              <a:t>2,25</a:t>
            </a:r>
            <a:r>
              <a:rPr lang="ro-RO" sz="2400" dirty="0" smtClean="0"/>
              <a:t>% (în ante-camera euro, ERM2), iar apoi va fi un dat pentru întreaga zonă euro. România a depreciat cursul cu 7,8% între 2009-2017, dar cu </a:t>
            </a:r>
            <a:r>
              <a:rPr lang="ro-RO" sz="2400" b="1" dirty="0" smtClean="0"/>
              <a:t>3,6</a:t>
            </a:r>
            <a:r>
              <a:rPr lang="ro-RO" sz="2400" dirty="0" smtClean="0"/>
              <a:t>% în ultimii doi ani (2016-2018)</a:t>
            </a:r>
          </a:p>
          <a:p>
            <a:r>
              <a:rPr lang="ro-RO" sz="2400" b="1" dirty="0" smtClean="0"/>
              <a:t>Energia</a:t>
            </a:r>
            <a:r>
              <a:rPr lang="ro-RO" sz="2400" dirty="0" smtClean="0"/>
              <a:t> nu va mai putea fi menținută la un </a:t>
            </a:r>
            <a:r>
              <a:rPr lang="ro-RO" sz="2400" dirty="0" err="1" smtClean="0"/>
              <a:t>preţ</a:t>
            </a:r>
            <a:r>
              <a:rPr lang="ro-RO" sz="2400" dirty="0" smtClean="0"/>
              <a:t> scăzut, odată cu inter-conectarea cu rețelele europene. Energia este un bun exportabil (</a:t>
            </a:r>
            <a:r>
              <a:rPr lang="ro-RO" sz="2400" b="1" dirty="0" err="1" smtClean="0"/>
              <a:t>tradable</a:t>
            </a:r>
            <a:r>
              <a:rPr lang="ro-RO" sz="2400" dirty="0" smtClean="0"/>
              <a:t>), iar România este un </a:t>
            </a:r>
            <a:r>
              <a:rPr lang="ro-RO" sz="2400" b="1" dirty="0" smtClean="0"/>
              <a:t>price-</a:t>
            </a:r>
            <a:r>
              <a:rPr lang="ro-RO" sz="2400" b="1" dirty="0" err="1" smtClean="0"/>
              <a:t>taker</a:t>
            </a:r>
            <a:r>
              <a:rPr lang="ro-RO" sz="2400" dirty="0" smtClean="0"/>
              <a:t>, nu un </a:t>
            </a:r>
            <a:r>
              <a:rPr lang="ro-RO" sz="2400" b="1" dirty="0" smtClean="0"/>
              <a:t>price-</a:t>
            </a:r>
            <a:r>
              <a:rPr lang="ro-RO" sz="2400" b="1" dirty="0" err="1" smtClean="0"/>
              <a:t>maker</a:t>
            </a:r>
            <a:r>
              <a:rPr lang="ro-RO" sz="2400" dirty="0" smtClean="0"/>
              <a:t>.</a:t>
            </a:r>
          </a:p>
          <a:p>
            <a:pPr marL="0" indent="0">
              <a:buNone/>
            </a:pPr>
            <a:endParaRPr lang="ro-RO" sz="2400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ro-RO" sz="2400" dirty="0"/>
          </a:p>
          <a:p>
            <a:pPr marL="3240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4800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4</a:t>
            </a:r>
            <a:r>
              <a:rPr lang="ro-RO" dirty="0" smtClean="0"/>
              <a:t>. De ce vechea paradigmă a competitivității este </a:t>
            </a:r>
            <a:r>
              <a:rPr lang="ro-RO" dirty="0" err="1" smtClean="0"/>
              <a:t>nesustenabilă</a:t>
            </a:r>
            <a:r>
              <a:rPr lang="ro-RO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077738"/>
            <a:ext cx="11302999" cy="4995333"/>
          </a:xfrm>
        </p:spPr>
        <p:txBody>
          <a:bodyPr anchor="t">
            <a:noAutofit/>
          </a:bodyPr>
          <a:lstStyle/>
          <a:p>
            <a:r>
              <a:rPr lang="ro-RO" sz="2400" b="1" dirty="0" err="1" smtClean="0"/>
              <a:t>Forţa</a:t>
            </a:r>
            <a:r>
              <a:rPr lang="ro-RO" sz="2400" b="1" dirty="0" smtClean="0"/>
              <a:t> de muncă </a:t>
            </a:r>
            <a:r>
              <a:rPr lang="ro-RO" sz="2400" dirty="0" smtClean="0"/>
              <a:t>se va scumpi în continuare, sub </a:t>
            </a:r>
            <a:r>
              <a:rPr lang="ro-RO" sz="2400" dirty="0" err="1" smtClean="0"/>
              <a:t>influenţa</a:t>
            </a:r>
            <a:r>
              <a:rPr lang="ro-RO" sz="2400" dirty="0" smtClean="0"/>
              <a:t> mai multor factori: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o-RO" sz="2400" dirty="0" smtClean="0"/>
              <a:t>imigrația multor lucrători români, care face greu de găsit anumite meserii/calificări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o-RO" sz="2400" dirty="0"/>
              <a:t>p</a:t>
            </a:r>
            <a:r>
              <a:rPr lang="ro-RO" sz="2400" dirty="0" smtClean="0"/>
              <a:t>olitica salarială din sectorul bugetar, care pune presiune pe sectorul privat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o-RO" sz="2400" dirty="0"/>
              <a:t>r</a:t>
            </a:r>
            <a:r>
              <a:rPr lang="ro-RO" sz="2400" dirty="0" smtClean="0"/>
              <a:t>educerea fiscalității, care permite patronilor să crească salariile peste productivitatea muncii, în condițiile în care costul unitar cu </a:t>
            </a:r>
            <a:r>
              <a:rPr lang="ro-RO" sz="2400" dirty="0" err="1" smtClean="0"/>
              <a:t>forţa</a:t>
            </a:r>
            <a:r>
              <a:rPr lang="ro-RO" sz="2400" dirty="0" smtClean="0"/>
              <a:t> de muncă crește mult mai încet.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o-RO" sz="2400" dirty="0"/>
              <a:t>î</a:t>
            </a:r>
            <a:r>
              <a:rPr lang="ro-RO" sz="2400" dirty="0" smtClean="0"/>
              <a:t>n 2008-2017, salariul real net a crescut cu 45,7%, productivitatea cu 27%, iar ULC real cu 14,7%.</a:t>
            </a:r>
          </a:p>
          <a:p>
            <a:pPr marL="324000" lvl="1" indent="0">
              <a:buNone/>
            </a:pPr>
            <a:endParaRPr lang="ro-RO" sz="2400" dirty="0"/>
          </a:p>
          <a:p>
            <a:pPr marL="3240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960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4</a:t>
            </a:r>
            <a:r>
              <a:rPr lang="ro-RO" dirty="0" smtClean="0"/>
              <a:t>. De ce vechea paradigmă a competitivității este </a:t>
            </a:r>
            <a:r>
              <a:rPr lang="ro-RO" dirty="0" err="1" smtClean="0"/>
              <a:t>nesustenabilă</a:t>
            </a:r>
            <a:r>
              <a:rPr lang="ro-RO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4925" y="1919156"/>
            <a:ext cx="11675533" cy="437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lvl="0" indent="-306000"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" panose="05000000000000000000" pitchFamily="2" charset="2"/>
              <a:buChar char="§"/>
            </a:pPr>
            <a:r>
              <a:rPr lang="ro-RO" sz="2800" b="1" dirty="0">
                <a:solidFill>
                  <a:srgbClr val="3D3D3D"/>
                </a:solidFill>
              </a:rPr>
              <a:t>Fiscalitatea</a:t>
            </a:r>
            <a:r>
              <a:rPr lang="ro-RO" sz="2800" dirty="0">
                <a:solidFill>
                  <a:srgbClr val="3D3D3D"/>
                </a:solidFill>
              </a:rPr>
              <a:t> nu mai poate fi redusă, deoarece s-a ajuns la </a:t>
            </a:r>
            <a:r>
              <a:rPr lang="en-US" sz="2800" dirty="0">
                <a:solidFill>
                  <a:srgbClr val="3D3D3D"/>
                </a:solidFill>
              </a:rPr>
              <a:t>“</a:t>
            </a:r>
            <a:r>
              <a:rPr lang="ro-RO" sz="2800" dirty="0">
                <a:solidFill>
                  <a:srgbClr val="3D3D3D"/>
                </a:solidFill>
              </a:rPr>
              <a:t>fundul sacului</a:t>
            </a:r>
            <a:r>
              <a:rPr lang="en-US" sz="2800" dirty="0">
                <a:solidFill>
                  <a:srgbClr val="3D3D3D"/>
                </a:solidFill>
              </a:rPr>
              <a:t>”</a:t>
            </a:r>
            <a:r>
              <a:rPr lang="ro-RO" sz="2800" dirty="0">
                <a:solidFill>
                  <a:srgbClr val="3D3D3D"/>
                </a:solidFill>
              </a:rPr>
              <a:t>: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" panose="05000000000000000000" pitchFamily="2" charset="2"/>
              <a:buChar char="v"/>
            </a:pPr>
            <a:r>
              <a:rPr lang="ro-RO" sz="2800" dirty="0">
                <a:solidFill>
                  <a:srgbClr val="3D3D3D"/>
                </a:solidFill>
              </a:rPr>
              <a:t>venituri bugetare totale = 29,3% din PIB în 2017 (</a:t>
            </a:r>
            <a:r>
              <a:rPr lang="ro-RO" sz="2800" dirty="0" err="1">
                <a:solidFill>
                  <a:srgbClr val="3D3D3D"/>
                </a:solidFill>
              </a:rPr>
              <a:t>faţă</a:t>
            </a:r>
            <a:r>
              <a:rPr lang="ro-RO" sz="2800" dirty="0">
                <a:solidFill>
                  <a:srgbClr val="3D3D3D"/>
                </a:solidFill>
              </a:rPr>
              <a:t> de 32,8% în 2015)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" panose="05000000000000000000" pitchFamily="2" charset="2"/>
              <a:buChar char="v"/>
            </a:pPr>
            <a:r>
              <a:rPr lang="ro-RO" sz="2800" dirty="0">
                <a:solidFill>
                  <a:srgbClr val="3D3D3D"/>
                </a:solidFill>
              </a:rPr>
              <a:t>venituri curente = 27,2% în 2017 (</a:t>
            </a:r>
            <a:r>
              <a:rPr lang="ro-RO" sz="2800" dirty="0" err="1">
                <a:solidFill>
                  <a:srgbClr val="3D3D3D"/>
                </a:solidFill>
              </a:rPr>
              <a:t>faţă</a:t>
            </a:r>
            <a:r>
              <a:rPr lang="ro-RO" sz="2800" dirty="0">
                <a:solidFill>
                  <a:srgbClr val="3D3D3D"/>
                </a:solidFill>
              </a:rPr>
              <a:t> de 30,2% în 2015).</a:t>
            </a:r>
          </a:p>
          <a:p>
            <a:endParaRPr lang="ro-RO" sz="2800" dirty="0"/>
          </a:p>
          <a:p>
            <a:r>
              <a:rPr lang="ro-RO" sz="2800" dirty="0" smtClean="0"/>
              <a:t>Solicitarea din ultimul articol al domnului Cristian Grosu (</a:t>
            </a:r>
            <a:r>
              <a:rPr lang="en-US" sz="2800" dirty="0" smtClean="0"/>
              <a:t>“</a:t>
            </a:r>
            <a:r>
              <a:rPr lang="ro-RO" sz="2800" dirty="0" smtClean="0"/>
              <a:t>Răscoala antreprenorilor; Cele 10 porunci ale mediului de afaceri către decidenții din universul paralel</a:t>
            </a:r>
            <a:r>
              <a:rPr lang="en-US" sz="2800" dirty="0" smtClean="0"/>
              <a:t>”</a:t>
            </a:r>
            <a:r>
              <a:rPr lang="ro-RO" sz="2800" dirty="0" smtClean="0"/>
              <a:t>), chiar dacă ar fi îmbrățișată de mediul de afaceri, ar fi </a:t>
            </a:r>
            <a:r>
              <a:rPr lang="en-US" sz="2800" dirty="0" smtClean="0"/>
              <a:t>“</a:t>
            </a:r>
            <a:r>
              <a:rPr lang="ro-RO" sz="2800" dirty="0" err="1" smtClean="0"/>
              <a:t>too</a:t>
            </a:r>
            <a:r>
              <a:rPr lang="ro-RO" sz="2800" dirty="0" smtClean="0"/>
              <a:t> </a:t>
            </a:r>
            <a:r>
              <a:rPr lang="ro-RO" sz="2800" dirty="0" err="1" smtClean="0"/>
              <a:t>little</a:t>
            </a:r>
            <a:r>
              <a:rPr lang="ro-RO" sz="2800" dirty="0" smtClean="0"/>
              <a:t>, </a:t>
            </a:r>
            <a:r>
              <a:rPr lang="ro-RO" sz="2800" dirty="0" err="1" smtClean="0"/>
              <a:t>too</a:t>
            </a:r>
            <a:r>
              <a:rPr lang="ro-RO" sz="2800" dirty="0" smtClean="0"/>
              <a:t> late</a:t>
            </a:r>
            <a:r>
              <a:rPr lang="en-US" sz="2800" dirty="0" smtClean="0"/>
              <a:t>”</a:t>
            </a:r>
            <a:r>
              <a:rPr lang="ro-RO" sz="2800" dirty="0" smtClean="0"/>
              <a:t>. Ea ar fi trebuit făcută în 2015, înainte de modificarea Codului Fiscal.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628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467" y="880533"/>
            <a:ext cx="11675533" cy="501675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o-RO" sz="3200" dirty="0" smtClean="0"/>
              <a:t>Atunci când </a:t>
            </a:r>
            <a:r>
              <a:rPr lang="ro-RO" sz="3200" b="1" dirty="0" smtClean="0"/>
              <a:t>patronatele</a:t>
            </a:r>
            <a:r>
              <a:rPr lang="ro-RO" sz="3200" dirty="0" smtClean="0"/>
              <a:t> nu vor mai solicita doar reducerea </a:t>
            </a:r>
            <a:r>
              <a:rPr lang="ro-RO" sz="3200" dirty="0" err="1" smtClean="0"/>
              <a:t>fiscalităţii</a:t>
            </a:r>
            <a:r>
              <a:rPr lang="ro-RO" sz="3200" dirty="0" smtClean="0"/>
              <a:t>, ci </a:t>
            </a:r>
            <a:r>
              <a:rPr lang="ro-RO" sz="3200" dirty="0" err="1" smtClean="0"/>
              <a:t>şi</a:t>
            </a:r>
            <a:r>
              <a:rPr lang="ro-RO" sz="3200" dirty="0" smtClean="0"/>
              <a:t> reforme structurale în domenii precum </a:t>
            </a:r>
            <a:r>
              <a:rPr lang="ro-RO" sz="3200" b="1" dirty="0" smtClean="0"/>
              <a:t>reforma sănătății, eficiența energetică, modernizarea agriculturii </a:t>
            </a:r>
            <a:r>
              <a:rPr lang="ro-RO" sz="3200" dirty="0" smtClean="0"/>
              <a:t>etc., vom putea avea o economie competitivă.</a:t>
            </a:r>
          </a:p>
          <a:p>
            <a:endParaRPr lang="ro-RO" sz="3200" dirty="0" smtClean="0"/>
          </a:p>
          <a:p>
            <a:r>
              <a:rPr lang="ro-RO" sz="3200" dirty="0" smtClean="0"/>
              <a:t>Atunci când </a:t>
            </a:r>
            <a:r>
              <a:rPr lang="ro-RO" sz="3200" b="1" dirty="0" smtClean="0"/>
              <a:t>sindicatele</a:t>
            </a:r>
            <a:r>
              <a:rPr lang="ro-RO" sz="3200" dirty="0" smtClean="0"/>
              <a:t> nu vor mai solicita doar creșteri salariale, ci </a:t>
            </a:r>
            <a:r>
              <a:rPr lang="ro-RO" sz="3200" dirty="0" err="1" smtClean="0"/>
              <a:t>şi</a:t>
            </a:r>
            <a:r>
              <a:rPr lang="ro-RO" sz="3200" dirty="0" smtClean="0"/>
              <a:t> </a:t>
            </a:r>
            <a:r>
              <a:rPr lang="ro-RO" sz="3200" b="1" dirty="0" smtClean="0"/>
              <a:t>dezvoltarea Bursei de Valori București</a:t>
            </a:r>
            <a:r>
              <a:rPr lang="ro-RO" sz="3200" dirty="0" smtClean="0"/>
              <a:t>, </a:t>
            </a:r>
            <a:r>
              <a:rPr lang="ro-RO" sz="3200" b="1" dirty="0" smtClean="0"/>
              <a:t>creșterea cheltuielilor cu cercetarea-</a:t>
            </a:r>
            <a:r>
              <a:rPr lang="ro-RO" sz="3200" b="1" dirty="0" err="1" smtClean="0"/>
              <a:t>dezoltarea</a:t>
            </a:r>
            <a:r>
              <a:rPr lang="ro-RO" sz="3200" b="1" dirty="0" smtClean="0"/>
              <a:t>, permiterea lucrului după împlinirea vârstei de pensionare etc., </a:t>
            </a:r>
            <a:r>
              <a:rPr lang="ro-RO" sz="3200" dirty="0" smtClean="0"/>
              <a:t>vom putea avea o economie competitivă.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3426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72</TotalTime>
  <Words>660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Gill Sans MT</vt:lpstr>
      <vt:lpstr>Wingdings</vt:lpstr>
      <vt:lpstr>Wingdings 2</vt:lpstr>
      <vt:lpstr>Dividend</vt:lpstr>
      <vt:lpstr>CREŞTEREA COMPETITIVITĂŢII: DE CE, CUM, CINE?</vt:lpstr>
      <vt:lpstr>1. DE CE ESTE NEVOIE DE CREŞTEREA COMPETITIVITĂŢII?</vt:lpstr>
      <vt:lpstr>2. Ce înseamnă noua paradigmă a COMPETITIVITĂŢII?</vt:lpstr>
      <vt:lpstr>3. Cum se ajunge la noua paradigmă a creșterii economice?</vt:lpstr>
      <vt:lpstr>MEGA - PROBLEMA ROMÂNIEI (2)</vt:lpstr>
      <vt:lpstr>4. De ce vechea paradigmă a competitivității este nesustenabilă?</vt:lpstr>
      <vt:lpstr>4. De ce vechea paradigmă a competitivității este nesustenabilă?</vt:lpstr>
      <vt:lpstr>4. De ce vechea paradigmă a competitivității este nesustenabilă?</vt:lpstr>
      <vt:lpstr>PowerPoint Presentation</vt:lpstr>
      <vt:lpstr>PowerPoint Presentation</vt:lpstr>
      <vt:lpstr>PowerPoint Presentation</vt:lpstr>
    </vt:vector>
  </TitlesOfParts>
  <Company>BNR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CREŞTEREA COMPETITIVITĂŢII: DE CE, CUM, CINE?</dc:title>
  <dc:creator>Cristiana Bartales</dc:creator>
  <cp:lastModifiedBy>Cristiana Bartales</cp:lastModifiedBy>
  <cp:revision>11</cp:revision>
  <cp:lastPrinted>2018-09-18T09:15:19Z</cp:lastPrinted>
  <dcterms:created xsi:type="dcterms:W3CDTF">2018-09-18T08:03:12Z</dcterms:created>
  <dcterms:modified xsi:type="dcterms:W3CDTF">2018-09-18T09:16:09Z</dcterms:modified>
</cp:coreProperties>
</file>