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theme/themeOverride1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2" r:id="rId2"/>
  </p:sldMasterIdLst>
  <p:notesMasterIdLst>
    <p:notesMasterId r:id="rId20"/>
  </p:notesMasterIdLst>
  <p:sldIdLst>
    <p:sldId id="276" r:id="rId3"/>
    <p:sldId id="267" r:id="rId4"/>
    <p:sldId id="268" r:id="rId5"/>
    <p:sldId id="269" r:id="rId6"/>
    <p:sldId id="270" r:id="rId7"/>
    <p:sldId id="271" r:id="rId8"/>
    <p:sldId id="302" r:id="rId9"/>
    <p:sldId id="303" r:id="rId10"/>
    <p:sldId id="304" r:id="rId11"/>
    <p:sldId id="272" r:id="rId12"/>
    <p:sldId id="273" r:id="rId13"/>
    <p:sldId id="299" r:id="rId14"/>
    <p:sldId id="274" r:id="rId15"/>
    <p:sldId id="301" r:id="rId16"/>
    <p:sldId id="275" r:id="rId17"/>
    <p:sldId id="300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588"/>
    <a:srgbClr val="18B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23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NALIZA_MACRO\STUDII%20FALIMENTE\23_2017_FY\2017_ALL.xlsx" TargetMode="External"/><Relationship Id="rId1" Type="http://schemas.openxmlformats.org/officeDocument/2006/relationships/themeOverride" Target="../theme/themeOverride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SPEAKER-EVENIMENTE\6-Coface\DataBase-Insolvent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SPEAKER-EVENIMENTE\6-Coface\DataBase-Insolvent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SPEAKER-EVENIMENTE\6-Coface\DataBase-Insolvent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3_Altman-Risc\DataBa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%20R%20O%20J%20E%20C%20T%20S\BLOG\ARTICOLE\21_CompaniileMici\Anexa-DateFinancia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Grafic 1. Pondere Cifra Afaceri </a:t>
            </a:r>
            <a:r>
              <a:rPr lang="en-US" sz="1200" baseline="0"/>
              <a:t>in total venituri mediul de afaceri - distributie in functie de dimensiune</a:t>
            </a:r>
            <a:endParaRPr lang="ro-RO" sz="12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7109623411610987E-2"/>
          <c:y val="0.2287153689122193"/>
          <c:w val="0.88557702313642506"/>
          <c:h val="0.58694699620880719"/>
        </c:manualLayout>
      </c:layout>
      <c:lineChart>
        <c:grouping val="standard"/>
        <c:varyColors val="0"/>
        <c:ser>
          <c:idx val="0"/>
          <c:order val="0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7621145374449341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8105726872246704E-3"/>
                  <c:y val="-1.3888888888888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314814814814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1.8518518518518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768353331893562E-16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MICI'!$B$20:$B$29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MICI'!$E$20:$E$29</c:f>
              <c:numCache>
                <c:formatCode>0%</c:formatCode>
                <c:ptCount val="10"/>
                <c:pt idx="0">
                  <c:v>0.25999999999999995</c:v>
                </c:pt>
                <c:pt idx="1">
                  <c:v>0.23520851430369677</c:v>
                </c:pt>
                <c:pt idx="2">
                  <c:v>0.22053231333731779</c:v>
                </c:pt>
                <c:pt idx="3">
                  <c:v>0.20999999999999994</c:v>
                </c:pt>
                <c:pt idx="4">
                  <c:v>0.19799999999999993</c:v>
                </c:pt>
                <c:pt idx="5">
                  <c:v>0.17303954634450683</c:v>
                </c:pt>
                <c:pt idx="6">
                  <c:v>0.15249222310968449</c:v>
                </c:pt>
                <c:pt idx="7">
                  <c:v>0.15473662648508718</c:v>
                </c:pt>
                <c:pt idx="8">
                  <c:v>0.15539654687342899</c:v>
                </c:pt>
                <c:pt idx="9">
                  <c:v>0.14334105296161029</c:v>
                </c:pt>
              </c:numCache>
            </c:numRef>
          </c:val>
          <c:smooth val="0"/>
        </c:ser>
        <c:ser>
          <c:idx val="1"/>
          <c:order val="1"/>
          <c:tx>
            <c:v>CifraAfaceri &gt; 1 mil EUR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36857562408223E-3"/>
                  <c:y val="2.777777777777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777777777777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777777777777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768353331893562E-16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'MARI - MICI'!$E$5:$E$14</c:f>
              <c:numCache>
                <c:formatCode>0%</c:formatCode>
                <c:ptCount val="10"/>
                <c:pt idx="0">
                  <c:v>0.74</c:v>
                </c:pt>
                <c:pt idx="1">
                  <c:v>0.76479148569630329</c:v>
                </c:pt>
                <c:pt idx="2">
                  <c:v>0.77946768666268218</c:v>
                </c:pt>
                <c:pt idx="3">
                  <c:v>0.79</c:v>
                </c:pt>
                <c:pt idx="4">
                  <c:v>0.80200000000000005</c:v>
                </c:pt>
                <c:pt idx="5">
                  <c:v>0.8269604536554932</c:v>
                </c:pt>
                <c:pt idx="6">
                  <c:v>0.84750777689031553</c:v>
                </c:pt>
                <c:pt idx="7">
                  <c:v>0.84526337351491276</c:v>
                </c:pt>
                <c:pt idx="8">
                  <c:v>0.84460345312657104</c:v>
                </c:pt>
                <c:pt idx="9">
                  <c:v>0.85665894703838974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48704"/>
        <c:axId val="112250240"/>
      </c:lineChart>
      <c:catAx>
        <c:axId val="11224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250240"/>
        <c:crosses val="autoZero"/>
        <c:auto val="1"/>
        <c:lblAlgn val="ctr"/>
        <c:lblOffset val="100"/>
        <c:noMultiLvlLbl val="0"/>
      </c:catAx>
      <c:valAx>
        <c:axId val="112250240"/>
        <c:scaling>
          <c:orientation val="minMax"/>
          <c:max val="0.9"/>
          <c:min val="0.1"/>
        </c:scaling>
        <c:delete val="0"/>
        <c:axPos val="l"/>
        <c:numFmt formatCode="0%" sourceLinked="1"/>
        <c:majorTickMark val="none"/>
        <c:minorTickMark val="none"/>
        <c:tickLblPos val="nextTo"/>
        <c:crossAx val="112248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6499358285060555E-3"/>
          <c:y val="0.91234762321376495"/>
          <c:w val="0.97179206123463646"/>
          <c:h val="8.4101049868766389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Grafic 10. Rotatia Stocurilor</a:t>
            </a:r>
            <a:endParaRPr lang="ro-RO" sz="12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439303016638339"/>
          <c:y val="0.15626166520851559"/>
          <c:w val="0.85518054736549998"/>
          <c:h val="0.6455118110236221"/>
        </c:manualLayout>
      </c:layout>
      <c:lineChart>
        <c:grouping val="standard"/>
        <c:varyColors val="0"/>
        <c:ser>
          <c:idx val="0"/>
          <c:order val="0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3.5242290748898654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43171806167401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30543318649051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179148311306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242290748898682E-2"/>
                  <c:y val="-3.240740740740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179148311306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43171806167401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1116005873715014E-2"/>
                  <c:y val="-3.7037037037037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6989952247158531E-2"/>
                  <c:y val="-2.3148148148148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MICI'!$B$5:$B$14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MICI'!$AY$20:$AY$29</c:f>
              <c:numCache>
                <c:formatCode>#,##0_ ;\-#,##0\ </c:formatCode>
                <c:ptCount val="10"/>
                <c:pt idx="0">
                  <c:v>58.271507950506944</c:v>
                </c:pt>
                <c:pt idx="1">
                  <c:v>65.281615136755775</c:v>
                </c:pt>
                <c:pt idx="2">
                  <c:v>71.855861003933498</c:v>
                </c:pt>
                <c:pt idx="3">
                  <c:v>71.631622591046749</c:v>
                </c:pt>
                <c:pt idx="4">
                  <c:v>78.321201779259368</c:v>
                </c:pt>
                <c:pt idx="5">
                  <c:v>86.738046837034105</c:v>
                </c:pt>
                <c:pt idx="6">
                  <c:v>96.135729215006236</c:v>
                </c:pt>
                <c:pt idx="7">
                  <c:v>89.154713203797854</c:v>
                </c:pt>
                <c:pt idx="8">
                  <c:v>87.165921497098111</c:v>
                </c:pt>
                <c:pt idx="9">
                  <c:v>90.841335635298179</c:v>
                </c:pt>
              </c:numCache>
            </c:numRef>
          </c:val>
          <c:smooth val="0"/>
        </c:ser>
        <c:ser>
          <c:idx val="1"/>
          <c:order val="1"/>
          <c:tx>
            <c:v>CifraAfaceri &gt; 1 mil EUR</c:v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3.5242290748898654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305433186490456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24229074889873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926578560939794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2863436123348019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2863436123348019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2863436123348019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992657856093969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4053094684750306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MICI'!$B$5:$B$14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MICI'!$AY$5:$AY$14</c:f>
              <c:numCache>
                <c:formatCode>#,##0_ ;\-#,##0\ </c:formatCode>
                <c:ptCount val="10"/>
                <c:pt idx="0">
                  <c:v>54.217273353722824</c:v>
                </c:pt>
                <c:pt idx="1">
                  <c:v>44.209626726508276</c:v>
                </c:pt>
                <c:pt idx="2">
                  <c:v>43.232385854538002</c:v>
                </c:pt>
                <c:pt idx="3">
                  <c:v>44.009105981174955</c:v>
                </c:pt>
                <c:pt idx="4">
                  <c:v>46.013103783127789</c:v>
                </c:pt>
                <c:pt idx="5">
                  <c:v>41.801323571003351</c:v>
                </c:pt>
                <c:pt idx="6">
                  <c:v>41.9114181906547</c:v>
                </c:pt>
                <c:pt idx="7">
                  <c:v>41.071964409128064</c:v>
                </c:pt>
                <c:pt idx="8">
                  <c:v>42.343591318028579</c:v>
                </c:pt>
                <c:pt idx="9">
                  <c:v>58.013816852220039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941696"/>
        <c:axId val="112955776"/>
      </c:lineChart>
      <c:catAx>
        <c:axId val="1129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955776"/>
        <c:crosses val="autoZero"/>
        <c:auto val="1"/>
        <c:lblAlgn val="ctr"/>
        <c:lblOffset val="100"/>
        <c:noMultiLvlLbl val="0"/>
      </c:catAx>
      <c:valAx>
        <c:axId val="112955776"/>
        <c:scaling>
          <c:orientation val="minMax"/>
          <c:max val="100"/>
          <c:min val="0"/>
        </c:scaling>
        <c:delete val="0"/>
        <c:axPos val="l"/>
        <c:numFmt formatCode="#,##0_ ;\-#,##0\ " sourceLinked="1"/>
        <c:majorTickMark val="none"/>
        <c:minorTickMark val="none"/>
        <c:tickLblPos val="nextTo"/>
        <c:crossAx val="112941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968584874027291E-2"/>
          <c:y val="0.90158355205599305"/>
          <c:w val="0.96259969706429871"/>
          <c:h val="9.7989938757655298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950054686588734E-2"/>
          <c:y val="0.14374999999999999"/>
          <c:w val="0.89460642198533691"/>
          <c:h val="0.65111111111111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'Evolutie Anuala'!$B$1</c:f>
              <c:strCache>
                <c:ptCount val="1"/>
                <c:pt idx="0">
                  <c:v>Numar Insolvente</c:v>
                </c:pt>
              </c:strCache>
            </c:strRef>
          </c:tx>
          <c:invertIfNegative val="0"/>
          <c:cat>
            <c:numRef>
              <c:f>'Evolutie Anuala'!$A$2:$A$14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'Evolutie Anuala'!$B$2:$B$14</c:f>
              <c:numCache>
                <c:formatCode>_-* #,##0\ _l_e_i_-;\-* #,##0\ _l_e_i_-;_-* "-"??\ _l_e_i_-;_-@_-</c:formatCode>
                <c:ptCount val="13"/>
                <c:pt idx="0">
                  <c:v>9230</c:v>
                </c:pt>
                <c:pt idx="1">
                  <c:v>10431</c:v>
                </c:pt>
                <c:pt idx="2">
                  <c:v>14104</c:v>
                </c:pt>
                <c:pt idx="3">
                  <c:v>14483</c:v>
                </c:pt>
                <c:pt idx="4">
                  <c:v>18421</c:v>
                </c:pt>
                <c:pt idx="5">
                  <c:v>19650</c:v>
                </c:pt>
                <c:pt idx="6">
                  <c:v>21499</c:v>
                </c:pt>
                <c:pt idx="7">
                  <c:v>25842</c:v>
                </c:pt>
                <c:pt idx="8">
                  <c:v>27924</c:v>
                </c:pt>
                <c:pt idx="9">
                  <c:v>20170</c:v>
                </c:pt>
                <c:pt idx="10">
                  <c:v>10174</c:v>
                </c:pt>
                <c:pt idx="11">
                  <c:v>8053</c:v>
                </c:pt>
                <c:pt idx="12">
                  <c:v>8256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04864"/>
        <c:axId val="95206400"/>
      </c:barChart>
      <c:lineChart>
        <c:grouping val="standard"/>
        <c:varyColors val="0"/>
        <c:ser>
          <c:idx val="1"/>
          <c:order val="1"/>
          <c:tx>
            <c:strRef>
              <c:f>'Evolutie Anuala'!$C$1</c:f>
              <c:strCache>
                <c:ptCount val="1"/>
                <c:pt idx="0">
                  <c:v>Insolvente Trend (media 10 ani)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'Evolutie Anuala'!$A$2:$A$14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'Evolutie Anuala'!$C$2:$C$14</c:f>
              <c:numCache>
                <c:formatCode>General</c:formatCode>
                <c:ptCount val="13"/>
                <c:pt idx="0">
                  <c:v>17447</c:v>
                </c:pt>
                <c:pt idx="1">
                  <c:v>17447</c:v>
                </c:pt>
                <c:pt idx="2">
                  <c:v>17447</c:v>
                </c:pt>
                <c:pt idx="3">
                  <c:v>17447</c:v>
                </c:pt>
                <c:pt idx="4">
                  <c:v>17447</c:v>
                </c:pt>
                <c:pt idx="5">
                  <c:v>17447</c:v>
                </c:pt>
                <c:pt idx="6">
                  <c:v>17447</c:v>
                </c:pt>
                <c:pt idx="7">
                  <c:v>17447</c:v>
                </c:pt>
                <c:pt idx="8">
                  <c:v>17447</c:v>
                </c:pt>
                <c:pt idx="9">
                  <c:v>17447</c:v>
                </c:pt>
                <c:pt idx="10">
                  <c:v>17447</c:v>
                </c:pt>
                <c:pt idx="11">
                  <c:v>17447</c:v>
                </c:pt>
                <c:pt idx="12">
                  <c:v>17447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04864"/>
        <c:axId val="95206400"/>
      </c:lineChart>
      <c:catAx>
        <c:axId val="9520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o-RO"/>
          </a:p>
        </c:txPr>
        <c:crossAx val="95206400"/>
        <c:crosses val="autoZero"/>
        <c:auto val="1"/>
        <c:lblAlgn val="ctr"/>
        <c:lblOffset val="100"/>
        <c:noMultiLvlLbl val="0"/>
      </c:catAx>
      <c:valAx>
        <c:axId val="9520640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o-RO"/>
          </a:p>
        </c:txPr>
        <c:crossAx val="95204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7473170020414115"/>
          <c:w val="0.97236220472440948"/>
          <c:h val="0.1211380869058034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38364207364252"/>
          <c:y val="7.9178331875182265E-2"/>
          <c:w val="0.80881671041119862"/>
          <c:h val="0.7208296879556722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IMPACT!$A$6</c:f>
              <c:strCache>
                <c:ptCount val="1"/>
                <c:pt idx="0">
                  <c:v>Pierderi (datorii - active imobilizate) - mil RON</c:v>
                </c:pt>
              </c:strCache>
            </c:strRef>
          </c:tx>
          <c:invertIfNegative val="0"/>
          <c:cat>
            <c:numRef>
              <c:f>IMPACT!$B$1:$I$1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IMPACT!$B$6:$J$6</c:f>
              <c:numCache>
                <c:formatCode>_-* #,##0\ _l_e_i_-;\-* #,##0\ _l_e_i_-;_-* "-"??\ _l_e_i_-;_-@_-</c:formatCode>
                <c:ptCount val="9"/>
                <c:pt idx="0">
                  <c:v>4294</c:v>
                </c:pt>
                <c:pt idx="1">
                  <c:v>4192</c:v>
                </c:pt>
                <c:pt idx="2">
                  <c:v>4994</c:v>
                </c:pt>
                <c:pt idx="3">
                  <c:v>5246</c:v>
                </c:pt>
                <c:pt idx="4">
                  <c:v>4438</c:v>
                </c:pt>
                <c:pt idx="5">
                  <c:v>4112</c:v>
                </c:pt>
                <c:pt idx="6">
                  <c:v>3208</c:v>
                </c:pt>
                <c:pt idx="7">
                  <c:v>4544</c:v>
                </c:pt>
                <c:pt idx="8">
                  <c:v>4968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23776"/>
        <c:axId val="36288384"/>
      </c:barChart>
      <c:catAx>
        <c:axId val="3612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o-RO"/>
          </a:p>
        </c:txPr>
        <c:crossAx val="36288384"/>
        <c:crosses val="autoZero"/>
        <c:auto val="1"/>
        <c:lblAlgn val="ctr"/>
        <c:lblOffset val="100"/>
        <c:noMultiLvlLbl val="0"/>
      </c:catAx>
      <c:valAx>
        <c:axId val="36288384"/>
        <c:scaling>
          <c:orientation val="minMax"/>
        </c:scaling>
        <c:delete val="0"/>
        <c:axPos val="l"/>
        <c:numFmt formatCode="_-* #,##0\ _l_e_i_-;\-* #,##0\ _l_e_i_-;_-* &quot;-&quot;??\ _l_e_i_-;_-@_-" sourceLinked="1"/>
        <c:majorTickMark val="out"/>
        <c:minorTickMark val="none"/>
        <c:tickLblPos val="nextTo"/>
        <c:crossAx val="3612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913815686334"/>
          <c:y val="0.89275080198308543"/>
          <c:w val="0.82040012339498025"/>
          <c:h val="0.10338728492271797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8573928258968"/>
          <c:y val="5.1400554097404488E-2"/>
          <c:w val="0.83142869641294836"/>
          <c:h val="0.73076771653543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IMPACT!$A$7</c:f>
              <c:strCache>
                <c:ptCount val="1"/>
                <c:pt idx="0">
                  <c:v>Pierdere medie / companie (mil RON)</c:v>
                </c:pt>
              </c:strCache>
            </c:strRef>
          </c:tx>
          <c:invertIfNegative val="0"/>
          <c:cat>
            <c:numRef>
              <c:f>IMPACT!$B$1:$I$1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IMPACT!$B$7:$J$7</c:f>
              <c:numCache>
                <c:formatCode>_-* #,##0.0\ _l_e_i_-;\-* #,##0.0\ _l_e_i_-;_-* "-"??\ _l_e_i_-;_-@_-</c:formatCode>
                <c:ptCount val="9"/>
                <c:pt idx="0">
                  <c:v>1.2198863636363637</c:v>
                </c:pt>
                <c:pt idx="1">
                  <c:v>1.2045977011494253</c:v>
                </c:pt>
                <c:pt idx="2">
                  <c:v>0.79852894147745446</c:v>
                </c:pt>
                <c:pt idx="3">
                  <c:v>0.83085207475451373</c:v>
                </c:pt>
                <c:pt idx="4">
                  <c:v>0.79791441927364259</c:v>
                </c:pt>
                <c:pt idx="5">
                  <c:v>1.5263548626577579</c:v>
                </c:pt>
                <c:pt idx="6">
                  <c:v>1.3845489857574449</c:v>
                </c:pt>
                <c:pt idx="7">
                  <c:v>1.9653979238754324</c:v>
                </c:pt>
                <c:pt idx="8">
                  <c:v>2.070862859524802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475712"/>
        <c:axId val="107694336"/>
      </c:barChart>
      <c:catAx>
        <c:axId val="10747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694336"/>
        <c:crosses val="autoZero"/>
        <c:auto val="1"/>
        <c:lblAlgn val="ctr"/>
        <c:lblOffset val="100"/>
        <c:noMultiLvlLbl val="0"/>
      </c:catAx>
      <c:valAx>
        <c:axId val="107694336"/>
        <c:scaling>
          <c:orientation val="minMax"/>
        </c:scaling>
        <c:delete val="0"/>
        <c:axPos val="l"/>
        <c:numFmt formatCode="_-* #,##0.0\ _l_e_i_-;\-* #,##0.0\ _l_e_i_-;_-* &quot;-&quot;??\ _l_e_i_-;_-@_-" sourceLinked="1"/>
        <c:majorTickMark val="out"/>
        <c:minorTickMark val="none"/>
        <c:tickLblPos val="nextTo"/>
        <c:crossAx val="10747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5236657917760287E-2"/>
          <c:y val="0.88850503062117236"/>
          <c:w val="0.76865223097112856"/>
          <c:h val="8.4101049868766389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'OUT - IN'!$G$13:$G$16</c:f>
              <c:strCache>
                <c:ptCount val="4"/>
                <c:pt idx="0">
                  <c:v>Romania</c:v>
                </c:pt>
                <c:pt idx="1">
                  <c:v>Ungaria</c:v>
                </c:pt>
                <c:pt idx="2">
                  <c:v>Cehia</c:v>
                </c:pt>
                <c:pt idx="3">
                  <c:v>Polonia</c:v>
                </c:pt>
              </c:strCache>
            </c:strRef>
          </c:cat>
          <c:val>
            <c:numRef>
              <c:f>'OUT - IN'!$H$13:$H$16</c:f>
              <c:numCache>
                <c:formatCode>General</c:formatCode>
                <c:ptCount val="4"/>
                <c:pt idx="0">
                  <c:v>10</c:v>
                </c:pt>
                <c:pt idx="1">
                  <c:v>14</c:v>
                </c:pt>
                <c:pt idx="2">
                  <c:v>15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34752"/>
        <c:axId val="119144832"/>
      </c:barChart>
      <c:catAx>
        <c:axId val="115034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o-RO"/>
          </a:p>
        </c:txPr>
        <c:crossAx val="119144832"/>
        <c:crosses val="autoZero"/>
        <c:auto val="1"/>
        <c:lblAlgn val="ctr"/>
        <c:lblOffset val="100"/>
        <c:noMultiLvlLbl val="0"/>
      </c:catAx>
      <c:valAx>
        <c:axId val="119144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5034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93285214348207"/>
          <c:y val="5.1400554097404488E-2"/>
          <c:w val="0.88173468941382338"/>
          <c:h val="0.720829687955672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'Altman-Timp '!$C$1</c:f>
              <c:strCache>
                <c:ptCount val="1"/>
                <c:pt idx="0">
                  <c:v>Risc Mare
Z &lt; 1,8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'Altman-Timp '!$A$2:$A$12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'Altman-Timp '!$C$2:$C$12</c:f>
              <c:numCache>
                <c:formatCode>0%</c:formatCode>
                <c:ptCount val="11"/>
                <c:pt idx="0">
                  <c:v>0.21</c:v>
                </c:pt>
                <c:pt idx="1">
                  <c:v>0.2</c:v>
                </c:pt>
                <c:pt idx="2">
                  <c:v>0.24</c:v>
                </c:pt>
                <c:pt idx="3">
                  <c:v>0.28000000000000003</c:v>
                </c:pt>
                <c:pt idx="4">
                  <c:v>0.32</c:v>
                </c:pt>
                <c:pt idx="5">
                  <c:v>0.35</c:v>
                </c:pt>
                <c:pt idx="6">
                  <c:v>0.35</c:v>
                </c:pt>
                <c:pt idx="7">
                  <c:v>0.33</c:v>
                </c:pt>
                <c:pt idx="8">
                  <c:v>0.31</c:v>
                </c:pt>
                <c:pt idx="9">
                  <c:v>0.28999999999999998</c:v>
                </c:pt>
                <c:pt idx="10">
                  <c:v>0.3</c:v>
                </c:pt>
              </c:numCache>
            </c:numRef>
          </c:val>
        </c:ser>
        <c:ser>
          <c:idx val="1"/>
          <c:order val="1"/>
          <c:tx>
            <c:strRef>
              <c:f>'Altman-Timp '!$D$1</c:f>
              <c:strCache>
                <c:ptCount val="1"/>
                <c:pt idx="0">
                  <c:v>Risc Mediu
1,8 &lt; Z &lt; 3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'Altman-Timp '!$A$2:$A$12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'Altman-Timp '!$D$2:$D$12</c:f>
              <c:numCache>
                <c:formatCode>0%</c:formatCode>
                <c:ptCount val="11"/>
                <c:pt idx="0">
                  <c:v>0.46</c:v>
                </c:pt>
                <c:pt idx="1">
                  <c:v>0.45</c:v>
                </c:pt>
                <c:pt idx="2">
                  <c:v>0.45</c:v>
                </c:pt>
                <c:pt idx="3">
                  <c:v>0.44</c:v>
                </c:pt>
                <c:pt idx="4">
                  <c:v>0.41</c:v>
                </c:pt>
                <c:pt idx="5">
                  <c:v>0.38</c:v>
                </c:pt>
                <c:pt idx="6">
                  <c:v>0.4</c:v>
                </c:pt>
                <c:pt idx="7">
                  <c:v>0.44</c:v>
                </c:pt>
                <c:pt idx="8">
                  <c:v>0.45</c:v>
                </c:pt>
                <c:pt idx="9">
                  <c:v>0.46</c:v>
                </c:pt>
                <c:pt idx="10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'Altman-Timp '!$E$1</c:f>
              <c:strCache>
                <c:ptCount val="1"/>
                <c:pt idx="0">
                  <c:v>Risc Mic
Z &gt; 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'Altman-Timp '!$A$2:$A$12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'Altman-Timp '!$E$2:$E$12</c:f>
              <c:numCache>
                <c:formatCode>0%</c:formatCode>
                <c:ptCount val="11"/>
                <c:pt idx="0">
                  <c:v>0.33</c:v>
                </c:pt>
                <c:pt idx="1">
                  <c:v>0.35</c:v>
                </c:pt>
                <c:pt idx="2">
                  <c:v>0.31</c:v>
                </c:pt>
                <c:pt idx="3">
                  <c:v>0.28000000000000003</c:v>
                </c:pt>
                <c:pt idx="4">
                  <c:v>0.27</c:v>
                </c:pt>
                <c:pt idx="5">
                  <c:v>0.27</c:v>
                </c:pt>
                <c:pt idx="6">
                  <c:v>0.25</c:v>
                </c:pt>
                <c:pt idx="7">
                  <c:v>0.23</c:v>
                </c:pt>
                <c:pt idx="8">
                  <c:v>0.24</c:v>
                </c:pt>
                <c:pt idx="9">
                  <c:v>0.25</c:v>
                </c:pt>
                <c:pt idx="10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001984"/>
        <c:axId val="113003520"/>
      </c:barChart>
      <c:catAx>
        <c:axId val="11300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o-RO"/>
          </a:p>
        </c:txPr>
        <c:crossAx val="113003520"/>
        <c:crosses val="autoZero"/>
        <c:auto val="1"/>
        <c:lblAlgn val="ctr"/>
        <c:lblOffset val="100"/>
        <c:noMultiLvlLbl val="0"/>
      </c:catAx>
      <c:valAx>
        <c:axId val="1130035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30019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8766754155730533"/>
          <c:y val="0.86458916593759116"/>
          <c:w val="0.69288801399825017"/>
          <c:h val="0.1319327792359288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Grafic 2. Cifra Afaceri companii</a:t>
            </a:r>
            <a:r>
              <a:rPr lang="en-US" sz="1200" baseline="0"/>
              <a:t> / numar de angajati (cifre in mil RON)</a:t>
            </a:r>
            <a:endParaRPr lang="ro-RO" sz="12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496583301536647"/>
          <c:y val="0.2287153689122193"/>
          <c:w val="0.86868962965532392"/>
          <c:h val="0.5684284776902887"/>
        </c:manualLayout>
      </c:layout>
      <c:lineChart>
        <c:grouping val="standard"/>
        <c:varyColors val="0"/>
        <c:ser>
          <c:idx val="0"/>
          <c:order val="0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368575624082231E-2"/>
                  <c:y val="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305433186490429E-2"/>
                  <c:y val="3.7037037037037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305433186490456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4317180616740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116005873715125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989720998531569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2863436123348019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992657856093979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405286343612335E-2"/>
                  <c:y val="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8179148311306796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MICI'!$G$20:$G$29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MICI'!$J$20:$J$29</c:f>
              <c:numCache>
                <c:formatCode>#,##0.00_ ;\-#,##0.00\ </c:formatCode>
                <c:ptCount val="10"/>
                <c:pt idx="0">
                  <c:v>0.10849733986505615</c:v>
                </c:pt>
                <c:pt idx="1">
                  <c:v>0.12436092436830107</c:v>
                </c:pt>
                <c:pt idx="2">
                  <c:v>0.10705100497658954</c:v>
                </c:pt>
                <c:pt idx="3">
                  <c:v>0.12727577266982898</c:v>
                </c:pt>
                <c:pt idx="4">
                  <c:v>0.12559237476813109</c:v>
                </c:pt>
                <c:pt idx="5">
                  <c:v>0.11242754568961356</c:v>
                </c:pt>
                <c:pt idx="6">
                  <c:v>0.10803258541527921</c:v>
                </c:pt>
                <c:pt idx="7">
                  <c:v>0.11619260208961339</c:v>
                </c:pt>
                <c:pt idx="8">
                  <c:v>0.12385375156886175</c:v>
                </c:pt>
                <c:pt idx="9">
                  <c:v>0.11738217228809404</c:v>
                </c:pt>
              </c:numCache>
            </c:numRef>
          </c:val>
          <c:smooth val="0"/>
        </c:ser>
        <c:ser>
          <c:idx val="1"/>
          <c:order val="1"/>
          <c:tx>
            <c:v>CifraAfaceri &gt; 1 mil EUR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24229074889868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368575624082204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74743024963289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8737151248164461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747430249632892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747430249632892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8105726872246704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621145374449341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494860499265784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747430249632785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MICI'!$G$20:$G$29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MICI'!$J$5:$J$14</c:f>
              <c:numCache>
                <c:formatCode>#,##0.00_ ;\-#,##0.00\ </c:formatCode>
                <c:ptCount val="10"/>
                <c:pt idx="0">
                  <c:v>0.23915618444143627</c:v>
                </c:pt>
                <c:pt idx="1">
                  <c:v>0.31685706622718718</c:v>
                </c:pt>
                <c:pt idx="2">
                  <c:v>0.34506106184169705</c:v>
                </c:pt>
                <c:pt idx="3">
                  <c:v>0.35478194682206926</c:v>
                </c:pt>
                <c:pt idx="4">
                  <c:v>0.37166101640199206</c:v>
                </c:pt>
                <c:pt idx="5">
                  <c:v>0.40144725531991737</c:v>
                </c:pt>
                <c:pt idx="6">
                  <c:v>0.40580874367297387</c:v>
                </c:pt>
                <c:pt idx="7">
                  <c:v>0.41605059187283594</c:v>
                </c:pt>
                <c:pt idx="8">
                  <c:v>0.42524500385804109</c:v>
                </c:pt>
                <c:pt idx="9">
                  <c:v>0.48634826268064413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71520"/>
        <c:axId val="112573056"/>
      </c:lineChart>
      <c:catAx>
        <c:axId val="11257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573056"/>
        <c:crosses val="autoZero"/>
        <c:auto val="1"/>
        <c:lblAlgn val="ctr"/>
        <c:lblOffset val="100"/>
        <c:noMultiLvlLbl val="0"/>
      </c:catAx>
      <c:valAx>
        <c:axId val="112573056"/>
        <c:scaling>
          <c:orientation val="minMax"/>
          <c:max val="0.5"/>
          <c:min val="0"/>
        </c:scaling>
        <c:delete val="0"/>
        <c:axPos val="l"/>
        <c:numFmt formatCode="#,##0.00_ ;\-#,##0.00\ " sourceLinked="1"/>
        <c:majorTickMark val="none"/>
        <c:minorTickMark val="none"/>
        <c:tickLblPos val="nextTo"/>
        <c:crossAx val="112571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366182200793142E-2"/>
          <c:y val="0.88881561679790022"/>
          <c:w val="0.96907581486234928"/>
          <c:h val="0.108016914552347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Grafic 3. Rezultat net : Cifra afaceri</a:t>
            </a:r>
            <a:endParaRPr lang="ro-RO" sz="12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342398279510216"/>
          <c:y val="0.16089129483814524"/>
          <c:w val="0.83379976181391424"/>
          <c:h val="0.69974518810148734"/>
        </c:manualLayout>
      </c:layout>
      <c:lineChart>
        <c:grouping val="standard"/>
        <c:varyColors val="0"/>
        <c:ser>
          <c:idx val="0"/>
          <c:order val="0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10279001468428781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116005873715125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179148311306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layout>
                <c:manualLayout>
                  <c:x val="-2.055800293685756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62114537444923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MICI'!$B$5:$B$14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MICI'!$O$20:$O$29</c:f>
              <c:numCache>
                <c:formatCode>0.0%</c:formatCode>
                <c:ptCount val="10"/>
                <c:pt idx="0">
                  <c:v>-2.3582063524686517E-2</c:v>
                </c:pt>
                <c:pt idx="1">
                  <c:v>-5.4574434747556785E-2</c:v>
                </c:pt>
                <c:pt idx="2">
                  <c:v>-4.9371692042043551E-2</c:v>
                </c:pt>
                <c:pt idx="3">
                  <c:v>-4.4490926107721575E-2</c:v>
                </c:pt>
                <c:pt idx="4">
                  <c:v>-4.6693779887640063E-2</c:v>
                </c:pt>
                <c:pt idx="5">
                  <c:v>-4.1391046064468716E-2</c:v>
                </c:pt>
                <c:pt idx="6">
                  <c:v>-1.921914009191172E-2</c:v>
                </c:pt>
                <c:pt idx="7">
                  <c:v>1.459115906912465E-3</c:v>
                </c:pt>
                <c:pt idx="8">
                  <c:v>1.0298818129306707E-2</c:v>
                </c:pt>
                <c:pt idx="9">
                  <c:v>2.2076536731484794E-2</c:v>
                </c:pt>
              </c:numCache>
            </c:numRef>
          </c:val>
          <c:smooth val="0"/>
        </c:ser>
        <c:ser>
          <c:idx val="1"/>
          <c:order val="1"/>
          <c:tx>
            <c:v>CifraAfaceri &gt; 1 mil EUR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2.643171806167401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8105726872246704E-3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684287812041116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24229074889868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7621145374449341E-2"/>
                  <c:y val="2.777777777777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43171806167401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810572687224561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'MARI - MICI'!$O$5:$O$14</c:f>
              <c:numCache>
                <c:formatCode>0.0%</c:formatCode>
                <c:ptCount val="10"/>
                <c:pt idx="0">
                  <c:v>2.6205825489897517E-2</c:v>
                </c:pt>
                <c:pt idx="1">
                  <c:v>4.3555505614249115E-3</c:v>
                </c:pt>
                <c:pt idx="2">
                  <c:v>1.1127549303780324E-2</c:v>
                </c:pt>
                <c:pt idx="3">
                  <c:v>1.8531220767628198E-2</c:v>
                </c:pt>
                <c:pt idx="4">
                  <c:v>1.8223444914974424E-2</c:v>
                </c:pt>
                <c:pt idx="5">
                  <c:v>2.6863095617936657E-2</c:v>
                </c:pt>
                <c:pt idx="6">
                  <c:v>2.4786106733278888E-2</c:v>
                </c:pt>
                <c:pt idx="7">
                  <c:v>3.182489537438532E-2</c:v>
                </c:pt>
                <c:pt idx="8">
                  <c:v>4.2817714932751043E-2</c:v>
                </c:pt>
                <c:pt idx="9">
                  <c:v>4.0146770401497639E-2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639360"/>
        <c:axId val="112759936"/>
      </c:lineChart>
      <c:catAx>
        <c:axId val="11263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759936"/>
        <c:crosses val="autoZero"/>
        <c:auto val="1"/>
        <c:lblAlgn val="ctr"/>
        <c:lblOffset val="100"/>
        <c:noMultiLvlLbl val="0"/>
      </c:catAx>
      <c:valAx>
        <c:axId val="112759936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12639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0292760761732934E-2"/>
          <c:y val="0.86879228638086903"/>
          <c:w val="0.91033866361418481"/>
          <c:h val="0.1311650627004957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err="1"/>
              <a:t>Grafic</a:t>
            </a:r>
            <a:r>
              <a:rPr lang="en-US" sz="1200" dirty="0"/>
              <a:t> 4. </a:t>
            </a:r>
            <a:r>
              <a:rPr lang="en-US" sz="1200" dirty="0" err="1" smtClean="0"/>
              <a:t>Trezorerie</a:t>
            </a:r>
            <a:r>
              <a:rPr lang="en-US" sz="1200" dirty="0" smtClean="0"/>
              <a:t>:</a:t>
            </a:r>
            <a:r>
              <a:rPr lang="en-US" sz="1200" baseline="0" dirty="0" smtClean="0"/>
              <a:t> </a:t>
            </a:r>
            <a:r>
              <a:rPr lang="en-US" sz="1200" baseline="0" dirty="0" err="1"/>
              <a:t>Datorii</a:t>
            </a:r>
            <a:r>
              <a:rPr lang="en-US" sz="1200" baseline="0" dirty="0"/>
              <a:t> </a:t>
            </a:r>
            <a:endParaRPr lang="ro-RO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7109623411610987E-2"/>
          <c:y val="0.16089129483814524"/>
          <c:w val="0.87948269682148761"/>
          <c:h val="0.63691160638818445"/>
        </c:manualLayout>
      </c:layout>
      <c:lineChart>
        <c:grouping val="standard"/>
        <c:varyColors val="0"/>
        <c:ser>
          <c:idx val="0"/>
          <c:order val="0"/>
          <c:tx>
            <c:v>CifraAfaceri &gt; 1 mil EUR</c:v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242290748898682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800293685756265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0484581497797363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580029368575624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5800293685756244E-2"/>
                  <c:y val="-3.240740740740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926578560939794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8737151248164463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929515418502203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580029368575624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55800293685767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MICI'!$B$5:$B$14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MICI'!$T$5:$T$14</c:f>
              <c:numCache>
                <c:formatCode>0%</c:formatCode>
                <c:ptCount val="10"/>
                <c:pt idx="0">
                  <c:v>0.10954481106692196</c:v>
                </c:pt>
                <c:pt idx="1">
                  <c:v>0.11289760034736369</c:v>
                </c:pt>
                <c:pt idx="2">
                  <c:v>0.12718366146019797</c:v>
                </c:pt>
                <c:pt idx="3">
                  <c:v>0.12022011334458615</c:v>
                </c:pt>
                <c:pt idx="4">
                  <c:v>0.11377550707878717</c:v>
                </c:pt>
                <c:pt idx="5">
                  <c:v>0.12842686629093183</c:v>
                </c:pt>
                <c:pt idx="6">
                  <c:v>0.14370552487185737</c:v>
                </c:pt>
                <c:pt idx="7">
                  <c:v>0.17899563625717962</c:v>
                </c:pt>
                <c:pt idx="8">
                  <c:v>0.18059744654766305</c:v>
                </c:pt>
                <c:pt idx="9">
                  <c:v>0.16454069041855293</c:v>
                </c:pt>
              </c:numCache>
            </c:numRef>
          </c:val>
          <c:smooth val="0"/>
        </c:ser>
        <c:ser>
          <c:idx val="1"/>
          <c:order val="1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1116005873715139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052863436123378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863436123348019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2863436123348075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8737151248164463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1674008810572688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0484581497797363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1674008810572688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1674008810572688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5242290748898786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'MARI - MICI'!$T$20:$T$29</c:f>
              <c:numCache>
                <c:formatCode>0%</c:formatCode>
                <c:ptCount val="10"/>
                <c:pt idx="0">
                  <c:v>0.1017068088427955</c:v>
                </c:pt>
                <c:pt idx="1">
                  <c:v>8.6978204009431112E-2</c:v>
                </c:pt>
                <c:pt idx="2">
                  <c:v>9.0407383847636427E-2</c:v>
                </c:pt>
                <c:pt idx="3">
                  <c:v>8.3324492172555303E-2</c:v>
                </c:pt>
                <c:pt idx="4">
                  <c:v>8.0761135763048761E-2</c:v>
                </c:pt>
                <c:pt idx="5">
                  <c:v>8.8646814776319749E-2</c:v>
                </c:pt>
                <c:pt idx="6">
                  <c:v>9.910126101194168E-2</c:v>
                </c:pt>
                <c:pt idx="7">
                  <c:v>0.10822667741478427</c:v>
                </c:pt>
                <c:pt idx="8">
                  <c:v>0.11185898292069103</c:v>
                </c:pt>
                <c:pt idx="9">
                  <c:v>0.11418528402166511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659072"/>
        <c:axId val="112660864"/>
      </c:lineChart>
      <c:catAx>
        <c:axId val="11265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660864"/>
        <c:crosses val="autoZero"/>
        <c:auto val="1"/>
        <c:lblAlgn val="ctr"/>
        <c:lblOffset val="100"/>
        <c:noMultiLvlLbl val="0"/>
      </c:catAx>
      <c:valAx>
        <c:axId val="112660864"/>
        <c:scaling>
          <c:orientation val="minMax"/>
          <c:min val="6.0000000000000012E-2"/>
        </c:scaling>
        <c:delete val="0"/>
        <c:axPos val="l"/>
        <c:numFmt formatCode="0%" sourceLinked="1"/>
        <c:majorTickMark val="none"/>
        <c:minorTickMark val="none"/>
        <c:tickLblPos val="nextTo"/>
        <c:crossAx val="11265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7987327575242481E-2"/>
          <c:y val="0.85490339749198019"/>
          <c:w val="0.94558095436308343"/>
          <c:h val="0.1450539515893846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Grafic 5. Dividende (mld</a:t>
            </a:r>
            <a:r>
              <a:rPr lang="en-US" sz="1200" baseline="0"/>
              <a:t> RON) si rata de distribuire </a:t>
            </a:r>
            <a:endParaRPr lang="ro-RO" sz="12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395261715633563"/>
          <c:y val="0.16089129483814524"/>
          <c:w val="0.81810075502676693"/>
          <c:h val="0.62555956547098279"/>
        </c:manualLayout>
      </c:layout>
      <c:lineChart>
        <c:grouping val="standard"/>
        <c:varyColors val="0"/>
        <c:ser>
          <c:idx val="0"/>
          <c:order val="0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'MARI - MICI'!$V$20:$V$29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MICI'!$X$20:$X$29</c:f>
              <c:numCache>
                <c:formatCode>#,##0_ ;\-#,##0\ </c:formatCode>
                <c:ptCount val="10"/>
                <c:pt idx="0">
                  <c:v>0</c:v>
                </c:pt>
                <c:pt idx="1">
                  <c:v>-6.6768721720000004</c:v>
                </c:pt>
                <c:pt idx="2">
                  <c:v>-9.5569342220000006</c:v>
                </c:pt>
                <c:pt idx="3">
                  <c:v>-22.085545450000001</c:v>
                </c:pt>
                <c:pt idx="4">
                  <c:v>29.131308657999998</c:v>
                </c:pt>
                <c:pt idx="5">
                  <c:v>-2.5700658340000002</c:v>
                </c:pt>
                <c:pt idx="6">
                  <c:v>-4.4944569029999997</c:v>
                </c:pt>
                <c:pt idx="7">
                  <c:v>2.7931184170000001</c:v>
                </c:pt>
                <c:pt idx="8">
                  <c:v>2.9941699669999999</c:v>
                </c:pt>
                <c:pt idx="9">
                  <c:v>15.050929544000001</c:v>
                </c:pt>
              </c:numCache>
            </c:numRef>
          </c:val>
          <c:smooth val="0"/>
        </c:ser>
        <c:ser>
          <c:idx val="1"/>
          <c:order val="1"/>
          <c:tx>
            <c:v>CifraAfaceri &gt; 1 mil EUR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'MARI - MICI'!$V$20:$V$29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MICI'!$X$5:$X$14</c:f>
              <c:numCache>
                <c:formatCode>#,##0.0_ ;\-#,##0.0\ </c:formatCode>
                <c:ptCount val="10"/>
                <c:pt idx="0">
                  <c:v>0</c:v>
                </c:pt>
                <c:pt idx="1">
                  <c:v>6.5152604089999997</c:v>
                </c:pt>
                <c:pt idx="2">
                  <c:v>20.878016733999999</c:v>
                </c:pt>
                <c:pt idx="3">
                  <c:v>-4.3238270009999997</c:v>
                </c:pt>
                <c:pt idx="4">
                  <c:v>-1.3324111439999999</c:v>
                </c:pt>
                <c:pt idx="5">
                  <c:v>16.035801734</c:v>
                </c:pt>
                <c:pt idx="6">
                  <c:v>-8.3217630499999995</c:v>
                </c:pt>
                <c:pt idx="7">
                  <c:v>10.968756854</c:v>
                </c:pt>
                <c:pt idx="8">
                  <c:v>20.657259808999999</c:v>
                </c:pt>
                <c:pt idx="9">
                  <c:v>48.587925026999997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92224"/>
        <c:axId val="112293760"/>
      </c:lineChart>
      <c:catAx>
        <c:axId val="11229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112293760"/>
        <c:crosses val="autoZero"/>
        <c:auto val="1"/>
        <c:lblAlgn val="ctr"/>
        <c:lblOffset val="100"/>
        <c:noMultiLvlLbl val="0"/>
      </c:catAx>
      <c:valAx>
        <c:axId val="112293760"/>
        <c:scaling>
          <c:orientation val="minMax"/>
        </c:scaling>
        <c:delete val="0"/>
        <c:axPos val="l"/>
        <c:numFmt formatCode="#,##0_ ;\-#,##0\ 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o-RO"/>
          </a:p>
        </c:txPr>
        <c:crossAx val="11229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6709447662654495E-2"/>
          <c:y val="0.87342191601049868"/>
          <c:w val="0.91914923630140943"/>
          <c:h val="0.1265354330708661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Grafic 6. Gradul de indatorare</a:t>
            </a:r>
            <a:endParaRPr lang="ro-RO" sz="12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7315203440979575E-2"/>
          <c:y val="0.16089129483814524"/>
          <c:w val="0.85705967370818736"/>
          <c:h val="0.62054798078921236"/>
        </c:manualLayout>
      </c:layout>
      <c:lineChart>
        <c:grouping val="standard"/>
        <c:varyColors val="0"/>
        <c:ser>
          <c:idx val="0"/>
          <c:order val="0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1791483113069E-2"/>
                  <c:y val="-4.1666666666666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242290748898682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1791483113069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926578560939794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8737151248164518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2863436123348019E-2"/>
                  <c:y val="-3.240740740740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6989720998531569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30543318649045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305433186490456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49486049926578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MICI'!$AA$20:$AA$29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MICI'!$AD$20:$AD$29</c:f>
              <c:numCache>
                <c:formatCode>0.0%</c:formatCode>
                <c:ptCount val="10"/>
                <c:pt idx="0">
                  <c:v>0.79305098507273208</c:v>
                </c:pt>
                <c:pt idx="1">
                  <c:v>0.81953996646108884</c:v>
                </c:pt>
                <c:pt idx="2">
                  <c:v>0.83361712085382311</c:v>
                </c:pt>
                <c:pt idx="3">
                  <c:v>0.80594729929529252</c:v>
                </c:pt>
                <c:pt idx="4">
                  <c:v>0.90616768647459234</c:v>
                </c:pt>
                <c:pt idx="5">
                  <c:v>0.9269781597880874</c:v>
                </c:pt>
                <c:pt idx="6">
                  <c:v>0.92092819728040254</c:v>
                </c:pt>
                <c:pt idx="7">
                  <c:v>0.93272922216835152</c:v>
                </c:pt>
                <c:pt idx="8">
                  <c:v>0.92576082038036422</c:v>
                </c:pt>
                <c:pt idx="9">
                  <c:v>0.90849542373077508</c:v>
                </c:pt>
              </c:numCache>
            </c:numRef>
          </c:val>
          <c:smooth val="0"/>
        </c:ser>
        <c:ser>
          <c:idx val="1"/>
          <c:order val="1"/>
          <c:tx>
            <c:v>CifraAfaceri &gt; 1 mil EUR</c:v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242290748898682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05286343612335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1791483113069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305433186490456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24229074889873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242290748898682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24229074889868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6989720998531569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1674008810572688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0484581497797363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MICI'!$AA$20:$AA$29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MICI'!$AD$5:$AD$14</c:f>
              <c:numCache>
                <c:formatCode>0.0%</c:formatCode>
                <c:ptCount val="10"/>
                <c:pt idx="0">
                  <c:v>0.57587656146655108</c:v>
                </c:pt>
                <c:pt idx="1">
                  <c:v>0.55263458599355342</c:v>
                </c:pt>
                <c:pt idx="2">
                  <c:v>0.57259391430232209</c:v>
                </c:pt>
                <c:pt idx="3">
                  <c:v>0.57108677747395764</c:v>
                </c:pt>
                <c:pt idx="4">
                  <c:v>0.56859588511168502</c:v>
                </c:pt>
                <c:pt idx="5">
                  <c:v>0.55288743857105227</c:v>
                </c:pt>
                <c:pt idx="6">
                  <c:v>0.53839810934835819</c:v>
                </c:pt>
                <c:pt idx="7">
                  <c:v>0.52792892893148058</c:v>
                </c:pt>
                <c:pt idx="8">
                  <c:v>0.51631206525144768</c:v>
                </c:pt>
                <c:pt idx="9">
                  <c:v>0.4370283514372667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328064"/>
        <c:axId val="112338048"/>
      </c:lineChart>
      <c:catAx>
        <c:axId val="11232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338048"/>
        <c:crosses val="autoZero"/>
        <c:auto val="1"/>
        <c:lblAlgn val="ctr"/>
        <c:lblOffset val="100"/>
        <c:noMultiLvlLbl val="0"/>
      </c:catAx>
      <c:valAx>
        <c:axId val="112338048"/>
        <c:scaling>
          <c:orientation val="minMax"/>
          <c:min val="0.30000000000000004"/>
        </c:scaling>
        <c:delete val="0"/>
        <c:axPos val="l"/>
        <c:numFmt formatCode="0%" sourceLinked="0"/>
        <c:majorTickMark val="none"/>
        <c:minorTickMark val="none"/>
        <c:tickLblPos val="nextTo"/>
        <c:crossAx val="11232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366182200793142E-2"/>
          <c:y val="0.86879228638086903"/>
          <c:w val="0.9367703816758588"/>
          <c:h val="0.1311650627004957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Grafic 7. Active imobilizate % Total Active</a:t>
            </a:r>
            <a:endParaRPr lang="ro-RO" sz="12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7109623411610987E-2"/>
          <c:y val="0.16089129483814524"/>
          <c:w val="0.86186155144703824"/>
          <c:h val="0.61310440361621477"/>
        </c:manualLayout>
      </c:layout>
      <c:lineChart>
        <c:grouping val="standard"/>
        <c:varyColors val="0"/>
        <c:ser>
          <c:idx val="0"/>
          <c:order val="0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405286343612335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4.992657856093979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5168869309838469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7.0484581497797363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05286343612335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7547723935389131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684519060668077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MICI'!$AF$20:$AF$29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MICI'!$AI$20:$AI$29</c:f>
              <c:numCache>
                <c:formatCode>0%</c:formatCode>
                <c:ptCount val="10"/>
                <c:pt idx="0">
                  <c:v>0.58733343622922762</c:v>
                </c:pt>
                <c:pt idx="1">
                  <c:v>0.57971044522151871</c:v>
                </c:pt>
                <c:pt idx="2">
                  <c:v>0.5578301340360351</c:v>
                </c:pt>
                <c:pt idx="3">
                  <c:v>0.58896627453005135</c:v>
                </c:pt>
                <c:pt idx="4">
                  <c:v>0.54632496381786444</c:v>
                </c:pt>
                <c:pt idx="5">
                  <c:v>0.54855438337785734</c:v>
                </c:pt>
                <c:pt idx="6">
                  <c:v>0.51857824177048661</c:v>
                </c:pt>
                <c:pt idx="7">
                  <c:v>0.52608738888766415</c:v>
                </c:pt>
                <c:pt idx="8">
                  <c:v>0.51620184597359298</c:v>
                </c:pt>
                <c:pt idx="9">
                  <c:v>0.40989316767243561</c:v>
                </c:pt>
              </c:numCache>
            </c:numRef>
          </c:val>
          <c:smooth val="0"/>
        </c:ser>
        <c:ser>
          <c:idx val="1"/>
          <c:order val="1"/>
          <c:tx>
            <c:v>CifraAfaceri &gt; 1 mil EUR</c:v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242290748898682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3.230543318649045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8.8105726872246704E-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6.1674008810572688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431949310300969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MICI'!$AF$20:$AF$29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MICI'!$AI$5:$AI$14</c:f>
              <c:numCache>
                <c:formatCode>0%</c:formatCode>
                <c:ptCount val="10"/>
                <c:pt idx="0">
                  <c:v>0.60558839655997942</c:v>
                </c:pt>
                <c:pt idx="1">
                  <c:v>0.60738544561397723</c:v>
                </c:pt>
                <c:pt idx="2">
                  <c:v>0.56638068383498663</c:v>
                </c:pt>
                <c:pt idx="3">
                  <c:v>0.57528382571776759</c:v>
                </c:pt>
                <c:pt idx="4">
                  <c:v>0.55847158515970896</c:v>
                </c:pt>
                <c:pt idx="5">
                  <c:v>0.56929694680927567</c:v>
                </c:pt>
                <c:pt idx="6">
                  <c:v>0.56504613075930832</c:v>
                </c:pt>
                <c:pt idx="7">
                  <c:v>0.56138450300296139</c:v>
                </c:pt>
                <c:pt idx="8">
                  <c:v>0.56145670892462218</c:v>
                </c:pt>
                <c:pt idx="9">
                  <c:v>0.43522260640242133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478080"/>
        <c:axId val="112479616"/>
      </c:lineChart>
      <c:catAx>
        <c:axId val="11247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479616"/>
        <c:crosses val="autoZero"/>
        <c:auto val="1"/>
        <c:lblAlgn val="ctr"/>
        <c:lblOffset val="100"/>
        <c:noMultiLvlLbl val="0"/>
      </c:catAx>
      <c:valAx>
        <c:axId val="112479616"/>
        <c:scaling>
          <c:orientation val="minMax"/>
          <c:min val="0.4"/>
        </c:scaling>
        <c:delete val="0"/>
        <c:axPos val="l"/>
        <c:numFmt formatCode="0%" sourceLinked="1"/>
        <c:majorTickMark val="none"/>
        <c:minorTickMark val="none"/>
        <c:tickLblPos val="nextTo"/>
        <c:crossAx val="11247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9176754888017813E-2"/>
          <c:y val="0.88731080489938763"/>
          <c:w val="0.95145466948789992"/>
          <c:h val="0.1126465441819772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err="1"/>
              <a:t>Grafic</a:t>
            </a:r>
            <a:r>
              <a:rPr lang="en-US" sz="1200" dirty="0"/>
              <a:t> 8. </a:t>
            </a:r>
            <a:r>
              <a:rPr lang="en-US" sz="1200" dirty="0" err="1"/>
              <a:t>Cifra</a:t>
            </a:r>
            <a:r>
              <a:rPr lang="en-US" sz="1200" baseline="0" dirty="0"/>
              <a:t> </a:t>
            </a:r>
            <a:r>
              <a:rPr lang="en-US" sz="1200" baseline="0" dirty="0" err="1" smtClean="0"/>
              <a:t>afaceri</a:t>
            </a:r>
            <a:r>
              <a:rPr lang="en-US" sz="1200" baseline="0" dirty="0" smtClean="0"/>
              <a:t>: </a:t>
            </a:r>
            <a:r>
              <a:rPr lang="en-US" sz="1200" baseline="0" dirty="0"/>
              <a:t>Active </a:t>
            </a:r>
            <a:r>
              <a:rPr lang="en-US" sz="1200" baseline="0" dirty="0" err="1"/>
              <a:t>imobilizate</a:t>
            </a:r>
            <a:endParaRPr lang="ro-RO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2853492432389E-2"/>
          <c:y val="0.16089129483814524"/>
          <c:w val="0.85476892480950906"/>
          <c:h val="0.62699329250510361"/>
        </c:manualLayout>
      </c:layout>
      <c:lineChart>
        <c:grouping val="standard"/>
        <c:varyColors val="0"/>
        <c:ser>
          <c:idx val="0"/>
          <c:order val="0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405286343612335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052863436123378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1791483113069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43171806167401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1791483113069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24229074889868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242290748898682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8179148311307011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5242290748898682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1116005873715125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MICI'!$AK$20:$AK$29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MICI'!$AN$20:$AN$29</c:f>
              <c:numCache>
                <c:formatCode>0.00</c:formatCode>
                <c:ptCount val="10"/>
                <c:pt idx="0">
                  <c:v>1.3465802968961482</c:v>
                </c:pt>
                <c:pt idx="1">
                  <c:v>1.2182308613235167</c:v>
                </c:pt>
                <c:pt idx="2">
                  <c:v>1.1898990873310453</c:v>
                </c:pt>
                <c:pt idx="3">
                  <c:v>0.98635450195400498</c:v>
                </c:pt>
                <c:pt idx="4">
                  <c:v>1.0574645852971438</c:v>
                </c:pt>
                <c:pt idx="5">
                  <c:v>0.96791214053128716</c:v>
                </c:pt>
                <c:pt idx="6">
                  <c:v>0.9396084838548755</c:v>
                </c:pt>
                <c:pt idx="7">
                  <c:v>0.92092667429152064</c:v>
                </c:pt>
                <c:pt idx="8">
                  <c:v>0.97973263159680801</c:v>
                </c:pt>
                <c:pt idx="9">
                  <c:v>1.1732748068544636</c:v>
                </c:pt>
              </c:numCache>
            </c:numRef>
          </c:val>
          <c:smooth val="0"/>
        </c:ser>
        <c:ser>
          <c:idx val="1"/>
          <c:order val="1"/>
          <c:tx>
            <c:v>CifraAfaceri &gt; 1 mil EUR</c:v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4.4052863436123378E-2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179148311306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242290748898682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43171806167401E-2"/>
                  <c:y val="-3.24074074074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558002936857563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7621145374449341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36857562408331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layout>
                <c:manualLayout>
                  <c:x val="-9.3979441997063137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MICI'!$AK$20:$AK$29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MICI'!$AN$5:$AN$14</c:f>
              <c:numCache>
                <c:formatCode>0.00</c:formatCode>
                <c:ptCount val="10"/>
                <c:pt idx="0">
                  <c:v>1.3054037085811974</c:v>
                </c:pt>
                <c:pt idx="1">
                  <c:v>1.4667391690602851</c:v>
                </c:pt>
                <c:pt idx="2">
                  <c:v>1.7211957777086884</c:v>
                </c:pt>
                <c:pt idx="3">
                  <c:v>1.6284777567147828</c:v>
                </c:pt>
                <c:pt idx="4">
                  <c:v>1.6633285879231523</c:v>
                </c:pt>
                <c:pt idx="5">
                  <c:v>1.787964574733506</c:v>
                </c:pt>
                <c:pt idx="6">
                  <c:v>1.7689690057855036</c:v>
                </c:pt>
                <c:pt idx="7">
                  <c:v>1.8166585871155925</c:v>
                </c:pt>
                <c:pt idx="8">
                  <c:v>1.8497081885306697</c:v>
                </c:pt>
                <c:pt idx="9">
                  <c:v>2.3754243674190048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054848"/>
        <c:axId val="113056384"/>
      </c:lineChart>
      <c:catAx>
        <c:axId val="11305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3056384"/>
        <c:crosses val="autoZero"/>
        <c:auto val="1"/>
        <c:lblAlgn val="ctr"/>
        <c:lblOffset val="100"/>
        <c:noMultiLvlLbl val="0"/>
      </c:catAx>
      <c:valAx>
        <c:axId val="113056384"/>
        <c:scaling>
          <c:orientation val="minMax"/>
          <c:min val="0"/>
        </c:scaling>
        <c:delete val="0"/>
        <c:axPos val="l"/>
        <c:numFmt formatCode="0.00" sourceLinked="1"/>
        <c:majorTickMark val="none"/>
        <c:minorTickMark val="none"/>
        <c:tickLblPos val="nextTo"/>
        <c:crossAx val="11305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6239897325609588E-2"/>
          <c:y val="0.85490339749198019"/>
          <c:w val="0.9367703816758588"/>
          <c:h val="0.1450539515893846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Grafic 9.</a:t>
            </a:r>
            <a:r>
              <a:rPr lang="en-US" sz="1200" baseline="0"/>
              <a:t> Viteza de colectare a creantelor</a:t>
            </a:r>
            <a:endParaRPr lang="ro-RO" sz="1200"/>
          </a:p>
        </c:rich>
      </c:tx>
      <c:layout>
        <c:manualLayout>
          <c:xMode val="edge"/>
          <c:yMode val="edge"/>
          <c:x val="0.24378114629944383"/>
          <c:y val="2.77777777777777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31667186976078E-2"/>
          <c:y val="0.16089129483814521"/>
          <c:w val="0.92022130493600196"/>
          <c:h val="0.63625255176436291"/>
        </c:manualLayout>
      </c:layout>
      <c:lineChart>
        <c:grouping val="standard"/>
        <c:varyColors val="0"/>
        <c:ser>
          <c:idx val="0"/>
          <c:order val="0"/>
          <c:tx>
            <c:v>CifraAfaceri &lt; 1 mil EUR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5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43171806167401E-2"/>
                  <c:y val="4.6296296296296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494860499265784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621145374449341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6213766230763E-2"/>
                  <c:y val="-2.1001887329652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MICI'!$AP$20:$AP$29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MICI'!$AS$20:$AS$29</c:f>
              <c:numCache>
                <c:formatCode>_-* #,##0\ _l_e_i_-;\-* #,##0\ _l_e_i_-;_-* "-"??\ _l_e_i_-;_-@_-</c:formatCode>
                <c:ptCount val="10"/>
                <c:pt idx="0">
                  <c:v>88.928785254338251</c:v>
                </c:pt>
                <c:pt idx="1">
                  <c:v>108.75945221820349</c:v>
                </c:pt>
                <c:pt idx="2">
                  <c:v>126.67604523945892</c:v>
                </c:pt>
                <c:pt idx="3">
                  <c:v>137.14662369291636</c:v>
                </c:pt>
                <c:pt idx="4">
                  <c:v>154.10105284350905</c:v>
                </c:pt>
                <c:pt idx="5">
                  <c:v>167.11569161721812</c:v>
                </c:pt>
                <c:pt idx="6">
                  <c:v>196.12510263535003</c:v>
                </c:pt>
                <c:pt idx="7">
                  <c:v>191.82803788295507</c:v>
                </c:pt>
                <c:pt idx="8">
                  <c:v>187.26151304090143</c:v>
                </c:pt>
                <c:pt idx="9">
                  <c:v>198.61069360901743</c:v>
                </c:pt>
              </c:numCache>
            </c:numRef>
          </c:val>
          <c:smooth val="0"/>
        </c:ser>
        <c:ser>
          <c:idx val="1"/>
          <c:order val="1"/>
          <c:tx>
            <c:v>CifraAfaceri &gt; 1 mil EUR</c:v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0558002936857563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494860499265784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621145374449341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1791483113069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368575624082231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-0.11453744493392071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0572687224669604"/>
                  <c:y val="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223201174743025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'MARI - MICI'!$AP$20:$AP$29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'MARI - MICI'!$AS$5:$AS$14</c:f>
              <c:numCache>
                <c:formatCode>_-* #,##0\ _l_e_i_-;\-* #,##0\ _l_e_i_-;_-* "-"??\ _l_e_i_-;_-@_-</c:formatCode>
                <c:ptCount val="10"/>
                <c:pt idx="0">
                  <c:v>95.359162377552067</c:v>
                </c:pt>
                <c:pt idx="1">
                  <c:v>88.05875069408286</c:v>
                </c:pt>
                <c:pt idx="2">
                  <c:v>91.854857368605536</c:v>
                </c:pt>
                <c:pt idx="3">
                  <c:v>94.715061401508066</c:v>
                </c:pt>
                <c:pt idx="4">
                  <c:v>99.665784451201347</c:v>
                </c:pt>
                <c:pt idx="5">
                  <c:v>87.181672729686142</c:v>
                </c:pt>
                <c:pt idx="6">
                  <c:v>88.66528638674508</c:v>
                </c:pt>
                <c:pt idx="7">
                  <c:v>82.087326033682444</c:v>
                </c:pt>
                <c:pt idx="8">
                  <c:v>79.014363989115779</c:v>
                </c:pt>
                <c:pt idx="9">
                  <c:v>68.838654684446169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872832"/>
        <c:axId val="112874624"/>
      </c:lineChart>
      <c:catAx>
        <c:axId val="11287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874624"/>
        <c:crosses val="autoZero"/>
        <c:auto val="1"/>
        <c:lblAlgn val="ctr"/>
        <c:lblOffset val="100"/>
        <c:noMultiLvlLbl val="0"/>
      </c:catAx>
      <c:valAx>
        <c:axId val="112874624"/>
        <c:scaling>
          <c:orientation val="minMax"/>
          <c:max val="200"/>
          <c:min val="60"/>
        </c:scaling>
        <c:delete val="0"/>
        <c:axPos val="l"/>
        <c:numFmt formatCode="#,##0" sourceLinked="0"/>
        <c:majorTickMark val="none"/>
        <c:minorTickMark val="none"/>
        <c:tickLblPos val="nextTo"/>
        <c:crossAx val="112872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905442436435515E-2"/>
          <c:y val="0.87380577427821526"/>
          <c:w val="0.94264409680067529"/>
          <c:h val="0.1172761738116068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7F9D1-DD1C-4229-A33E-3D1F44197B50}" type="datetimeFigureOut">
              <a:rPr lang="ro-RO" smtClean="0"/>
              <a:t>17.09.2018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89AB8-BECB-4833-8498-82BD13E24D6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5008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ro-RO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929E6-826F-41A0-99F3-33C8D5AE6DB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25" name="Espace réservé du texte 18"/>
          <p:cNvSpPr>
            <a:spLocks noGrp="1"/>
          </p:cNvSpPr>
          <p:nvPr>
            <p:ph type="body" sz="quarter" idx="13" hasCustomPrompt="1"/>
          </p:nvPr>
        </p:nvSpPr>
        <p:spPr>
          <a:xfrm>
            <a:off x="619125" y="6534149"/>
            <a:ext cx="3600" cy="11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981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25" name="Espace réservé du texte 18"/>
          <p:cNvSpPr>
            <a:spLocks noGrp="1"/>
          </p:cNvSpPr>
          <p:nvPr>
            <p:ph type="body" sz="quarter" idx="13" hasCustomPrompt="1"/>
          </p:nvPr>
        </p:nvSpPr>
        <p:spPr>
          <a:xfrm>
            <a:off x="619125" y="6534149"/>
            <a:ext cx="3600" cy="11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822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2677794" y="0"/>
            <a:ext cx="9704705" cy="6857999"/>
          </a:xfrm>
          <a:prstGeom prst="parallelogram">
            <a:avLst>
              <a:gd name="adj" fmla="val 44390"/>
            </a:avLst>
          </a:prstGeom>
          <a:noFill/>
        </p:spPr>
        <p:txBody>
          <a:bodyPr anchor="ctr"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11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610636" y="5905500"/>
            <a:ext cx="1552974" cy="490539"/>
            <a:chOff x="-8151813" y="-601663"/>
            <a:chExt cx="25546051" cy="8069263"/>
          </a:xfrm>
        </p:grpSpPr>
        <p:sp>
          <p:nvSpPr>
            <p:cNvPr id="13" name="Freeform 27"/>
            <p:cNvSpPr>
              <a:spLocks/>
            </p:cNvSpPr>
            <p:nvPr userDrawn="1"/>
          </p:nvSpPr>
          <p:spPr bwMode="auto">
            <a:xfrm>
              <a:off x="3244850" y="1512888"/>
              <a:ext cx="4573588" cy="3840163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4" name="Freeform 28"/>
            <p:cNvSpPr>
              <a:spLocks/>
            </p:cNvSpPr>
            <p:nvPr userDrawn="1"/>
          </p:nvSpPr>
          <p:spPr bwMode="auto">
            <a:xfrm>
              <a:off x="377825" y="-601663"/>
              <a:ext cx="3913188" cy="5889625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5" name="Freeform 29"/>
            <p:cNvSpPr>
              <a:spLocks/>
            </p:cNvSpPr>
            <p:nvPr userDrawn="1"/>
          </p:nvSpPr>
          <p:spPr bwMode="auto">
            <a:xfrm>
              <a:off x="12779375" y="1504950"/>
              <a:ext cx="4614863" cy="3857625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6" name="Freeform 30"/>
            <p:cNvSpPr>
              <a:spLocks/>
            </p:cNvSpPr>
            <p:nvPr userDrawn="1"/>
          </p:nvSpPr>
          <p:spPr bwMode="auto">
            <a:xfrm>
              <a:off x="-8151813" y="1504950"/>
              <a:ext cx="4367213" cy="3840163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7" name="Freeform 31"/>
            <p:cNvSpPr>
              <a:spLocks/>
            </p:cNvSpPr>
            <p:nvPr userDrawn="1"/>
          </p:nvSpPr>
          <p:spPr bwMode="auto">
            <a:xfrm>
              <a:off x="8593138" y="1512888"/>
              <a:ext cx="3856038" cy="3840163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8" name="Freeform 32"/>
            <p:cNvSpPr>
              <a:spLocks/>
            </p:cNvSpPr>
            <p:nvPr userDrawn="1"/>
          </p:nvSpPr>
          <p:spPr bwMode="auto">
            <a:xfrm>
              <a:off x="-4402138" y="1504950"/>
              <a:ext cx="4359275" cy="3840163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9" name="Freeform 33"/>
            <p:cNvSpPr>
              <a:spLocks/>
            </p:cNvSpPr>
            <p:nvPr userDrawn="1"/>
          </p:nvSpPr>
          <p:spPr bwMode="auto">
            <a:xfrm>
              <a:off x="971550" y="6427788"/>
              <a:ext cx="798513" cy="1023938"/>
            </a:xfrm>
            <a:custGeom>
              <a:avLst/>
              <a:gdLst>
                <a:gd name="T0" fmla="*/ 503 w 503"/>
                <a:gd name="T1" fmla="*/ 104 h 645"/>
                <a:gd name="T2" fmla="*/ 119 w 503"/>
                <a:gd name="T3" fmla="*/ 104 h 645"/>
                <a:gd name="T4" fmla="*/ 119 w 503"/>
                <a:gd name="T5" fmla="*/ 281 h 645"/>
                <a:gd name="T6" fmla="*/ 456 w 503"/>
                <a:gd name="T7" fmla="*/ 281 h 645"/>
                <a:gd name="T8" fmla="*/ 456 w 503"/>
                <a:gd name="T9" fmla="*/ 379 h 645"/>
                <a:gd name="T10" fmla="*/ 119 w 503"/>
                <a:gd name="T11" fmla="*/ 379 h 645"/>
                <a:gd name="T12" fmla="*/ 119 w 503"/>
                <a:gd name="T13" fmla="*/ 645 h 645"/>
                <a:gd name="T14" fmla="*/ 0 w 503"/>
                <a:gd name="T15" fmla="*/ 645 h 645"/>
                <a:gd name="T16" fmla="*/ 0 w 503"/>
                <a:gd name="T17" fmla="*/ 0 h 645"/>
                <a:gd name="T18" fmla="*/ 503 w 503"/>
                <a:gd name="T19" fmla="*/ 0 h 645"/>
                <a:gd name="T20" fmla="*/ 503 w 503"/>
                <a:gd name="T21" fmla="*/ 10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3" h="645">
                  <a:moveTo>
                    <a:pt x="503" y="104"/>
                  </a:moveTo>
                  <a:lnTo>
                    <a:pt x="119" y="104"/>
                  </a:lnTo>
                  <a:lnTo>
                    <a:pt x="119" y="281"/>
                  </a:lnTo>
                  <a:lnTo>
                    <a:pt x="456" y="281"/>
                  </a:lnTo>
                  <a:lnTo>
                    <a:pt x="456" y="379"/>
                  </a:lnTo>
                  <a:lnTo>
                    <a:pt x="119" y="379"/>
                  </a:lnTo>
                  <a:lnTo>
                    <a:pt x="119" y="645"/>
                  </a:lnTo>
                  <a:lnTo>
                    <a:pt x="0" y="645"/>
                  </a:lnTo>
                  <a:lnTo>
                    <a:pt x="0" y="0"/>
                  </a:lnTo>
                  <a:lnTo>
                    <a:pt x="503" y="0"/>
                  </a:lnTo>
                  <a:lnTo>
                    <a:pt x="503" y="104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0" name="Freeform 34"/>
            <p:cNvSpPr>
              <a:spLocks noEditPoints="1"/>
            </p:cNvSpPr>
            <p:nvPr userDrawn="1"/>
          </p:nvSpPr>
          <p:spPr bwMode="auto">
            <a:xfrm>
              <a:off x="2017713" y="6410325"/>
              <a:ext cx="1112838" cy="1057275"/>
            </a:xfrm>
            <a:custGeom>
              <a:avLst/>
              <a:gdLst>
                <a:gd name="T0" fmla="*/ 68 w 135"/>
                <a:gd name="T1" fmla="*/ 128 h 128"/>
                <a:gd name="T2" fmla="*/ 0 w 135"/>
                <a:gd name="T3" fmla="*/ 64 h 128"/>
                <a:gd name="T4" fmla="*/ 68 w 135"/>
                <a:gd name="T5" fmla="*/ 0 h 128"/>
                <a:gd name="T6" fmla="*/ 135 w 135"/>
                <a:gd name="T7" fmla="*/ 64 h 128"/>
                <a:gd name="T8" fmla="*/ 68 w 135"/>
                <a:gd name="T9" fmla="*/ 128 h 128"/>
                <a:gd name="T10" fmla="*/ 68 w 135"/>
                <a:gd name="T11" fmla="*/ 20 h 128"/>
                <a:gd name="T12" fmla="*/ 24 w 135"/>
                <a:gd name="T13" fmla="*/ 64 h 128"/>
                <a:gd name="T14" fmla="*/ 68 w 135"/>
                <a:gd name="T15" fmla="*/ 108 h 128"/>
                <a:gd name="T16" fmla="*/ 112 w 135"/>
                <a:gd name="T17" fmla="*/ 64 h 128"/>
                <a:gd name="T18" fmla="*/ 68 w 135"/>
                <a:gd name="T19" fmla="*/ 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28">
                  <a:moveTo>
                    <a:pt x="68" y="128"/>
                  </a:moveTo>
                  <a:cubicBezTo>
                    <a:pt x="28" y="128"/>
                    <a:pt x="0" y="99"/>
                    <a:pt x="0" y="64"/>
                  </a:cubicBezTo>
                  <a:cubicBezTo>
                    <a:pt x="0" y="29"/>
                    <a:pt x="28" y="0"/>
                    <a:pt x="68" y="0"/>
                  </a:cubicBezTo>
                  <a:cubicBezTo>
                    <a:pt x="108" y="0"/>
                    <a:pt x="135" y="29"/>
                    <a:pt x="135" y="64"/>
                  </a:cubicBezTo>
                  <a:cubicBezTo>
                    <a:pt x="135" y="99"/>
                    <a:pt x="107" y="128"/>
                    <a:pt x="68" y="128"/>
                  </a:cubicBezTo>
                  <a:moveTo>
                    <a:pt x="68" y="20"/>
                  </a:moveTo>
                  <a:cubicBezTo>
                    <a:pt x="42" y="20"/>
                    <a:pt x="24" y="39"/>
                    <a:pt x="24" y="64"/>
                  </a:cubicBezTo>
                  <a:cubicBezTo>
                    <a:pt x="24" y="88"/>
                    <a:pt x="42" y="108"/>
                    <a:pt x="68" y="108"/>
                  </a:cubicBezTo>
                  <a:cubicBezTo>
                    <a:pt x="94" y="108"/>
                    <a:pt x="112" y="88"/>
                    <a:pt x="112" y="64"/>
                  </a:cubicBezTo>
                  <a:cubicBezTo>
                    <a:pt x="112" y="40"/>
                    <a:pt x="93" y="20"/>
                    <a:pt x="68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2" name="Freeform 35"/>
            <p:cNvSpPr>
              <a:spLocks noEditPoints="1"/>
            </p:cNvSpPr>
            <p:nvPr userDrawn="1"/>
          </p:nvSpPr>
          <p:spPr bwMode="auto">
            <a:xfrm>
              <a:off x="3459163" y="6427788"/>
              <a:ext cx="906463" cy="1023938"/>
            </a:xfrm>
            <a:custGeom>
              <a:avLst/>
              <a:gdLst>
                <a:gd name="T0" fmla="*/ 83 w 110"/>
                <a:gd name="T1" fmla="*/ 124 h 124"/>
                <a:gd name="T2" fmla="*/ 52 w 110"/>
                <a:gd name="T3" fmla="*/ 81 h 124"/>
                <a:gd name="T4" fmla="*/ 23 w 110"/>
                <a:gd name="T5" fmla="*/ 81 h 124"/>
                <a:gd name="T6" fmla="*/ 23 w 110"/>
                <a:gd name="T7" fmla="*/ 124 h 124"/>
                <a:gd name="T8" fmla="*/ 0 w 110"/>
                <a:gd name="T9" fmla="*/ 124 h 124"/>
                <a:gd name="T10" fmla="*/ 0 w 110"/>
                <a:gd name="T11" fmla="*/ 0 h 124"/>
                <a:gd name="T12" fmla="*/ 58 w 110"/>
                <a:gd name="T13" fmla="*/ 0 h 124"/>
                <a:gd name="T14" fmla="*/ 106 w 110"/>
                <a:gd name="T15" fmla="*/ 39 h 124"/>
                <a:gd name="T16" fmla="*/ 75 w 110"/>
                <a:gd name="T17" fmla="*/ 77 h 124"/>
                <a:gd name="T18" fmla="*/ 110 w 110"/>
                <a:gd name="T19" fmla="*/ 124 h 124"/>
                <a:gd name="T20" fmla="*/ 83 w 110"/>
                <a:gd name="T21" fmla="*/ 124 h 124"/>
                <a:gd name="T22" fmla="*/ 56 w 110"/>
                <a:gd name="T23" fmla="*/ 20 h 124"/>
                <a:gd name="T24" fmla="*/ 23 w 110"/>
                <a:gd name="T25" fmla="*/ 20 h 124"/>
                <a:gd name="T26" fmla="*/ 23 w 110"/>
                <a:gd name="T27" fmla="*/ 61 h 124"/>
                <a:gd name="T28" fmla="*/ 56 w 110"/>
                <a:gd name="T29" fmla="*/ 61 h 124"/>
                <a:gd name="T30" fmla="*/ 83 w 110"/>
                <a:gd name="T31" fmla="*/ 40 h 124"/>
                <a:gd name="T32" fmla="*/ 56 w 110"/>
                <a:gd name="T33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124">
                  <a:moveTo>
                    <a:pt x="83" y="124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8" y="0"/>
                    <a:pt x="106" y="15"/>
                    <a:pt x="106" y="39"/>
                  </a:cubicBezTo>
                  <a:cubicBezTo>
                    <a:pt x="106" y="60"/>
                    <a:pt x="93" y="72"/>
                    <a:pt x="75" y="77"/>
                  </a:cubicBezTo>
                  <a:cubicBezTo>
                    <a:pt x="110" y="124"/>
                    <a:pt x="110" y="124"/>
                    <a:pt x="110" y="124"/>
                  </a:cubicBezTo>
                  <a:lnTo>
                    <a:pt x="83" y="124"/>
                  </a:lnTo>
                  <a:close/>
                  <a:moveTo>
                    <a:pt x="56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73" y="61"/>
                    <a:pt x="83" y="53"/>
                    <a:pt x="83" y="40"/>
                  </a:cubicBezTo>
                  <a:cubicBezTo>
                    <a:pt x="83" y="27"/>
                    <a:pt x="73" y="20"/>
                    <a:pt x="56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4" name="Freeform 36"/>
            <p:cNvSpPr>
              <a:spLocks/>
            </p:cNvSpPr>
            <p:nvPr userDrawn="1"/>
          </p:nvSpPr>
          <p:spPr bwMode="auto">
            <a:xfrm>
              <a:off x="5148263" y="6410325"/>
              <a:ext cx="833438" cy="1057275"/>
            </a:xfrm>
            <a:custGeom>
              <a:avLst/>
              <a:gdLst>
                <a:gd name="T0" fmla="*/ 59 w 101"/>
                <a:gd name="T1" fmla="*/ 54 h 128"/>
                <a:gd name="T2" fmla="*/ 101 w 101"/>
                <a:gd name="T3" fmla="*/ 91 h 128"/>
                <a:gd name="T4" fmla="*/ 54 w 101"/>
                <a:gd name="T5" fmla="*/ 128 h 128"/>
                <a:gd name="T6" fmla="*/ 0 w 101"/>
                <a:gd name="T7" fmla="*/ 108 h 128"/>
                <a:gd name="T8" fmla="*/ 14 w 101"/>
                <a:gd name="T9" fmla="*/ 92 h 128"/>
                <a:gd name="T10" fmla="*/ 55 w 101"/>
                <a:gd name="T11" fmla="*/ 108 h 128"/>
                <a:gd name="T12" fmla="*/ 78 w 101"/>
                <a:gd name="T13" fmla="*/ 93 h 128"/>
                <a:gd name="T14" fmla="*/ 49 w 101"/>
                <a:gd name="T15" fmla="*/ 73 h 128"/>
                <a:gd name="T16" fmla="*/ 6 w 101"/>
                <a:gd name="T17" fmla="*/ 36 h 128"/>
                <a:gd name="T18" fmla="*/ 50 w 101"/>
                <a:gd name="T19" fmla="*/ 0 h 128"/>
                <a:gd name="T20" fmla="*/ 97 w 101"/>
                <a:gd name="T21" fmla="*/ 16 h 128"/>
                <a:gd name="T22" fmla="*/ 84 w 101"/>
                <a:gd name="T23" fmla="*/ 32 h 128"/>
                <a:gd name="T24" fmla="*/ 49 w 101"/>
                <a:gd name="T25" fmla="*/ 19 h 128"/>
                <a:gd name="T26" fmla="*/ 28 w 101"/>
                <a:gd name="T27" fmla="*/ 34 h 128"/>
                <a:gd name="T28" fmla="*/ 59 w 101"/>
                <a:gd name="T29" fmla="*/ 5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128">
                  <a:moveTo>
                    <a:pt x="59" y="54"/>
                  </a:moveTo>
                  <a:cubicBezTo>
                    <a:pt x="86" y="60"/>
                    <a:pt x="101" y="70"/>
                    <a:pt x="101" y="91"/>
                  </a:cubicBezTo>
                  <a:cubicBezTo>
                    <a:pt x="101" y="114"/>
                    <a:pt x="82" y="128"/>
                    <a:pt x="54" y="128"/>
                  </a:cubicBezTo>
                  <a:cubicBezTo>
                    <a:pt x="35" y="128"/>
                    <a:pt x="16" y="121"/>
                    <a:pt x="0" y="108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26" y="103"/>
                    <a:pt x="39" y="108"/>
                    <a:pt x="55" y="108"/>
                  </a:cubicBezTo>
                  <a:cubicBezTo>
                    <a:pt x="69" y="108"/>
                    <a:pt x="78" y="102"/>
                    <a:pt x="78" y="93"/>
                  </a:cubicBezTo>
                  <a:cubicBezTo>
                    <a:pt x="78" y="84"/>
                    <a:pt x="73" y="79"/>
                    <a:pt x="49" y="73"/>
                  </a:cubicBezTo>
                  <a:cubicBezTo>
                    <a:pt x="21" y="67"/>
                    <a:pt x="6" y="59"/>
                    <a:pt x="6" y="36"/>
                  </a:cubicBezTo>
                  <a:cubicBezTo>
                    <a:pt x="6" y="15"/>
                    <a:pt x="24" y="0"/>
                    <a:pt x="50" y="0"/>
                  </a:cubicBezTo>
                  <a:cubicBezTo>
                    <a:pt x="69" y="0"/>
                    <a:pt x="84" y="6"/>
                    <a:pt x="97" y="16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73" y="24"/>
                    <a:pt x="61" y="19"/>
                    <a:pt x="49" y="19"/>
                  </a:cubicBezTo>
                  <a:cubicBezTo>
                    <a:pt x="36" y="19"/>
                    <a:pt x="28" y="26"/>
                    <a:pt x="28" y="34"/>
                  </a:cubicBezTo>
                  <a:cubicBezTo>
                    <a:pt x="28" y="44"/>
                    <a:pt x="34" y="48"/>
                    <a:pt x="59" y="54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5" name="Freeform 37"/>
            <p:cNvSpPr>
              <a:spLocks noEditPoints="1"/>
            </p:cNvSpPr>
            <p:nvPr userDrawn="1"/>
          </p:nvSpPr>
          <p:spPr bwMode="auto">
            <a:xfrm>
              <a:off x="6186488" y="6418263"/>
              <a:ext cx="1112838" cy="1033463"/>
            </a:xfrm>
            <a:custGeom>
              <a:avLst/>
              <a:gdLst>
                <a:gd name="T0" fmla="*/ 701 w 701"/>
                <a:gd name="T1" fmla="*/ 651 h 651"/>
                <a:gd name="T2" fmla="*/ 577 w 701"/>
                <a:gd name="T3" fmla="*/ 651 h 651"/>
                <a:gd name="T4" fmla="*/ 509 w 701"/>
                <a:gd name="T5" fmla="*/ 495 h 651"/>
                <a:gd name="T6" fmla="*/ 187 w 701"/>
                <a:gd name="T7" fmla="*/ 495 h 651"/>
                <a:gd name="T8" fmla="*/ 120 w 701"/>
                <a:gd name="T9" fmla="*/ 651 h 651"/>
                <a:gd name="T10" fmla="*/ 0 w 701"/>
                <a:gd name="T11" fmla="*/ 651 h 651"/>
                <a:gd name="T12" fmla="*/ 296 w 701"/>
                <a:gd name="T13" fmla="*/ 0 h 651"/>
                <a:gd name="T14" fmla="*/ 405 w 701"/>
                <a:gd name="T15" fmla="*/ 0 h 651"/>
                <a:gd name="T16" fmla="*/ 701 w 701"/>
                <a:gd name="T17" fmla="*/ 651 h 651"/>
                <a:gd name="T18" fmla="*/ 348 w 701"/>
                <a:gd name="T19" fmla="*/ 136 h 651"/>
                <a:gd name="T20" fmla="*/ 234 w 701"/>
                <a:gd name="T21" fmla="*/ 396 h 651"/>
                <a:gd name="T22" fmla="*/ 462 w 701"/>
                <a:gd name="T23" fmla="*/ 396 h 651"/>
                <a:gd name="T24" fmla="*/ 348 w 701"/>
                <a:gd name="T25" fmla="*/ 136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1" h="651">
                  <a:moveTo>
                    <a:pt x="701" y="651"/>
                  </a:moveTo>
                  <a:lnTo>
                    <a:pt x="577" y="651"/>
                  </a:lnTo>
                  <a:lnTo>
                    <a:pt x="509" y="495"/>
                  </a:lnTo>
                  <a:lnTo>
                    <a:pt x="187" y="495"/>
                  </a:lnTo>
                  <a:lnTo>
                    <a:pt x="120" y="651"/>
                  </a:lnTo>
                  <a:lnTo>
                    <a:pt x="0" y="651"/>
                  </a:lnTo>
                  <a:lnTo>
                    <a:pt x="296" y="0"/>
                  </a:lnTo>
                  <a:lnTo>
                    <a:pt x="405" y="0"/>
                  </a:lnTo>
                  <a:lnTo>
                    <a:pt x="701" y="651"/>
                  </a:lnTo>
                  <a:close/>
                  <a:moveTo>
                    <a:pt x="348" y="136"/>
                  </a:moveTo>
                  <a:lnTo>
                    <a:pt x="234" y="396"/>
                  </a:lnTo>
                  <a:lnTo>
                    <a:pt x="462" y="396"/>
                  </a:lnTo>
                  <a:lnTo>
                    <a:pt x="348" y="136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6" name="Freeform 38"/>
            <p:cNvSpPr>
              <a:spLocks/>
            </p:cNvSpPr>
            <p:nvPr userDrawn="1"/>
          </p:nvSpPr>
          <p:spPr bwMode="auto">
            <a:xfrm>
              <a:off x="7580313" y="6427788"/>
              <a:ext cx="798513" cy="1023938"/>
            </a:xfrm>
            <a:custGeom>
              <a:avLst/>
              <a:gdLst>
                <a:gd name="T0" fmla="*/ 503 w 503"/>
                <a:gd name="T1" fmla="*/ 104 h 645"/>
                <a:gd name="T2" fmla="*/ 119 w 503"/>
                <a:gd name="T3" fmla="*/ 104 h 645"/>
                <a:gd name="T4" fmla="*/ 119 w 503"/>
                <a:gd name="T5" fmla="*/ 281 h 645"/>
                <a:gd name="T6" fmla="*/ 456 w 503"/>
                <a:gd name="T7" fmla="*/ 281 h 645"/>
                <a:gd name="T8" fmla="*/ 456 w 503"/>
                <a:gd name="T9" fmla="*/ 379 h 645"/>
                <a:gd name="T10" fmla="*/ 119 w 503"/>
                <a:gd name="T11" fmla="*/ 379 h 645"/>
                <a:gd name="T12" fmla="*/ 119 w 503"/>
                <a:gd name="T13" fmla="*/ 645 h 645"/>
                <a:gd name="T14" fmla="*/ 0 w 503"/>
                <a:gd name="T15" fmla="*/ 645 h 645"/>
                <a:gd name="T16" fmla="*/ 0 w 503"/>
                <a:gd name="T17" fmla="*/ 0 h 645"/>
                <a:gd name="T18" fmla="*/ 503 w 503"/>
                <a:gd name="T19" fmla="*/ 0 h 645"/>
                <a:gd name="T20" fmla="*/ 503 w 503"/>
                <a:gd name="T21" fmla="*/ 10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3" h="645">
                  <a:moveTo>
                    <a:pt x="503" y="104"/>
                  </a:moveTo>
                  <a:lnTo>
                    <a:pt x="119" y="104"/>
                  </a:lnTo>
                  <a:lnTo>
                    <a:pt x="119" y="281"/>
                  </a:lnTo>
                  <a:lnTo>
                    <a:pt x="456" y="281"/>
                  </a:lnTo>
                  <a:lnTo>
                    <a:pt x="456" y="379"/>
                  </a:lnTo>
                  <a:lnTo>
                    <a:pt x="119" y="379"/>
                  </a:lnTo>
                  <a:lnTo>
                    <a:pt x="119" y="645"/>
                  </a:lnTo>
                  <a:lnTo>
                    <a:pt x="0" y="645"/>
                  </a:lnTo>
                  <a:lnTo>
                    <a:pt x="0" y="0"/>
                  </a:lnTo>
                  <a:lnTo>
                    <a:pt x="503" y="0"/>
                  </a:lnTo>
                  <a:lnTo>
                    <a:pt x="503" y="104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7" name="Freeform 39"/>
            <p:cNvSpPr>
              <a:spLocks/>
            </p:cNvSpPr>
            <p:nvPr userDrawn="1"/>
          </p:nvSpPr>
          <p:spPr bwMode="auto">
            <a:xfrm>
              <a:off x="8683625" y="6427788"/>
              <a:ext cx="800100" cy="1023938"/>
            </a:xfrm>
            <a:custGeom>
              <a:avLst/>
              <a:gdLst>
                <a:gd name="T0" fmla="*/ 498 w 504"/>
                <a:gd name="T1" fmla="*/ 99 h 645"/>
                <a:gd name="T2" fmla="*/ 120 w 504"/>
                <a:gd name="T3" fmla="*/ 99 h 645"/>
                <a:gd name="T4" fmla="*/ 120 w 504"/>
                <a:gd name="T5" fmla="*/ 270 h 645"/>
                <a:gd name="T6" fmla="*/ 452 w 504"/>
                <a:gd name="T7" fmla="*/ 270 h 645"/>
                <a:gd name="T8" fmla="*/ 452 w 504"/>
                <a:gd name="T9" fmla="*/ 369 h 645"/>
                <a:gd name="T10" fmla="*/ 120 w 504"/>
                <a:gd name="T11" fmla="*/ 369 h 645"/>
                <a:gd name="T12" fmla="*/ 120 w 504"/>
                <a:gd name="T13" fmla="*/ 541 h 645"/>
                <a:gd name="T14" fmla="*/ 504 w 504"/>
                <a:gd name="T15" fmla="*/ 541 h 645"/>
                <a:gd name="T16" fmla="*/ 504 w 504"/>
                <a:gd name="T17" fmla="*/ 645 h 645"/>
                <a:gd name="T18" fmla="*/ 0 w 504"/>
                <a:gd name="T19" fmla="*/ 645 h 645"/>
                <a:gd name="T20" fmla="*/ 0 w 504"/>
                <a:gd name="T21" fmla="*/ 0 h 645"/>
                <a:gd name="T22" fmla="*/ 498 w 504"/>
                <a:gd name="T23" fmla="*/ 0 h 645"/>
                <a:gd name="T24" fmla="*/ 498 w 504"/>
                <a:gd name="T25" fmla="*/ 99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4" h="645">
                  <a:moveTo>
                    <a:pt x="498" y="99"/>
                  </a:moveTo>
                  <a:lnTo>
                    <a:pt x="120" y="99"/>
                  </a:lnTo>
                  <a:lnTo>
                    <a:pt x="120" y="270"/>
                  </a:lnTo>
                  <a:lnTo>
                    <a:pt x="452" y="270"/>
                  </a:lnTo>
                  <a:lnTo>
                    <a:pt x="452" y="369"/>
                  </a:lnTo>
                  <a:lnTo>
                    <a:pt x="120" y="369"/>
                  </a:lnTo>
                  <a:lnTo>
                    <a:pt x="120" y="541"/>
                  </a:lnTo>
                  <a:lnTo>
                    <a:pt x="504" y="541"/>
                  </a:lnTo>
                  <a:lnTo>
                    <a:pt x="504" y="645"/>
                  </a:lnTo>
                  <a:lnTo>
                    <a:pt x="0" y="645"/>
                  </a:lnTo>
                  <a:lnTo>
                    <a:pt x="0" y="0"/>
                  </a:lnTo>
                  <a:lnTo>
                    <a:pt x="498" y="0"/>
                  </a:lnTo>
                  <a:lnTo>
                    <a:pt x="498" y="99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8" name="Freeform 40"/>
            <p:cNvSpPr>
              <a:spLocks noEditPoints="1"/>
            </p:cNvSpPr>
            <p:nvPr userDrawn="1"/>
          </p:nvSpPr>
          <p:spPr bwMode="auto">
            <a:xfrm>
              <a:off x="9804400" y="6427788"/>
              <a:ext cx="906463" cy="1023938"/>
            </a:xfrm>
            <a:custGeom>
              <a:avLst/>
              <a:gdLst>
                <a:gd name="T0" fmla="*/ 83 w 110"/>
                <a:gd name="T1" fmla="*/ 124 h 124"/>
                <a:gd name="T2" fmla="*/ 51 w 110"/>
                <a:gd name="T3" fmla="*/ 81 h 124"/>
                <a:gd name="T4" fmla="*/ 23 w 110"/>
                <a:gd name="T5" fmla="*/ 81 h 124"/>
                <a:gd name="T6" fmla="*/ 23 w 110"/>
                <a:gd name="T7" fmla="*/ 124 h 124"/>
                <a:gd name="T8" fmla="*/ 0 w 110"/>
                <a:gd name="T9" fmla="*/ 124 h 124"/>
                <a:gd name="T10" fmla="*/ 0 w 110"/>
                <a:gd name="T11" fmla="*/ 0 h 124"/>
                <a:gd name="T12" fmla="*/ 58 w 110"/>
                <a:gd name="T13" fmla="*/ 0 h 124"/>
                <a:gd name="T14" fmla="*/ 106 w 110"/>
                <a:gd name="T15" fmla="*/ 39 h 124"/>
                <a:gd name="T16" fmla="*/ 75 w 110"/>
                <a:gd name="T17" fmla="*/ 77 h 124"/>
                <a:gd name="T18" fmla="*/ 110 w 110"/>
                <a:gd name="T19" fmla="*/ 124 h 124"/>
                <a:gd name="T20" fmla="*/ 83 w 110"/>
                <a:gd name="T21" fmla="*/ 124 h 124"/>
                <a:gd name="T22" fmla="*/ 56 w 110"/>
                <a:gd name="T23" fmla="*/ 20 h 124"/>
                <a:gd name="T24" fmla="*/ 23 w 110"/>
                <a:gd name="T25" fmla="*/ 20 h 124"/>
                <a:gd name="T26" fmla="*/ 23 w 110"/>
                <a:gd name="T27" fmla="*/ 61 h 124"/>
                <a:gd name="T28" fmla="*/ 56 w 110"/>
                <a:gd name="T29" fmla="*/ 61 h 124"/>
                <a:gd name="T30" fmla="*/ 83 w 110"/>
                <a:gd name="T31" fmla="*/ 40 h 124"/>
                <a:gd name="T32" fmla="*/ 56 w 110"/>
                <a:gd name="T33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124">
                  <a:moveTo>
                    <a:pt x="83" y="124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7" y="0"/>
                    <a:pt x="106" y="15"/>
                    <a:pt x="106" y="39"/>
                  </a:cubicBezTo>
                  <a:cubicBezTo>
                    <a:pt x="106" y="60"/>
                    <a:pt x="93" y="72"/>
                    <a:pt x="75" y="77"/>
                  </a:cubicBezTo>
                  <a:cubicBezTo>
                    <a:pt x="110" y="124"/>
                    <a:pt x="110" y="124"/>
                    <a:pt x="110" y="124"/>
                  </a:cubicBezTo>
                  <a:lnTo>
                    <a:pt x="83" y="124"/>
                  </a:lnTo>
                  <a:close/>
                  <a:moveTo>
                    <a:pt x="56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72" y="61"/>
                    <a:pt x="83" y="53"/>
                    <a:pt x="83" y="40"/>
                  </a:cubicBezTo>
                  <a:cubicBezTo>
                    <a:pt x="83" y="27"/>
                    <a:pt x="73" y="20"/>
                    <a:pt x="56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9" name="Freeform 41"/>
            <p:cNvSpPr>
              <a:spLocks/>
            </p:cNvSpPr>
            <p:nvPr userDrawn="1"/>
          </p:nvSpPr>
          <p:spPr bwMode="auto">
            <a:xfrm>
              <a:off x="11485563" y="6427788"/>
              <a:ext cx="865188" cy="1023938"/>
            </a:xfrm>
            <a:custGeom>
              <a:avLst/>
              <a:gdLst>
                <a:gd name="T0" fmla="*/ 332 w 545"/>
                <a:gd name="T1" fmla="*/ 645 h 645"/>
                <a:gd name="T2" fmla="*/ 213 w 545"/>
                <a:gd name="T3" fmla="*/ 645 h 645"/>
                <a:gd name="T4" fmla="*/ 213 w 545"/>
                <a:gd name="T5" fmla="*/ 104 h 645"/>
                <a:gd name="T6" fmla="*/ 0 w 545"/>
                <a:gd name="T7" fmla="*/ 104 h 645"/>
                <a:gd name="T8" fmla="*/ 0 w 545"/>
                <a:gd name="T9" fmla="*/ 0 h 645"/>
                <a:gd name="T10" fmla="*/ 545 w 545"/>
                <a:gd name="T11" fmla="*/ 0 h 645"/>
                <a:gd name="T12" fmla="*/ 545 w 545"/>
                <a:gd name="T13" fmla="*/ 104 h 645"/>
                <a:gd name="T14" fmla="*/ 332 w 545"/>
                <a:gd name="T15" fmla="*/ 104 h 645"/>
                <a:gd name="T16" fmla="*/ 332 w 545"/>
                <a:gd name="T17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5" h="645">
                  <a:moveTo>
                    <a:pt x="332" y="645"/>
                  </a:moveTo>
                  <a:lnTo>
                    <a:pt x="213" y="645"/>
                  </a:lnTo>
                  <a:lnTo>
                    <a:pt x="213" y="10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104"/>
                  </a:lnTo>
                  <a:lnTo>
                    <a:pt x="332" y="104"/>
                  </a:lnTo>
                  <a:lnTo>
                    <a:pt x="332" y="645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30" name="Freeform 42"/>
            <p:cNvSpPr>
              <a:spLocks noEditPoints="1"/>
            </p:cNvSpPr>
            <p:nvPr userDrawn="1"/>
          </p:nvSpPr>
          <p:spPr bwMode="auto">
            <a:xfrm>
              <a:off x="12655550" y="6427788"/>
              <a:ext cx="906463" cy="1023938"/>
            </a:xfrm>
            <a:custGeom>
              <a:avLst/>
              <a:gdLst>
                <a:gd name="T0" fmla="*/ 83 w 110"/>
                <a:gd name="T1" fmla="*/ 124 h 124"/>
                <a:gd name="T2" fmla="*/ 51 w 110"/>
                <a:gd name="T3" fmla="*/ 81 h 124"/>
                <a:gd name="T4" fmla="*/ 23 w 110"/>
                <a:gd name="T5" fmla="*/ 81 h 124"/>
                <a:gd name="T6" fmla="*/ 23 w 110"/>
                <a:gd name="T7" fmla="*/ 124 h 124"/>
                <a:gd name="T8" fmla="*/ 0 w 110"/>
                <a:gd name="T9" fmla="*/ 124 h 124"/>
                <a:gd name="T10" fmla="*/ 0 w 110"/>
                <a:gd name="T11" fmla="*/ 0 h 124"/>
                <a:gd name="T12" fmla="*/ 57 w 110"/>
                <a:gd name="T13" fmla="*/ 0 h 124"/>
                <a:gd name="T14" fmla="*/ 105 w 110"/>
                <a:gd name="T15" fmla="*/ 39 h 124"/>
                <a:gd name="T16" fmla="*/ 75 w 110"/>
                <a:gd name="T17" fmla="*/ 77 h 124"/>
                <a:gd name="T18" fmla="*/ 110 w 110"/>
                <a:gd name="T19" fmla="*/ 124 h 124"/>
                <a:gd name="T20" fmla="*/ 83 w 110"/>
                <a:gd name="T21" fmla="*/ 124 h 124"/>
                <a:gd name="T22" fmla="*/ 56 w 110"/>
                <a:gd name="T23" fmla="*/ 20 h 124"/>
                <a:gd name="T24" fmla="*/ 23 w 110"/>
                <a:gd name="T25" fmla="*/ 20 h 124"/>
                <a:gd name="T26" fmla="*/ 23 w 110"/>
                <a:gd name="T27" fmla="*/ 61 h 124"/>
                <a:gd name="T28" fmla="*/ 56 w 110"/>
                <a:gd name="T29" fmla="*/ 61 h 124"/>
                <a:gd name="T30" fmla="*/ 82 w 110"/>
                <a:gd name="T31" fmla="*/ 40 h 124"/>
                <a:gd name="T32" fmla="*/ 56 w 110"/>
                <a:gd name="T33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124">
                  <a:moveTo>
                    <a:pt x="83" y="124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7" y="0"/>
                    <a:pt x="105" y="15"/>
                    <a:pt x="105" y="39"/>
                  </a:cubicBezTo>
                  <a:cubicBezTo>
                    <a:pt x="105" y="60"/>
                    <a:pt x="93" y="72"/>
                    <a:pt x="75" y="77"/>
                  </a:cubicBezTo>
                  <a:cubicBezTo>
                    <a:pt x="110" y="124"/>
                    <a:pt x="110" y="124"/>
                    <a:pt x="110" y="124"/>
                  </a:cubicBezTo>
                  <a:lnTo>
                    <a:pt x="83" y="124"/>
                  </a:lnTo>
                  <a:close/>
                  <a:moveTo>
                    <a:pt x="56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72" y="61"/>
                    <a:pt x="82" y="53"/>
                    <a:pt x="82" y="40"/>
                  </a:cubicBezTo>
                  <a:cubicBezTo>
                    <a:pt x="82" y="27"/>
                    <a:pt x="72" y="20"/>
                    <a:pt x="56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31" name="Freeform 43"/>
            <p:cNvSpPr>
              <a:spLocks noEditPoints="1"/>
            </p:cNvSpPr>
            <p:nvPr userDrawn="1"/>
          </p:nvSpPr>
          <p:spPr bwMode="auto">
            <a:xfrm>
              <a:off x="13768388" y="6418263"/>
              <a:ext cx="1103313" cy="1033463"/>
            </a:xfrm>
            <a:custGeom>
              <a:avLst/>
              <a:gdLst>
                <a:gd name="T0" fmla="*/ 695 w 695"/>
                <a:gd name="T1" fmla="*/ 651 h 651"/>
                <a:gd name="T2" fmla="*/ 571 w 695"/>
                <a:gd name="T3" fmla="*/ 651 h 651"/>
                <a:gd name="T4" fmla="*/ 503 w 695"/>
                <a:gd name="T5" fmla="*/ 495 h 651"/>
                <a:gd name="T6" fmla="*/ 187 w 695"/>
                <a:gd name="T7" fmla="*/ 495 h 651"/>
                <a:gd name="T8" fmla="*/ 119 w 695"/>
                <a:gd name="T9" fmla="*/ 651 h 651"/>
                <a:gd name="T10" fmla="*/ 0 w 695"/>
                <a:gd name="T11" fmla="*/ 651 h 651"/>
                <a:gd name="T12" fmla="*/ 296 w 695"/>
                <a:gd name="T13" fmla="*/ 0 h 651"/>
                <a:gd name="T14" fmla="*/ 405 w 695"/>
                <a:gd name="T15" fmla="*/ 0 h 651"/>
                <a:gd name="T16" fmla="*/ 695 w 695"/>
                <a:gd name="T17" fmla="*/ 651 h 651"/>
                <a:gd name="T18" fmla="*/ 348 w 695"/>
                <a:gd name="T19" fmla="*/ 136 h 651"/>
                <a:gd name="T20" fmla="*/ 234 w 695"/>
                <a:gd name="T21" fmla="*/ 396 h 651"/>
                <a:gd name="T22" fmla="*/ 462 w 695"/>
                <a:gd name="T23" fmla="*/ 396 h 651"/>
                <a:gd name="T24" fmla="*/ 348 w 695"/>
                <a:gd name="T25" fmla="*/ 136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5" h="651">
                  <a:moveTo>
                    <a:pt x="695" y="651"/>
                  </a:moveTo>
                  <a:lnTo>
                    <a:pt x="571" y="651"/>
                  </a:lnTo>
                  <a:lnTo>
                    <a:pt x="503" y="495"/>
                  </a:lnTo>
                  <a:lnTo>
                    <a:pt x="187" y="495"/>
                  </a:lnTo>
                  <a:lnTo>
                    <a:pt x="119" y="651"/>
                  </a:lnTo>
                  <a:lnTo>
                    <a:pt x="0" y="651"/>
                  </a:lnTo>
                  <a:lnTo>
                    <a:pt x="296" y="0"/>
                  </a:lnTo>
                  <a:lnTo>
                    <a:pt x="405" y="0"/>
                  </a:lnTo>
                  <a:lnTo>
                    <a:pt x="695" y="651"/>
                  </a:lnTo>
                  <a:close/>
                  <a:moveTo>
                    <a:pt x="348" y="136"/>
                  </a:moveTo>
                  <a:lnTo>
                    <a:pt x="234" y="396"/>
                  </a:lnTo>
                  <a:lnTo>
                    <a:pt x="462" y="396"/>
                  </a:lnTo>
                  <a:lnTo>
                    <a:pt x="348" y="136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32" name="Freeform 44"/>
            <p:cNvSpPr>
              <a:spLocks noEditPoints="1"/>
            </p:cNvSpPr>
            <p:nvPr userDrawn="1"/>
          </p:nvSpPr>
          <p:spPr bwMode="auto">
            <a:xfrm>
              <a:off x="15160625" y="6427788"/>
              <a:ext cx="963613" cy="1023938"/>
            </a:xfrm>
            <a:custGeom>
              <a:avLst/>
              <a:gdLst>
                <a:gd name="T0" fmla="*/ 48 w 117"/>
                <a:gd name="T1" fmla="*/ 124 h 124"/>
                <a:gd name="T2" fmla="*/ 0 w 117"/>
                <a:gd name="T3" fmla="*/ 124 h 124"/>
                <a:gd name="T4" fmla="*/ 0 w 117"/>
                <a:gd name="T5" fmla="*/ 0 h 124"/>
                <a:gd name="T6" fmla="*/ 48 w 117"/>
                <a:gd name="T7" fmla="*/ 0 h 124"/>
                <a:gd name="T8" fmla="*/ 117 w 117"/>
                <a:gd name="T9" fmla="*/ 62 h 124"/>
                <a:gd name="T10" fmla="*/ 48 w 117"/>
                <a:gd name="T11" fmla="*/ 124 h 124"/>
                <a:gd name="T12" fmla="*/ 48 w 117"/>
                <a:gd name="T13" fmla="*/ 20 h 124"/>
                <a:gd name="T14" fmla="*/ 23 w 117"/>
                <a:gd name="T15" fmla="*/ 20 h 124"/>
                <a:gd name="T16" fmla="*/ 23 w 117"/>
                <a:gd name="T17" fmla="*/ 104 h 124"/>
                <a:gd name="T18" fmla="*/ 48 w 117"/>
                <a:gd name="T19" fmla="*/ 104 h 124"/>
                <a:gd name="T20" fmla="*/ 93 w 117"/>
                <a:gd name="T21" fmla="*/ 62 h 124"/>
                <a:gd name="T22" fmla="*/ 48 w 117"/>
                <a:gd name="T23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124">
                  <a:moveTo>
                    <a:pt x="48" y="124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89" y="0"/>
                    <a:pt x="117" y="27"/>
                    <a:pt x="117" y="62"/>
                  </a:cubicBezTo>
                  <a:cubicBezTo>
                    <a:pt x="117" y="97"/>
                    <a:pt x="89" y="124"/>
                    <a:pt x="48" y="124"/>
                  </a:cubicBezTo>
                  <a:moveTo>
                    <a:pt x="48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75" y="104"/>
                    <a:pt x="93" y="87"/>
                    <a:pt x="93" y="62"/>
                  </a:cubicBezTo>
                  <a:cubicBezTo>
                    <a:pt x="93" y="38"/>
                    <a:pt x="75" y="20"/>
                    <a:pt x="48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33" name="Freeform 45"/>
            <p:cNvSpPr>
              <a:spLocks/>
            </p:cNvSpPr>
            <p:nvPr userDrawn="1"/>
          </p:nvSpPr>
          <p:spPr bwMode="auto">
            <a:xfrm>
              <a:off x="16454438" y="6427788"/>
              <a:ext cx="800100" cy="1023938"/>
            </a:xfrm>
            <a:custGeom>
              <a:avLst/>
              <a:gdLst>
                <a:gd name="T0" fmla="*/ 498 w 504"/>
                <a:gd name="T1" fmla="*/ 99 h 645"/>
                <a:gd name="T2" fmla="*/ 119 w 504"/>
                <a:gd name="T3" fmla="*/ 99 h 645"/>
                <a:gd name="T4" fmla="*/ 119 w 504"/>
                <a:gd name="T5" fmla="*/ 270 h 645"/>
                <a:gd name="T6" fmla="*/ 452 w 504"/>
                <a:gd name="T7" fmla="*/ 270 h 645"/>
                <a:gd name="T8" fmla="*/ 452 w 504"/>
                <a:gd name="T9" fmla="*/ 369 h 645"/>
                <a:gd name="T10" fmla="*/ 119 w 504"/>
                <a:gd name="T11" fmla="*/ 369 h 645"/>
                <a:gd name="T12" fmla="*/ 119 w 504"/>
                <a:gd name="T13" fmla="*/ 541 h 645"/>
                <a:gd name="T14" fmla="*/ 504 w 504"/>
                <a:gd name="T15" fmla="*/ 541 h 645"/>
                <a:gd name="T16" fmla="*/ 504 w 504"/>
                <a:gd name="T17" fmla="*/ 645 h 645"/>
                <a:gd name="T18" fmla="*/ 0 w 504"/>
                <a:gd name="T19" fmla="*/ 645 h 645"/>
                <a:gd name="T20" fmla="*/ 0 w 504"/>
                <a:gd name="T21" fmla="*/ 0 h 645"/>
                <a:gd name="T22" fmla="*/ 498 w 504"/>
                <a:gd name="T23" fmla="*/ 0 h 645"/>
                <a:gd name="T24" fmla="*/ 498 w 504"/>
                <a:gd name="T25" fmla="*/ 99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4" h="645">
                  <a:moveTo>
                    <a:pt x="498" y="99"/>
                  </a:moveTo>
                  <a:lnTo>
                    <a:pt x="119" y="99"/>
                  </a:lnTo>
                  <a:lnTo>
                    <a:pt x="119" y="270"/>
                  </a:lnTo>
                  <a:lnTo>
                    <a:pt x="452" y="270"/>
                  </a:lnTo>
                  <a:lnTo>
                    <a:pt x="452" y="369"/>
                  </a:lnTo>
                  <a:lnTo>
                    <a:pt x="119" y="369"/>
                  </a:lnTo>
                  <a:lnTo>
                    <a:pt x="119" y="541"/>
                  </a:lnTo>
                  <a:lnTo>
                    <a:pt x="504" y="541"/>
                  </a:lnTo>
                  <a:lnTo>
                    <a:pt x="504" y="645"/>
                  </a:lnTo>
                  <a:lnTo>
                    <a:pt x="0" y="645"/>
                  </a:lnTo>
                  <a:lnTo>
                    <a:pt x="0" y="0"/>
                  </a:lnTo>
                  <a:lnTo>
                    <a:pt x="498" y="0"/>
                  </a:lnTo>
                  <a:lnTo>
                    <a:pt x="498" y="99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257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rme libre : forme 32"/>
          <p:cNvSpPr>
            <a:spLocks/>
          </p:cNvSpPr>
          <p:nvPr userDrawn="1"/>
        </p:nvSpPr>
        <p:spPr bwMode="auto">
          <a:xfrm>
            <a:off x="6089601" y="0"/>
            <a:ext cx="3089558" cy="6858000"/>
          </a:xfrm>
          <a:custGeom>
            <a:avLst/>
            <a:gdLst>
              <a:gd name="connsiteX0" fmla="*/ 3050999 w 3089558"/>
              <a:gd name="connsiteY0" fmla="*/ 0 h 6858000"/>
              <a:gd name="connsiteX1" fmla="*/ 3089558 w 3089558"/>
              <a:gd name="connsiteY1" fmla="*/ 0 h 6858000"/>
              <a:gd name="connsiteX2" fmla="*/ 3089558 w 3089558"/>
              <a:gd name="connsiteY2" fmla="*/ 6858000 h 6858000"/>
              <a:gd name="connsiteX3" fmla="*/ 0 w 308955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9558" h="6858000">
                <a:moveTo>
                  <a:pt x="3050999" y="0"/>
                </a:moveTo>
                <a:lnTo>
                  <a:pt x="3089558" y="0"/>
                </a:lnTo>
                <a:lnTo>
                  <a:pt x="30895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5" name="Forme libre : forme 24"/>
          <p:cNvSpPr>
            <a:spLocks/>
          </p:cNvSpPr>
          <p:nvPr userDrawn="1"/>
        </p:nvSpPr>
        <p:spPr bwMode="auto">
          <a:xfrm>
            <a:off x="0" y="0"/>
            <a:ext cx="5576454" cy="6858000"/>
          </a:xfrm>
          <a:custGeom>
            <a:avLst/>
            <a:gdLst>
              <a:gd name="connsiteX0" fmla="*/ 0 w 5576454"/>
              <a:gd name="connsiteY0" fmla="*/ 0 h 6858000"/>
              <a:gd name="connsiteX1" fmla="*/ 5576454 w 5576454"/>
              <a:gd name="connsiteY1" fmla="*/ 0 h 6858000"/>
              <a:gd name="connsiteX2" fmla="*/ 2525454 w 5576454"/>
              <a:gd name="connsiteY2" fmla="*/ 6858000 h 6858000"/>
              <a:gd name="connsiteX3" fmla="*/ 0 w 55764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6454" h="6858000">
                <a:moveTo>
                  <a:pt x="0" y="0"/>
                </a:moveTo>
                <a:lnTo>
                  <a:pt x="5576454" y="0"/>
                </a:lnTo>
                <a:lnTo>
                  <a:pt x="25254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3" name="Forme libre : forme 22"/>
          <p:cNvSpPr>
            <a:spLocks/>
          </p:cNvSpPr>
          <p:nvPr userDrawn="1"/>
        </p:nvSpPr>
        <p:spPr bwMode="auto">
          <a:xfrm>
            <a:off x="0" y="0"/>
            <a:ext cx="6389254" cy="6858000"/>
          </a:xfrm>
          <a:custGeom>
            <a:avLst/>
            <a:gdLst>
              <a:gd name="connsiteX0" fmla="*/ 0 w 6389254"/>
              <a:gd name="connsiteY0" fmla="*/ 0 h 6858000"/>
              <a:gd name="connsiteX1" fmla="*/ 6389254 w 6389254"/>
              <a:gd name="connsiteY1" fmla="*/ 0 h 6858000"/>
              <a:gd name="connsiteX2" fmla="*/ 3338254 w 6389254"/>
              <a:gd name="connsiteY2" fmla="*/ 6858000 h 6858000"/>
              <a:gd name="connsiteX3" fmla="*/ 0 w 63892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89254" h="6858000">
                <a:moveTo>
                  <a:pt x="0" y="0"/>
                </a:moveTo>
                <a:lnTo>
                  <a:pt x="6389254" y="0"/>
                </a:lnTo>
                <a:lnTo>
                  <a:pt x="33382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1" name="Forme libre : forme 20"/>
          <p:cNvSpPr>
            <a:spLocks/>
          </p:cNvSpPr>
          <p:nvPr userDrawn="1"/>
        </p:nvSpPr>
        <p:spPr bwMode="auto">
          <a:xfrm>
            <a:off x="0" y="0"/>
            <a:ext cx="6084454" cy="6858000"/>
          </a:xfrm>
          <a:custGeom>
            <a:avLst/>
            <a:gdLst>
              <a:gd name="connsiteX0" fmla="*/ 0 w 6084454"/>
              <a:gd name="connsiteY0" fmla="*/ 0 h 6858000"/>
              <a:gd name="connsiteX1" fmla="*/ 6084454 w 6084454"/>
              <a:gd name="connsiteY1" fmla="*/ 0 h 6858000"/>
              <a:gd name="connsiteX2" fmla="*/ 3033454 w 6084454"/>
              <a:gd name="connsiteY2" fmla="*/ 6858000 h 6858000"/>
              <a:gd name="connsiteX3" fmla="*/ 0 w 60844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454" h="6858000">
                <a:moveTo>
                  <a:pt x="0" y="0"/>
                </a:moveTo>
                <a:lnTo>
                  <a:pt x="6084454" y="0"/>
                </a:lnTo>
                <a:lnTo>
                  <a:pt x="30334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30" name="Forme libre : forme 29"/>
          <p:cNvSpPr>
            <a:spLocks/>
          </p:cNvSpPr>
          <p:nvPr userDrawn="1"/>
        </p:nvSpPr>
        <p:spPr bwMode="auto">
          <a:xfrm>
            <a:off x="5886401" y="0"/>
            <a:ext cx="3292759" cy="6858000"/>
          </a:xfrm>
          <a:custGeom>
            <a:avLst/>
            <a:gdLst>
              <a:gd name="connsiteX0" fmla="*/ 3051000 w 3292759"/>
              <a:gd name="connsiteY0" fmla="*/ 0 h 6858000"/>
              <a:gd name="connsiteX1" fmla="*/ 3292759 w 3292759"/>
              <a:gd name="connsiteY1" fmla="*/ 0 h 6858000"/>
              <a:gd name="connsiteX2" fmla="*/ 3292759 w 3292759"/>
              <a:gd name="connsiteY2" fmla="*/ 6858000 h 6858000"/>
              <a:gd name="connsiteX3" fmla="*/ 0 w 329275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2759" h="6858000">
                <a:moveTo>
                  <a:pt x="3051000" y="0"/>
                </a:moveTo>
                <a:lnTo>
                  <a:pt x="3292759" y="0"/>
                </a:lnTo>
                <a:lnTo>
                  <a:pt x="329275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7" name="Forme libre : forme 26"/>
          <p:cNvSpPr>
            <a:spLocks/>
          </p:cNvSpPr>
          <p:nvPr userDrawn="1"/>
        </p:nvSpPr>
        <p:spPr bwMode="auto">
          <a:xfrm>
            <a:off x="7156402" y="2390298"/>
            <a:ext cx="1987599" cy="4467702"/>
          </a:xfrm>
          <a:custGeom>
            <a:avLst/>
            <a:gdLst>
              <a:gd name="connsiteX0" fmla="*/ 1987599 w 1987599"/>
              <a:gd name="connsiteY0" fmla="*/ 0 h 4467702"/>
              <a:gd name="connsiteX1" fmla="*/ 1987599 w 1987599"/>
              <a:gd name="connsiteY1" fmla="*/ 4467702 h 4467702"/>
              <a:gd name="connsiteX2" fmla="*/ 0 w 1987599"/>
              <a:gd name="connsiteY2" fmla="*/ 4467702 h 446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7599" h="4467702">
                <a:moveTo>
                  <a:pt x="1987599" y="0"/>
                </a:moveTo>
                <a:lnTo>
                  <a:pt x="1987599" y="4467702"/>
                </a:lnTo>
                <a:lnTo>
                  <a:pt x="0" y="4467702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cxnSp>
        <p:nvCxnSpPr>
          <p:cNvPr id="46" name="Connecteur droit 45"/>
          <p:cNvCxnSpPr>
            <a:cxnSpLocks/>
          </p:cNvCxnSpPr>
          <p:nvPr userDrawn="1"/>
        </p:nvCxnSpPr>
        <p:spPr>
          <a:xfrm rot="1440000">
            <a:off x="4577633" y="2112937"/>
            <a:ext cx="0" cy="24396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cxnSpLocks/>
          </p:cNvCxnSpPr>
          <p:nvPr userDrawn="1"/>
        </p:nvCxnSpPr>
        <p:spPr>
          <a:xfrm rot="1440000">
            <a:off x="6781082" y="4132237"/>
            <a:ext cx="0" cy="24396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cxnSpLocks/>
          </p:cNvCxnSpPr>
          <p:nvPr userDrawn="1"/>
        </p:nvCxnSpPr>
        <p:spPr>
          <a:xfrm rot="1440000">
            <a:off x="9238534" y="1008038"/>
            <a:ext cx="0" cy="24396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e 98"/>
          <p:cNvGrpSpPr/>
          <p:nvPr userDrawn="1"/>
        </p:nvGrpSpPr>
        <p:grpSpPr>
          <a:xfrm>
            <a:off x="509975" y="447675"/>
            <a:ext cx="2558105" cy="597238"/>
            <a:chOff x="509975" y="447675"/>
            <a:chExt cx="2558105" cy="597238"/>
          </a:xfrm>
        </p:grpSpPr>
        <p:sp>
          <p:nvSpPr>
            <p:cNvPr id="49" name="Freeform 27"/>
            <p:cNvSpPr>
              <a:spLocks/>
            </p:cNvSpPr>
            <p:nvPr userDrawn="1"/>
          </p:nvSpPr>
          <p:spPr bwMode="auto">
            <a:xfrm>
              <a:off x="1651203" y="659419"/>
              <a:ext cx="457985" cy="384540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0" name="Freeform 28"/>
            <p:cNvSpPr>
              <a:spLocks/>
            </p:cNvSpPr>
            <p:nvPr userDrawn="1"/>
          </p:nvSpPr>
          <p:spPr bwMode="auto">
            <a:xfrm>
              <a:off x="1364107" y="447675"/>
              <a:ext cx="391855" cy="589766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1" name="Freeform 29"/>
            <p:cNvSpPr>
              <a:spLocks/>
            </p:cNvSpPr>
            <p:nvPr userDrawn="1"/>
          </p:nvSpPr>
          <p:spPr bwMode="auto">
            <a:xfrm>
              <a:off x="2605961" y="658624"/>
              <a:ext cx="462119" cy="386289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2" name="Freeform 30"/>
            <p:cNvSpPr>
              <a:spLocks/>
            </p:cNvSpPr>
            <p:nvPr userDrawn="1"/>
          </p:nvSpPr>
          <p:spPr bwMode="auto">
            <a:xfrm>
              <a:off x="509975" y="658624"/>
              <a:ext cx="437320" cy="384540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3" name="Freeform 31"/>
            <p:cNvSpPr>
              <a:spLocks/>
            </p:cNvSpPr>
            <p:nvPr userDrawn="1"/>
          </p:nvSpPr>
          <p:spPr bwMode="auto">
            <a:xfrm>
              <a:off x="2186764" y="659419"/>
              <a:ext cx="386132" cy="384540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4" name="Freeform 32"/>
            <p:cNvSpPr>
              <a:spLocks/>
            </p:cNvSpPr>
            <p:nvPr userDrawn="1"/>
          </p:nvSpPr>
          <p:spPr bwMode="auto">
            <a:xfrm>
              <a:off x="885456" y="658624"/>
              <a:ext cx="436525" cy="384540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</p:grpSp>
      <p:sp>
        <p:nvSpPr>
          <p:cNvPr id="68" name="Freeform 10"/>
          <p:cNvSpPr>
            <a:spLocks/>
          </p:cNvSpPr>
          <p:nvPr userDrawn="1"/>
        </p:nvSpPr>
        <p:spPr bwMode="auto">
          <a:xfrm>
            <a:off x="-620064" y="1386500"/>
            <a:ext cx="1098853" cy="2261576"/>
          </a:xfrm>
          <a:custGeom>
            <a:avLst/>
            <a:gdLst>
              <a:gd name="T0" fmla="*/ 0 w 2099"/>
              <a:gd name="T1" fmla="*/ 4320 h 4320"/>
              <a:gd name="T2" fmla="*/ 174 w 2099"/>
              <a:gd name="T3" fmla="*/ 4320 h 4320"/>
              <a:gd name="T4" fmla="*/ 2099 w 2099"/>
              <a:gd name="T5" fmla="*/ 0 h 4320"/>
              <a:gd name="T6" fmla="*/ 1925 w 2099"/>
              <a:gd name="T7" fmla="*/ 0 h 4320"/>
              <a:gd name="T8" fmla="*/ 0 w 2099"/>
              <a:gd name="T9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9" h="4320">
                <a:moveTo>
                  <a:pt x="0" y="4320"/>
                </a:moveTo>
                <a:lnTo>
                  <a:pt x="174" y="4320"/>
                </a:lnTo>
                <a:lnTo>
                  <a:pt x="2099" y="0"/>
                </a:lnTo>
                <a:lnTo>
                  <a:pt x="1925" y="0"/>
                </a:lnTo>
                <a:lnTo>
                  <a:pt x="0" y="4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3" name="Espace réservé du texte 72"/>
          <p:cNvSpPr>
            <a:spLocks noGrp="1"/>
          </p:cNvSpPr>
          <p:nvPr userDrawn="1">
            <p:ph type="body" sz="quarter" idx="10"/>
          </p:nvPr>
        </p:nvSpPr>
        <p:spPr>
          <a:xfrm>
            <a:off x="429940" y="2625090"/>
            <a:ext cx="3272110" cy="1578894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1"/>
                </a:solidFill>
              </a:defRPr>
            </a:lvl2pPr>
            <a:lvl3pPr marL="0" indent="0">
              <a:spcBef>
                <a:spcPts val="2400"/>
              </a:spcBef>
              <a:buNone/>
              <a:defRPr sz="1200" cap="all" baseline="0">
                <a:solidFill>
                  <a:schemeClr val="bg2"/>
                </a:solidFill>
              </a:defRPr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759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decel="10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1.11111E-6 1.85185E-6 L -0.1151 0.34282 " pathEditMode="relative" rAng="0" ptsTypes="AA">
                                      <p:cBhvr>
                                        <p:cTn id="33" dur="125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1713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3.7037E-7 L 0.22639 -0.67708 " pathEditMode="relative" rAng="0" ptsTypes="AA">
                                      <p:cBhvr>
                                        <p:cTn id="38" dur="125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-3386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3.33333E-6 -4.07407E-6 L -0.14167 0.41088 " pathEditMode="relative" rAng="0" ptsTypes="AA">
                                      <p:cBhvr>
                                        <p:cTn id="43" dur="125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053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1.48148E-6 L 0.10139 -0.30486 " pathEditMode="relative" rAng="0" ptsTypes="AA">
                                      <p:cBhvr>
                                        <p:cTn id="48" dur="1250" spd="-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1525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2.22222E-6 L 1.94444E-6 -0.15394 " pathEditMode="relative" rAng="0" ptsTypes="AA">
                                      <p:cBhvr>
                                        <p:cTn id="62" dur="750" spd="-100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2.77778E-6 -2.59259E-6 L 2.77778E-6 -0.19791 " pathEditMode="relative" rAng="0" ptsTypes="AA">
                                      <p:cBhvr>
                                        <p:cTn id="64" dur="750" spd="-100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4.44444E-6 -2.22222E-6 L 4.44444E-6 -0.21736 " pathEditMode="relative" rAng="0" ptsTypes="AA">
                                      <p:cBhvr>
                                        <p:cTn id="66" dur="750" spd="-1000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5" grpId="0" animBg="1"/>
      <p:bldP spid="23" grpId="0" animBg="1"/>
      <p:bldP spid="21" grpId="0" animBg="1"/>
      <p:bldP spid="30" grpId="0" animBg="1"/>
      <p:bldP spid="27" grpId="0" animBg="1"/>
      <p:bldP spid="68" grpId="0" animBg="1"/>
      <p:bldP spid="68" grpId="1" animBg="1"/>
      <p:bldP spid="73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1" build="allAtOnce">
        <p:tmplLst>
          <p:tmpl lvl="1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1.94444E-6 2.22222E-6 L 1.94444E-6 -0.15394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7708"/>
                    </p:animMotion>
                  </p:childTnLst>
                </p:cTn>
              </p:par>
            </p:tnLst>
          </p:tmpl>
          <p:tmpl lvl="2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2.77778E-6 -2.59259E-6 L 2.77778E-6 -0.19791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9907"/>
                    </p:animMotion>
                  </p:childTnLst>
                </p:cTn>
              </p:par>
            </p:tnLst>
          </p:tmpl>
          <p:tmpl lvl="3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4.44444E-6 -2.22222E-6 L 4.44444E-6 -0.21736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1088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561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10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619125" y="6534149"/>
            <a:ext cx="36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580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5430520" y="0"/>
            <a:ext cx="8348980" cy="6857999"/>
          </a:xfrm>
          <a:prstGeom prst="parallelogram">
            <a:avLst>
              <a:gd name="adj" fmla="val 44390"/>
            </a:avLst>
          </a:prstGeom>
          <a:solidFill>
            <a:schemeClr val="bg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11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exte 18"/>
          <p:cNvSpPr>
            <a:spLocks noGrp="1"/>
          </p:cNvSpPr>
          <p:nvPr>
            <p:ph type="body" sz="quarter" idx="16" hasCustomPrompt="1"/>
          </p:nvPr>
        </p:nvSpPr>
        <p:spPr>
          <a:xfrm>
            <a:off x="619125" y="6534149"/>
            <a:ext cx="36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5421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52" name="Freeform 6"/>
          <p:cNvSpPr>
            <a:spLocks/>
          </p:cNvSpPr>
          <p:nvPr userDrawn="1"/>
        </p:nvSpPr>
        <p:spPr bwMode="auto">
          <a:xfrm>
            <a:off x="2641601" y="-1588"/>
            <a:ext cx="3860800" cy="6858000"/>
          </a:xfrm>
          <a:custGeom>
            <a:avLst/>
            <a:gdLst>
              <a:gd name="T0" fmla="*/ 0 w 2432"/>
              <a:gd name="T1" fmla="*/ 4320 h 4320"/>
              <a:gd name="T2" fmla="*/ 508 w 2432"/>
              <a:gd name="T3" fmla="*/ 4320 h 4320"/>
              <a:gd name="T4" fmla="*/ 2432 w 2432"/>
              <a:gd name="T5" fmla="*/ 0 h 4320"/>
              <a:gd name="T6" fmla="*/ 1924 w 2432"/>
              <a:gd name="T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2" h="4320">
                <a:moveTo>
                  <a:pt x="0" y="4320"/>
                </a:moveTo>
                <a:lnTo>
                  <a:pt x="508" y="4320"/>
                </a:lnTo>
                <a:lnTo>
                  <a:pt x="2432" y="0"/>
                </a:lnTo>
                <a:lnTo>
                  <a:pt x="192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57" name="Freeform 11"/>
          <p:cNvSpPr>
            <a:spLocks/>
          </p:cNvSpPr>
          <p:nvPr userDrawn="1"/>
        </p:nvSpPr>
        <p:spPr bwMode="auto">
          <a:xfrm>
            <a:off x="2906713" y="-1588"/>
            <a:ext cx="3332163" cy="6858000"/>
          </a:xfrm>
          <a:custGeom>
            <a:avLst/>
            <a:gdLst>
              <a:gd name="T0" fmla="*/ 0 w 2099"/>
              <a:gd name="T1" fmla="*/ 4320 h 4320"/>
              <a:gd name="T2" fmla="*/ 174 w 2099"/>
              <a:gd name="T3" fmla="*/ 4320 h 4320"/>
              <a:gd name="T4" fmla="*/ 2099 w 2099"/>
              <a:gd name="T5" fmla="*/ 0 h 4320"/>
              <a:gd name="T6" fmla="*/ 1925 w 2099"/>
              <a:gd name="T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9" h="4320">
                <a:moveTo>
                  <a:pt x="0" y="4320"/>
                </a:moveTo>
                <a:lnTo>
                  <a:pt x="174" y="4320"/>
                </a:lnTo>
                <a:lnTo>
                  <a:pt x="2099" y="0"/>
                </a:lnTo>
                <a:lnTo>
                  <a:pt x="192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11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619125" y="6534149"/>
            <a:ext cx="36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6180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7" name="Espace réservé du texte 18"/>
          <p:cNvSpPr>
            <a:spLocks noGrp="1"/>
          </p:cNvSpPr>
          <p:nvPr>
            <p:ph type="body" sz="quarter" idx="13" hasCustomPrompt="1"/>
          </p:nvPr>
        </p:nvSpPr>
        <p:spPr>
          <a:xfrm>
            <a:off x="619125" y="6534149"/>
            <a:ext cx="3600" cy="11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33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2677794" y="0"/>
            <a:ext cx="9704705" cy="6857999"/>
          </a:xfrm>
          <a:prstGeom prst="parallelogram">
            <a:avLst>
              <a:gd name="adj" fmla="val 44390"/>
            </a:avLst>
          </a:prstGeom>
          <a:noFill/>
        </p:spPr>
        <p:txBody>
          <a:bodyPr anchor="ctr"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11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610636" y="5905500"/>
            <a:ext cx="1552974" cy="490539"/>
            <a:chOff x="-8151813" y="-601663"/>
            <a:chExt cx="25546051" cy="8069263"/>
          </a:xfrm>
        </p:grpSpPr>
        <p:sp>
          <p:nvSpPr>
            <p:cNvPr id="13" name="Freeform 27"/>
            <p:cNvSpPr>
              <a:spLocks/>
            </p:cNvSpPr>
            <p:nvPr userDrawn="1"/>
          </p:nvSpPr>
          <p:spPr bwMode="auto">
            <a:xfrm>
              <a:off x="3244850" y="1512888"/>
              <a:ext cx="4573588" cy="3840163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4" name="Freeform 28"/>
            <p:cNvSpPr>
              <a:spLocks/>
            </p:cNvSpPr>
            <p:nvPr userDrawn="1"/>
          </p:nvSpPr>
          <p:spPr bwMode="auto">
            <a:xfrm>
              <a:off x="377825" y="-601663"/>
              <a:ext cx="3913188" cy="5889625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5" name="Freeform 29"/>
            <p:cNvSpPr>
              <a:spLocks/>
            </p:cNvSpPr>
            <p:nvPr userDrawn="1"/>
          </p:nvSpPr>
          <p:spPr bwMode="auto">
            <a:xfrm>
              <a:off x="12779375" y="1504950"/>
              <a:ext cx="4614863" cy="3857625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6" name="Freeform 30"/>
            <p:cNvSpPr>
              <a:spLocks/>
            </p:cNvSpPr>
            <p:nvPr userDrawn="1"/>
          </p:nvSpPr>
          <p:spPr bwMode="auto">
            <a:xfrm>
              <a:off x="-8151813" y="1504950"/>
              <a:ext cx="4367213" cy="3840163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7" name="Freeform 31"/>
            <p:cNvSpPr>
              <a:spLocks/>
            </p:cNvSpPr>
            <p:nvPr userDrawn="1"/>
          </p:nvSpPr>
          <p:spPr bwMode="auto">
            <a:xfrm>
              <a:off x="8593138" y="1512888"/>
              <a:ext cx="3856038" cy="3840163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8" name="Freeform 32"/>
            <p:cNvSpPr>
              <a:spLocks/>
            </p:cNvSpPr>
            <p:nvPr userDrawn="1"/>
          </p:nvSpPr>
          <p:spPr bwMode="auto">
            <a:xfrm>
              <a:off x="-4402138" y="1504950"/>
              <a:ext cx="4359275" cy="3840163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9" name="Freeform 33"/>
            <p:cNvSpPr>
              <a:spLocks/>
            </p:cNvSpPr>
            <p:nvPr userDrawn="1"/>
          </p:nvSpPr>
          <p:spPr bwMode="auto">
            <a:xfrm>
              <a:off x="971550" y="6427788"/>
              <a:ext cx="798513" cy="1023938"/>
            </a:xfrm>
            <a:custGeom>
              <a:avLst/>
              <a:gdLst>
                <a:gd name="T0" fmla="*/ 503 w 503"/>
                <a:gd name="T1" fmla="*/ 104 h 645"/>
                <a:gd name="T2" fmla="*/ 119 w 503"/>
                <a:gd name="T3" fmla="*/ 104 h 645"/>
                <a:gd name="T4" fmla="*/ 119 w 503"/>
                <a:gd name="T5" fmla="*/ 281 h 645"/>
                <a:gd name="T6" fmla="*/ 456 w 503"/>
                <a:gd name="T7" fmla="*/ 281 h 645"/>
                <a:gd name="T8" fmla="*/ 456 w 503"/>
                <a:gd name="T9" fmla="*/ 379 h 645"/>
                <a:gd name="T10" fmla="*/ 119 w 503"/>
                <a:gd name="T11" fmla="*/ 379 h 645"/>
                <a:gd name="T12" fmla="*/ 119 w 503"/>
                <a:gd name="T13" fmla="*/ 645 h 645"/>
                <a:gd name="T14" fmla="*/ 0 w 503"/>
                <a:gd name="T15" fmla="*/ 645 h 645"/>
                <a:gd name="T16" fmla="*/ 0 w 503"/>
                <a:gd name="T17" fmla="*/ 0 h 645"/>
                <a:gd name="T18" fmla="*/ 503 w 503"/>
                <a:gd name="T19" fmla="*/ 0 h 645"/>
                <a:gd name="T20" fmla="*/ 503 w 503"/>
                <a:gd name="T21" fmla="*/ 10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3" h="645">
                  <a:moveTo>
                    <a:pt x="503" y="104"/>
                  </a:moveTo>
                  <a:lnTo>
                    <a:pt x="119" y="104"/>
                  </a:lnTo>
                  <a:lnTo>
                    <a:pt x="119" y="281"/>
                  </a:lnTo>
                  <a:lnTo>
                    <a:pt x="456" y="281"/>
                  </a:lnTo>
                  <a:lnTo>
                    <a:pt x="456" y="379"/>
                  </a:lnTo>
                  <a:lnTo>
                    <a:pt x="119" y="379"/>
                  </a:lnTo>
                  <a:lnTo>
                    <a:pt x="119" y="645"/>
                  </a:lnTo>
                  <a:lnTo>
                    <a:pt x="0" y="645"/>
                  </a:lnTo>
                  <a:lnTo>
                    <a:pt x="0" y="0"/>
                  </a:lnTo>
                  <a:lnTo>
                    <a:pt x="503" y="0"/>
                  </a:lnTo>
                  <a:lnTo>
                    <a:pt x="503" y="104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0" name="Freeform 34"/>
            <p:cNvSpPr>
              <a:spLocks noEditPoints="1"/>
            </p:cNvSpPr>
            <p:nvPr userDrawn="1"/>
          </p:nvSpPr>
          <p:spPr bwMode="auto">
            <a:xfrm>
              <a:off x="2017713" y="6410325"/>
              <a:ext cx="1112838" cy="1057275"/>
            </a:xfrm>
            <a:custGeom>
              <a:avLst/>
              <a:gdLst>
                <a:gd name="T0" fmla="*/ 68 w 135"/>
                <a:gd name="T1" fmla="*/ 128 h 128"/>
                <a:gd name="T2" fmla="*/ 0 w 135"/>
                <a:gd name="T3" fmla="*/ 64 h 128"/>
                <a:gd name="T4" fmla="*/ 68 w 135"/>
                <a:gd name="T5" fmla="*/ 0 h 128"/>
                <a:gd name="T6" fmla="*/ 135 w 135"/>
                <a:gd name="T7" fmla="*/ 64 h 128"/>
                <a:gd name="T8" fmla="*/ 68 w 135"/>
                <a:gd name="T9" fmla="*/ 128 h 128"/>
                <a:gd name="T10" fmla="*/ 68 w 135"/>
                <a:gd name="T11" fmla="*/ 20 h 128"/>
                <a:gd name="T12" fmla="*/ 24 w 135"/>
                <a:gd name="T13" fmla="*/ 64 h 128"/>
                <a:gd name="T14" fmla="*/ 68 w 135"/>
                <a:gd name="T15" fmla="*/ 108 h 128"/>
                <a:gd name="T16" fmla="*/ 112 w 135"/>
                <a:gd name="T17" fmla="*/ 64 h 128"/>
                <a:gd name="T18" fmla="*/ 68 w 135"/>
                <a:gd name="T19" fmla="*/ 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28">
                  <a:moveTo>
                    <a:pt x="68" y="128"/>
                  </a:moveTo>
                  <a:cubicBezTo>
                    <a:pt x="28" y="128"/>
                    <a:pt x="0" y="99"/>
                    <a:pt x="0" y="64"/>
                  </a:cubicBezTo>
                  <a:cubicBezTo>
                    <a:pt x="0" y="29"/>
                    <a:pt x="28" y="0"/>
                    <a:pt x="68" y="0"/>
                  </a:cubicBezTo>
                  <a:cubicBezTo>
                    <a:pt x="108" y="0"/>
                    <a:pt x="135" y="29"/>
                    <a:pt x="135" y="64"/>
                  </a:cubicBezTo>
                  <a:cubicBezTo>
                    <a:pt x="135" y="99"/>
                    <a:pt x="107" y="128"/>
                    <a:pt x="68" y="128"/>
                  </a:cubicBezTo>
                  <a:moveTo>
                    <a:pt x="68" y="20"/>
                  </a:moveTo>
                  <a:cubicBezTo>
                    <a:pt x="42" y="20"/>
                    <a:pt x="24" y="39"/>
                    <a:pt x="24" y="64"/>
                  </a:cubicBezTo>
                  <a:cubicBezTo>
                    <a:pt x="24" y="88"/>
                    <a:pt x="42" y="108"/>
                    <a:pt x="68" y="108"/>
                  </a:cubicBezTo>
                  <a:cubicBezTo>
                    <a:pt x="94" y="108"/>
                    <a:pt x="112" y="88"/>
                    <a:pt x="112" y="64"/>
                  </a:cubicBezTo>
                  <a:cubicBezTo>
                    <a:pt x="112" y="40"/>
                    <a:pt x="93" y="20"/>
                    <a:pt x="68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2" name="Freeform 35"/>
            <p:cNvSpPr>
              <a:spLocks noEditPoints="1"/>
            </p:cNvSpPr>
            <p:nvPr userDrawn="1"/>
          </p:nvSpPr>
          <p:spPr bwMode="auto">
            <a:xfrm>
              <a:off x="3459163" y="6427788"/>
              <a:ext cx="906463" cy="1023938"/>
            </a:xfrm>
            <a:custGeom>
              <a:avLst/>
              <a:gdLst>
                <a:gd name="T0" fmla="*/ 83 w 110"/>
                <a:gd name="T1" fmla="*/ 124 h 124"/>
                <a:gd name="T2" fmla="*/ 52 w 110"/>
                <a:gd name="T3" fmla="*/ 81 h 124"/>
                <a:gd name="T4" fmla="*/ 23 w 110"/>
                <a:gd name="T5" fmla="*/ 81 h 124"/>
                <a:gd name="T6" fmla="*/ 23 w 110"/>
                <a:gd name="T7" fmla="*/ 124 h 124"/>
                <a:gd name="T8" fmla="*/ 0 w 110"/>
                <a:gd name="T9" fmla="*/ 124 h 124"/>
                <a:gd name="T10" fmla="*/ 0 w 110"/>
                <a:gd name="T11" fmla="*/ 0 h 124"/>
                <a:gd name="T12" fmla="*/ 58 w 110"/>
                <a:gd name="T13" fmla="*/ 0 h 124"/>
                <a:gd name="T14" fmla="*/ 106 w 110"/>
                <a:gd name="T15" fmla="*/ 39 h 124"/>
                <a:gd name="T16" fmla="*/ 75 w 110"/>
                <a:gd name="T17" fmla="*/ 77 h 124"/>
                <a:gd name="T18" fmla="*/ 110 w 110"/>
                <a:gd name="T19" fmla="*/ 124 h 124"/>
                <a:gd name="T20" fmla="*/ 83 w 110"/>
                <a:gd name="T21" fmla="*/ 124 h 124"/>
                <a:gd name="T22" fmla="*/ 56 w 110"/>
                <a:gd name="T23" fmla="*/ 20 h 124"/>
                <a:gd name="T24" fmla="*/ 23 w 110"/>
                <a:gd name="T25" fmla="*/ 20 h 124"/>
                <a:gd name="T26" fmla="*/ 23 w 110"/>
                <a:gd name="T27" fmla="*/ 61 h 124"/>
                <a:gd name="T28" fmla="*/ 56 w 110"/>
                <a:gd name="T29" fmla="*/ 61 h 124"/>
                <a:gd name="T30" fmla="*/ 83 w 110"/>
                <a:gd name="T31" fmla="*/ 40 h 124"/>
                <a:gd name="T32" fmla="*/ 56 w 110"/>
                <a:gd name="T33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124">
                  <a:moveTo>
                    <a:pt x="83" y="124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8" y="0"/>
                    <a:pt x="106" y="15"/>
                    <a:pt x="106" y="39"/>
                  </a:cubicBezTo>
                  <a:cubicBezTo>
                    <a:pt x="106" y="60"/>
                    <a:pt x="93" y="72"/>
                    <a:pt x="75" y="77"/>
                  </a:cubicBezTo>
                  <a:cubicBezTo>
                    <a:pt x="110" y="124"/>
                    <a:pt x="110" y="124"/>
                    <a:pt x="110" y="124"/>
                  </a:cubicBezTo>
                  <a:lnTo>
                    <a:pt x="83" y="124"/>
                  </a:lnTo>
                  <a:close/>
                  <a:moveTo>
                    <a:pt x="56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73" y="61"/>
                    <a:pt x="83" y="53"/>
                    <a:pt x="83" y="40"/>
                  </a:cubicBezTo>
                  <a:cubicBezTo>
                    <a:pt x="83" y="27"/>
                    <a:pt x="73" y="20"/>
                    <a:pt x="56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4" name="Freeform 36"/>
            <p:cNvSpPr>
              <a:spLocks/>
            </p:cNvSpPr>
            <p:nvPr userDrawn="1"/>
          </p:nvSpPr>
          <p:spPr bwMode="auto">
            <a:xfrm>
              <a:off x="5148263" y="6410325"/>
              <a:ext cx="833438" cy="1057275"/>
            </a:xfrm>
            <a:custGeom>
              <a:avLst/>
              <a:gdLst>
                <a:gd name="T0" fmla="*/ 59 w 101"/>
                <a:gd name="T1" fmla="*/ 54 h 128"/>
                <a:gd name="T2" fmla="*/ 101 w 101"/>
                <a:gd name="T3" fmla="*/ 91 h 128"/>
                <a:gd name="T4" fmla="*/ 54 w 101"/>
                <a:gd name="T5" fmla="*/ 128 h 128"/>
                <a:gd name="T6" fmla="*/ 0 w 101"/>
                <a:gd name="T7" fmla="*/ 108 h 128"/>
                <a:gd name="T8" fmla="*/ 14 w 101"/>
                <a:gd name="T9" fmla="*/ 92 h 128"/>
                <a:gd name="T10" fmla="*/ 55 w 101"/>
                <a:gd name="T11" fmla="*/ 108 h 128"/>
                <a:gd name="T12" fmla="*/ 78 w 101"/>
                <a:gd name="T13" fmla="*/ 93 h 128"/>
                <a:gd name="T14" fmla="*/ 49 w 101"/>
                <a:gd name="T15" fmla="*/ 73 h 128"/>
                <a:gd name="T16" fmla="*/ 6 w 101"/>
                <a:gd name="T17" fmla="*/ 36 h 128"/>
                <a:gd name="T18" fmla="*/ 50 w 101"/>
                <a:gd name="T19" fmla="*/ 0 h 128"/>
                <a:gd name="T20" fmla="*/ 97 w 101"/>
                <a:gd name="T21" fmla="*/ 16 h 128"/>
                <a:gd name="T22" fmla="*/ 84 w 101"/>
                <a:gd name="T23" fmla="*/ 32 h 128"/>
                <a:gd name="T24" fmla="*/ 49 w 101"/>
                <a:gd name="T25" fmla="*/ 19 h 128"/>
                <a:gd name="T26" fmla="*/ 28 w 101"/>
                <a:gd name="T27" fmla="*/ 34 h 128"/>
                <a:gd name="T28" fmla="*/ 59 w 101"/>
                <a:gd name="T29" fmla="*/ 5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128">
                  <a:moveTo>
                    <a:pt x="59" y="54"/>
                  </a:moveTo>
                  <a:cubicBezTo>
                    <a:pt x="86" y="60"/>
                    <a:pt x="101" y="70"/>
                    <a:pt x="101" y="91"/>
                  </a:cubicBezTo>
                  <a:cubicBezTo>
                    <a:pt x="101" y="114"/>
                    <a:pt x="82" y="128"/>
                    <a:pt x="54" y="128"/>
                  </a:cubicBezTo>
                  <a:cubicBezTo>
                    <a:pt x="35" y="128"/>
                    <a:pt x="16" y="121"/>
                    <a:pt x="0" y="108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26" y="103"/>
                    <a:pt x="39" y="108"/>
                    <a:pt x="55" y="108"/>
                  </a:cubicBezTo>
                  <a:cubicBezTo>
                    <a:pt x="69" y="108"/>
                    <a:pt x="78" y="102"/>
                    <a:pt x="78" y="93"/>
                  </a:cubicBezTo>
                  <a:cubicBezTo>
                    <a:pt x="78" y="84"/>
                    <a:pt x="73" y="79"/>
                    <a:pt x="49" y="73"/>
                  </a:cubicBezTo>
                  <a:cubicBezTo>
                    <a:pt x="21" y="67"/>
                    <a:pt x="6" y="59"/>
                    <a:pt x="6" y="36"/>
                  </a:cubicBezTo>
                  <a:cubicBezTo>
                    <a:pt x="6" y="15"/>
                    <a:pt x="24" y="0"/>
                    <a:pt x="50" y="0"/>
                  </a:cubicBezTo>
                  <a:cubicBezTo>
                    <a:pt x="69" y="0"/>
                    <a:pt x="84" y="6"/>
                    <a:pt x="97" y="16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73" y="24"/>
                    <a:pt x="61" y="19"/>
                    <a:pt x="49" y="19"/>
                  </a:cubicBezTo>
                  <a:cubicBezTo>
                    <a:pt x="36" y="19"/>
                    <a:pt x="28" y="26"/>
                    <a:pt x="28" y="34"/>
                  </a:cubicBezTo>
                  <a:cubicBezTo>
                    <a:pt x="28" y="44"/>
                    <a:pt x="34" y="48"/>
                    <a:pt x="59" y="54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5" name="Freeform 37"/>
            <p:cNvSpPr>
              <a:spLocks noEditPoints="1"/>
            </p:cNvSpPr>
            <p:nvPr userDrawn="1"/>
          </p:nvSpPr>
          <p:spPr bwMode="auto">
            <a:xfrm>
              <a:off x="6186488" y="6418263"/>
              <a:ext cx="1112838" cy="1033463"/>
            </a:xfrm>
            <a:custGeom>
              <a:avLst/>
              <a:gdLst>
                <a:gd name="T0" fmla="*/ 701 w 701"/>
                <a:gd name="T1" fmla="*/ 651 h 651"/>
                <a:gd name="T2" fmla="*/ 577 w 701"/>
                <a:gd name="T3" fmla="*/ 651 h 651"/>
                <a:gd name="T4" fmla="*/ 509 w 701"/>
                <a:gd name="T5" fmla="*/ 495 h 651"/>
                <a:gd name="T6" fmla="*/ 187 w 701"/>
                <a:gd name="T7" fmla="*/ 495 h 651"/>
                <a:gd name="T8" fmla="*/ 120 w 701"/>
                <a:gd name="T9" fmla="*/ 651 h 651"/>
                <a:gd name="T10" fmla="*/ 0 w 701"/>
                <a:gd name="T11" fmla="*/ 651 h 651"/>
                <a:gd name="T12" fmla="*/ 296 w 701"/>
                <a:gd name="T13" fmla="*/ 0 h 651"/>
                <a:gd name="T14" fmla="*/ 405 w 701"/>
                <a:gd name="T15" fmla="*/ 0 h 651"/>
                <a:gd name="T16" fmla="*/ 701 w 701"/>
                <a:gd name="T17" fmla="*/ 651 h 651"/>
                <a:gd name="T18" fmla="*/ 348 w 701"/>
                <a:gd name="T19" fmla="*/ 136 h 651"/>
                <a:gd name="T20" fmla="*/ 234 w 701"/>
                <a:gd name="T21" fmla="*/ 396 h 651"/>
                <a:gd name="T22" fmla="*/ 462 w 701"/>
                <a:gd name="T23" fmla="*/ 396 h 651"/>
                <a:gd name="T24" fmla="*/ 348 w 701"/>
                <a:gd name="T25" fmla="*/ 136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1" h="651">
                  <a:moveTo>
                    <a:pt x="701" y="651"/>
                  </a:moveTo>
                  <a:lnTo>
                    <a:pt x="577" y="651"/>
                  </a:lnTo>
                  <a:lnTo>
                    <a:pt x="509" y="495"/>
                  </a:lnTo>
                  <a:lnTo>
                    <a:pt x="187" y="495"/>
                  </a:lnTo>
                  <a:lnTo>
                    <a:pt x="120" y="651"/>
                  </a:lnTo>
                  <a:lnTo>
                    <a:pt x="0" y="651"/>
                  </a:lnTo>
                  <a:lnTo>
                    <a:pt x="296" y="0"/>
                  </a:lnTo>
                  <a:lnTo>
                    <a:pt x="405" y="0"/>
                  </a:lnTo>
                  <a:lnTo>
                    <a:pt x="701" y="651"/>
                  </a:lnTo>
                  <a:close/>
                  <a:moveTo>
                    <a:pt x="348" y="136"/>
                  </a:moveTo>
                  <a:lnTo>
                    <a:pt x="234" y="396"/>
                  </a:lnTo>
                  <a:lnTo>
                    <a:pt x="462" y="396"/>
                  </a:lnTo>
                  <a:lnTo>
                    <a:pt x="348" y="136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6" name="Freeform 38"/>
            <p:cNvSpPr>
              <a:spLocks/>
            </p:cNvSpPr>
            <p:nvPr userDrawn="1"/>
          </p:nvSpPr>
          <p:spPr bwMode="auto">
            <a:xfrm>
              <a:off x="7580313" y="6427788"/>
              <a:ext cx="798513" cy="1023938"/>
            </a:xfrm>
            <a:custGeom>
              <a:avLst/>
              <a:gdLst>
                <a:gd name="T0" fmla="*/ 503 w 503"/>
                <a:gd name="T1" fmla="*/ 104 h 645"/>
                <a:gd name="T2" fmla="*/ 119 w 503"/>
                <a:gd name="T3" fmla="*/ 104 h 645"/>
                <a:gd name="T4" fmla="*/ 119 w 503"/>
                <a:gd name="T5" fmla="*/ 281 h 645"/>
                <a:gd name="T6" fmla="*/ 456 w 503"/>
                <a:gd name="T7" fmla="*/ 281 h 645"/>
                <a:gd name="T8" fmla="*/ 456 w 503"/>
                <a:gd name="T9" fmla="*/ 379 h 645"/>
                <a:gd name="T10" fmla="*/ 119 w 503"/>
                <a:gd name="T11" fmla="*/ 379 h 645"/>
                <a:gd name="T12" fmla="*/ 119 w 503"/>
                <a:gd name="T13" fmla="*/ 645 h 645"/>
                <a:gd name="T14" fmla="*/ 0 w 503"/>
                <a:gd name="T15" fmla="*/ 645 h 645"/>
                <a:gd name="T16" fmla="*/ 0 w 503"/>
                <a:gd name="T17" fmla="*/ 0 h 645"/>
                <a:gd name="T18" fmla="*/ 503 w 503"/>
                <a:gd name="T19" fmla="*/ 0 h 645"/>
                <a:gd name="T20" fmla="*/ 503 w 503"/>
                <a:gd name="T21" fmla="*/ 10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3" h="645">
                  <a:moveTo>
                    <a:pt x="503" y="104"/>
                  </a:moveTo>
                  <a:lnTo>
                    <a:pt x="119" y="104"/>
                  </a:lnTo>
                  <a:lnTo>
                    <a:pt x="119" y="281"/>
                  </a:lnTo>
                  <a:lnTo>
                    <a:pt x="456" y="281"/>
                  </a:lnTo>
                  <a:lnTo>
                    <a:pt x="456" y="379"/>
                  </a:lnTo>
                  <a:lnTo>
                    <a:pt x="119" y="379"/>
                  </a:lnTo>
                  <a:lnTo>
                    <a:pt x="119" y="645"/>
                  </a:lnTo>
                  <a:lnTo>
                    <a:pt x="0" y="645"/>
                  </a:lnTo>
                  <a:lnTo>
                    <a:pt x="0" y="0"/>
                  </a:lnTo>
                  <a:lnTo>
                    <a:pt x="503" y="0"/>
                  </a:lnTo>
                  <a:lnTo>
                    <a:pt x="503" y="104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7" name="Freeform 39"/>
            <p:cNvSpPr>
              <a:spLocks/>
            </p:cNvSpPr>
            <p:nvPr userDrawn="1"/>
          </p:nvSpPr>
          <p:spPr bwMode="auto">
            <a:xfrm>
              <a:off x="8683625" y="6427788"/>
              <a:ext cx="800100" cy="1023938"/>
            </a:xfrm>
            <a:custGeom>
              <a:avLst/>
              <a:gdLst>
                <a:gd name="T0" fmla="*/ 498 w 504"/>
                <a:gd name="T1" fmla="*/ 99 h 645"/>
                <a:gd name="T2" fmla="*/ 120 w 504"/>
                <a:gd name="T3" fmla="*/ 99 h 645"/>
                <a:gd name="T4" fmla="*/ 120 w 504"/>
                <a:gd name="T5" fmla="*/ 270 h 645"/>
                <a:gd name="T6" fmla="*/ 452 w 504"/>
                <a:gd name="T7" fmla="*/ 270 h 645"/>
                <a:gd name="T8" fmla="*/ 452 w 504"/>
                <a:gd name="T9" fmla="*/ 369 h 645"/>
                <a:gd name="T10" fmla="*/ 120 w 504"/>
                <a:gd name="T11" fmla="*/ 369 h 645"/>
                <a:gd name="T12" fmla="*/ 120 w 504"/>
                <a:gd name="T13" fmla="*/ 541 h 645"/>
                <a:gd name="T14" fmla="*/ 504 w 504"/>
                <a:gd name="T15" fmla="*/ 541 h 645"/>
                <a:gd name="T16" fmla="*/ 504 w 504"/>
                <a:gd name="T17" fmla="*/ 645 h 645"/>
                <a:gd name="T18" fmla="*/ 0 w 504"/>
                <a:gd name="T19" fmla="*/ 645 h 645"/>
                <a:gd name="T20" fmla="*/ 0 w 504"/>
                <a:gd name="T21" fmla="*/ 0 h 645"/>
                <a:gd name="T22" fmla="*/ 498 w 504"/>
                <a:gd name="T23" fmla="*/ 0 h 645"/>
                <a:gd name="T24" fmla="*/ 498 w 504"/>
                <a:gd name="T25" fmla="*/ 99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4" h="645">
                  <a:moveTo>
                    <a:pt x="498" y="99"/>
                  </a:moveTo>
                  <a:lnTo>
                    <a:pt x="120" y="99"/>
                  </a:lnTo>
                  <a:lnTo>
                    <a:pt x="120" y="270"/>
                  </a:lnTo>
                  <a:lnTo>
                    <a:pt x="452" y="270"/>
                  </a:lnTo>
                  <a:lnTo>
                    <a:pt x="452" y="369"/>
                  </a:lnTo>
                  <a:lnTo>
                    <a:pt x="120" y="369"/>
                  </a:lnTo>
                  <a:lnTo>
                    <a:pt x="120" y="541"/>
                  </a:lnTo>
                  <a:lnTo>
                    <a:pt x="504" y="541"/>
                  </a:lnTo>
                  <a:lnTo>
                    <a:pt x="504" y="645"/>
                  </a:lnTo>
                  <a:lnTo>
                    <a:pt x="0" y="645"/>
                  </a:lnTo>
                  <a:lnTo>
                    <a:pt x="0" y="0"/>
                  </a:lnTo>
                  <a:lnTo>
                    <a:pt x="498" y="0"/>
                  </a:lnTo>
                  <a:lnTo>
                    <a:pt x="498" y="99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8" name="Freeform 40"/>
            <p:cNvSpPr>
              <a:spLocks noEditPoints="1"/>
            </p:cNvSpPr>
            <p:nvPr userDrawn="1"/>
          </p:nvSpPr>
          <p:spPr bwMode="auto">
            <a:xfrm>
              <a:off x="9804400" y="6427788"/>
              <a:ext cx="906463" cy="1023938"/>
            </a:xfrm>
            <a:custGeom>
              <a:avLst/>
              <a:gdLst>
                <a:gd name="T0" fmla="*/ 83 w 110"/>
                <a:gd name="T1" fmla="*/ 124 h 124"/>
                <a:gd name="T2" fmla="*/ 51 w 110"/>
                <a:gd name="T3" fmla="*/ 81 h 124"/>
                <a:gd name="T4" fmla="*/ 23 w 110"/>
                <a:gd name="T5" fmla="*/ 81 h 124"/>
                <a:gd name="T6" fmla="*/ 23 w 110"/>
                <a:gd name="T7" fmla="*/ 124 h 124"/>
                <a:gd name="T8" fmla="*/ 0 w 110"/>
                <a:gd name="T9" fmla="*/ 124 h 124"/>
                <a:gd name="T10" fmla="*/ 0 w 110"/>
                <a:gd name="T11" fmla="*/ 0 h 124"/>
                <a:gd name="T12" fmla="*/ 58 w 110"/>
                <a:gd name="T13" fmla="*/ 0 h 124"/>
                <a:gd name="T14" fmla="*/ 106 w 110"/>
                <a:gd name="T15" fmla="*/ 39 h 124"/>
                <a:gd name="T16" fmla="*/ 75 w 110"/>
                <a:gd name="T17" fmla="*/ 77 h 124"/>
                <a:gd name="T18" fmla="*/ 110 w 110"/>
                <a:gd name="T19" fmla="*/ 124 h 124"/>
                <a:gd name="T20" fmla="*/ 83 w 110"/>
                <a:gd name="T21" fmla="*/ 124 h 124"/>
                <a:gd name="T22" fmla="*/ 56 w 110"/>
                <a:gd name="T23" fmla="*/ 20 h 124"/>
                <a:gd name="T24" fmla="*/ 23 w 110"/>
                <a:gd name="T25" fmla="*/ 20 h 124"/>
                <a:gd name="T26" fmla="*/ 23 w 110"/>
                <a:gd name="T27" fmla="*/ 61 h 124"/>
                <a:gd name="T28" fmla="*/ 56 w 110"/>
                <a:gd name="T29" fmla="*/ 61 h 124"/>
                <a:gd name="T30" fmla="*/ 83 w 110"/>
                <a:gd name="T31" fmla="*/ 40 h 124"/>
                <a:gd name="T32" fmla="*/ 56 w 110"/>
                <a:gd name="T33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124">
                  <a:moveTo>
                    <a:pt x="83" y="124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7" y="0"/>
                    <a:pt x="106" y="15"/>
                    <a:pt x="106" y="39"/>
                  </a:cubicBezTo>
                  <a:cubicBezTo>
                    <a:pt x="106" y="60"/>
                    <a:pt x="93" y="72"/>
                    <a:pt x="75" y="77"/>
                  </a:cubicBezTo>
                  <a:cubicBezTo>
                    <a:pt x="110" y="124"/>
                    <a:pt x="110" y="124"/>
                    <a:pt x="110" y="124"/>
                  </a:cubicBezTo>
                  <a:lnTo>
                    <a:pt x="83" y="124"/>
                  </a:lnTo>
                  <a:close/>
                  <a:moveTo>
                    <a:pt x="56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72" y="61"/>
                    <a:pt x="83" y="53"/>
                    <a:pt x="83" y="40"/>
                  </a:cubicBezTo>
                  <a:cubicBezTo>
                    <a:pt x="83" y="27"/>
                    <a:pt x="73" y="20"/>
                    <a:pt x="56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9" name="Freeform 41"/>
            <p:cNvSpPr>
              <a:spLocks/>
            </p:cNvSpPr>
            <p:nvPr userDrawn="1"/>
          </p:nvSpPr>
          <p:spPr bwMode="auto">
            <a:xfrm>
              <a:off x="11485563" y="6427788"/>
              <a:ext cx="865188" cy="1023938"/>
            </a:xfrm>
            <a:custGeom>
              <a:avLst/>
              <a:gdLst>
                <a:gd name="T0" fmla="*/ 332 w 545"/>
                <a:gd name="T1" fmla="*/ 645 h 645"/>
                <a:gd name="T2" fmla="*/ 213 w 545"/>
                <a:gd name="T3" fmla="*/ 645 h 645"/>
                <a:gd name="T4" fmla="*/ 213 w 545"/>
                <a:gd name="T5" fmla="*/ 104 h 645"/>
                <a:gd name="T6" fmla="*/ 0 w 545"/>
                <a:gd name="T7" fmla="*/ 104 h 645"/>
                <a:gd name="T8" fmla="*/ 0 w 545"/>
                <a:gd name="T9" fmla="*/ 0 h 645"/>
                <a:gd name="T10" fmla="*/ 545 w 545"/>
                <a:gd name="T11" fmla="*/ 0 h 645"/>
                <a:gd name="T12" fmla="*/ 545 w 545"/>
                <a:gd name="T13" fmla="*/ 104 h 645"/>
                <a:gd name="T14" fmla="*/ 332 w 545"/>
                <a:gd name="T15" fmla="*/ 104 h 645"/>
                <a:gd name="T16" fmla="*/ 332 w 545"/>
                <a:gd name="T17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5" h="645">
                  <a:moveTo>
                    <a:pt x="332" y="645"/>
                  </a:moveTo>
                  <a:lnTo>
                    <a:pt x="213" y="645"/>
                  </a:lnTo>
                  <a:lnTo>
                    <a:pt x="213" y="10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104"/>
                  </a:lnTo>
                  <a:lnTo>
                    <a:pt x="332" y="104"/>
                  </a:lnTo>
                  <a:lnTo>
                    <a:pt x="332" y="645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30" name="Freeform 42"/>
            <p:cNvSpPr>
              <a:spLocks noEditPoints="1"/>
            </p:cNvSpPr>
            <p:nvPr userDrawn="1"/>
          </p:nvSpPr>
          <p:spPr bwMode="auto">
            <a:xfrm>
              <a:off x="12655550" y="6427788"/>
              <a:ext cx="906463" cy="1023938"/>
            </a:xfrm>
            <a:custGeom>
              <a:avLst/>
              <a:gdLst>
                <a:gd name="T0" fmla="*/ 83 w 110"/>
                <a:gd name="T1" fmla="*/ 124 h 124"/>
                <a:gd name="T2" fmla="*/ 51 w 110"/>
                <a:gd name="T3" fmla="*/ 81 h 124"/>
                <a:gd name="T4" fmla="*/ 23 w 110"/>
                <a:gd name="T5" fmla="*/ 81 h 124"/>
                <a:gd name="T6" fmla="*/ 23 w 110"/>
                <a:gd name="T7" fmla="*/ 124 h 124"/>
                <a:gd name="T8" fmla="*/ 0 w 110"/>
                <a:gd name="T9" fmla="*/ 124 h 124"/>
                <a:gd name="T10" fmla="*/ 0 w 110"/>
                <a:gd name="T11" fmla="*/ 0 h 124"/>
                <a:gd name="T12" fmla="*/ 57 w 110"/>
                <a:gd name="T13" fmla="*/ 0 h 124"/>
                <a:gd name="T14" fmla="*/ 105 w 110"/>
                <a:gd name="T15" fmla="*/ 39 h 124"/>
                <a:gd name="T16" fmla="*/ 75 w 110"/>
                <a:gd name="T17" fmla="*/ 77 h 124"/>
                <a:gd name="T18" fmla="*/ 110 w 110"/>
                <a:gd name="T19" fmla="*/ 124 h 124"/>
                <a:gd name="T20" fmla="*/ 83 w 110"/>
                <a:gd name="T21" fmla="*/ 124 h 124"/>
                <a:gd name="T22" fmla="*/ 56 w 110"/>
                <a:gd name="T23" fmla="*/ 20 h 124"/>
                <a:gd name="T24" fmla="*/ 23 w 110"/>
                <a:gd name="T25" fmla="*/ 20 h 124"/>
                <a:gd name="T26" fmla="*/ 23 w 110"/>
                <a:gd name="T27" fmla="*/ 61 h 124"/>
                <a:gd name="T28" fmla="*/ 56 w 110"/>
                <a:gd name="T29" fmla="*/ 61 h 124"/>
                <a:gd name="T30" fmla="*/ 82 w 110"/>
                <a:gd name="T31" fmla="*/ 40 h 124"/>
                <a:gd name="T32" fmla="*/ 56 w 110"/>
                <a:gd name="T33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124">
                  <a:moveTo>
                    <a:pt x="83" y="124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7" y="0"/>
                    <a:pt x="105" y="15"/>
                    <a:pt x="105" y="39"/>
                  </a:cubicBezTo>
                  <a:cubicBezTo>
                    <a:pt x="105" y="60"/>
                    <a:pt x="93" y="72"/>
                    <a:pt x="75" y="77"/>
                  </a:cubicBezTo>
                  <a:cubicBezTo>
                    <a:pt x="110" y="124"/>
                    <a:pt x="110" y="124"/>
                    <a:pt x="110" y="124"/>
                  </a:cubicBezTo>
                  <a:lnTo>
                    <a:pt x="83" y="124"/>
                  </a:lnTo>
                  <a:close/>
                  <a:moveTo>
                    <a:pt x="56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72" y="61"/>
                    <a:pt x="82" y="53"/>
                    <a:pt x="82" y="40"/>
                  </a:cubicBezTo>
                  <a:cubicBezTo>
                    <a:pt x="82" y="27"/>
                    <a:pt x="72" y="20"/>
                    <a:pt x="56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31" name="Freeform 43"/>
            <p:cNvSpPr>
              <a:spLocks noEditPoints="1"/>
            </p:cNvSpPr>
            <p:nvPr userDrawn="1"/>
          </p:nvSpPr>
          <p:spPr bwMode="auto">
            <a:xfrm>
              <a:off x="13768388" y="6418263"/>
              <a:ext cx="1103313" cy="1033463"/>
            </a:xfrm>
            <a:custGeom>
              <a:avLst/>
              <a:gdLst>
                <a:gd name="T0" fmla="*/ 695 w 695"/>
                <a:gd name="T1" fmla="*/ 651 h 651"/>
                <a:gd name="T2" fmla="*/ 571 w 695"/>
                <a:gd name="T3" fmla="*/ 651 h 651"/>
                <a:gd name="T4" fmla="*/ 503 w 695"/>
                <a:gd name="T5" fmla="*/ 495 h 651"/>
                <a:gd name="T6" fmla="*/ 187 w 695"/>
                <a:gd name="T7" fmla="*/ 495 h 651"/>
                <a:gd name="T8" fmla="*/ 119 w 695"/>
                <a:gd name="T9" fmla="*/ 651 h 651"/>
                <a:gd name="T10" fmla="*/ 0 w 695"/>
                <a:gd name="T11" fmla="*/ 651 h 651"/>
                <a:gd name="T12" fmla="*/ 296 w 695"/>
                <a:gd name="T13" fmla="*/ 0 h 651"/>
                <a:gd name="T14" fmla="*/ 405 w 695"/>
                <a:gd name="T15" fmla="*/ 0 h 651"/>
                <a:gd name="T16" fmla="*/ 695 w 695"/>
                <a:gd name="T17" fmla="*/ 651 h 651"/>
                <a:gd name="T18" fmla="*/ 348 w 695"/>
                <a:gd name="T19" fmla="*/ 136 h 651"/>
                <a:gd name="T20" fmla="*/ 234 w 695"/>
                <a:gd name="T21" fmla="*/ 396 h 651"/>
                <a:gd name="T22" fmla="*/ 462 w 695"/>
                <a:gd name="T23" fmla="*/ 396 h 651"/>
                <a:gd name="T24" fmla="*/ 348 w 695"/>
                <a:gd name="T25" fmla="*/ 136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5" h="651">
                  <a:moveTo>
                    <a:pt x="695" y="651"/>
                  </a:moveTo>
                  <a:lnTo>
                    <a:pt x="571" y="651"/>
                  </a:lnTo>
                  <a:lnTo>
                    <a:pt x="503" y="495"/>
                  </a:lnTo>
                  <a:lnTo>
                    <a:pt x="187" y="495"/>
                  </a:lnTo>
                  <a:lnTo>
                    <a:pt x="119" y="651"/>
                  </a:lnTo>
                  <a:lnTo>
                    <a:pt x="0" y="651"/>
                  </a:lnTo>
                  <a:lnTo>
                    <a:pt x="296" y="0"/>
                  </a:lnTo>
                  <a:lnTo>
                    <a:pt x="405" y="0"/>
                  </a:lnTo>
                  <a:lnTo>
                    <a:pt x="695" y="651"/>
                  </a:lnTo>
                  <a:close/>
                  <a:moveTo>
                    <a:pt x="348" y="136"/>
                  </a:moveTo>
                  <a:lnTo>
                    <a:pt x="234" y="396"/>
                  </a:lnTo>
                  <a:lnTo>
                    <a:pt x="462" y="396"/>
                  </a:lnTo>
                  <a:lnTo>
                    <a:pt x="348" y="136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32" name="Freeform 44"/>
            <p:cNvSpPr>
              <a:spLocks noEditPoints="1"/>
            </p:cNvSpPr>
            <p:nvPr userDrawn="1"/>
          </p:nvSpPr>
          <p:spPr bwMode="auto">
            <a:xfrm>
              <a:off x="15160625" y="6427788"/>
              <a:ext cx="963613" cy="1023938"/>
            </a:xfrm>
            <a:custGeom>
              <a:avLst/>
              <a:gdLst>
                <a:gd name="T0" fmla="*/ 48 w 117"/>
                <a:gd name="T1" fmla="*/ 124 h 124"/>
                <a:gd name="T2" fmla="*/ 0 w 117"/>
                <a:gd name="T3" fmla="*/ 124 h 124"/>
                <a:gd name="T4" fmla="*/ 0 w 117"/>
                <a:gd name="T5" fmla="*/ 0 h 124"/>
                <a:gd name="T6" fmla="*/ 48 w 117"/>
                <a:gd name="T7" fmla="*/ 0 h 124"/>
                <a:gd name="T8" fmla="*/ 117 w 117"/>
                <a:gd name="T9" fmla="*/ 62 h 124"/>
                <a:gd name="T10" fmla="*/ 48 w 117"/>
                <a:gd name="T11" fmla="*/ 124 h 124"/>
                <a:gd name="T12" fmla="*/ 48 w 117"/>
                <a:gd name="T13" fmla="*/ 20 h 124"/>
                <a:gd name="T14" fmla="*/ 23 w 117"/>
                <a:gd name="T15" fmla="*/ 20 h 124"/>
                <a:gd name="T16" fmla="*/ 23 w 117"/>
                <a:gd name="T17" fmla="*/ 104 h 124"/>
                <a:gd name="T18" fmla="*/ 48 w 117"/>
                <a:gd name="T19" fmla="*/ 104 h 124"/>
                <a:gd name="T20" fmla="*/ 93 w 117"/>
                <a:gd name="T21" fmla="*/ 62 h 124"/>
                <a:gd name="T22" fmla="*/ 48 w 117"/>
                <a:gd name="T23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124">
                  <a:moveTo>
                    <a:pt x="48" y="124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89" y="0"/>
                    <a:pt x="117" y="27"/>
                    <a:pt x="117" y="62"/>
                  </a:cubicBezTo>
                  <a:cubicBezTo>
                    <a:pt x="117" y="97"/>
                    <a:pt x="89" y="124"/>
                    <a:pt x="48" y="124"/>
                  </a:cubicBezTo>
                  <a:moveTo>
                    <a:pt x="48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75" y="104"/>
                    <a:pt x="93" y="87"/>
                    <a:pt x="93" y="62"/>
                  </a:cubicBezTo>
                  <a:cubicBezTo>
                    <a:pt x="93" y="38"/>
                    <a:pt x="75" y="20"/>
                    <a:pt x="48" y="20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33" name="Freeform 45"/>
            <p:cNvSpPr>
              <a:spLocks/>
            </p:cNvSpPr>
            <p:nvPr userDrawn="1"/>
          </p:nvSpPr>
          <p:spPr bwMode="auto">
            <a:xfrm>
              <a:off x="16454438" y="6427788"/>
              <a:ext cx="800100" cy="1023938"/>
            </a:xfrm>
            <a:custGeom>
              <a:avLst/>
              <a:gdLst>
                <a:gd name="T0" fmla="*/ 498 w 504"/>
                <a:gd name="T1" fmla="*/ 99 h 645"/>
                <a:gd name="T2" fmla="*/ 119 w 504"/>
                <a:gd name="T3" fmla="*/ 99 h 645"/>
                <a:gd name="T4" fmla="*/ 119 w 504"/>
                <a:gd name="T5" fmla="*/ 270 h 645"/>
                <a:gd name="T6" fmla="*/ 452 w 504"/>
                <a:gd name="T7" fmla="*/ 270 h 645"/>
                <a:gd name="T8" fmla="*/ 452 w 504"/>
                <a:gd name="T9" fmla="*/ 369 h 645"/>
                <a:gd name="T10" fmla="*/ 119 w 504"/>
                <a:gd name="T11" fmla="*/ 369 h 645"/>
                <a:gd name="T12" fmla="*/ 119 w 504"/>
                <a:gd name="T13" fmla="*/ 541 h 645"/>
                <a:gd name="T14" fmla="*/ 504 w 504"/>
                <a:gd name="T15" fmla="*/ 541 h 645"/>
                <a:gd name="T16" fmla="*/ 504 w 504"/>
                <a:gd name="T17" fmla="*/ 645 h 645"/>
                <a:gd name="T18" fmla="*/ 0 w 504"/>
                <a:gd name="T19" fmla="*/ 645 h 645"/>
                <a:gd name="T20" fmla="*/ 0 w 504"/>
                <a:gd name="T21" fmla="*/ 0 h 645"/>
                <a:gd name="T22" fmla="*/ 498 w 504"/>
                <a:gd name="T23" fmla="*/ 0 h 645"/>
                <a:gd name="T24" fmla="*/ 498 w 504"/>
                <a:gd name="T25" fmla="*/ 99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4" h="645">
                  <a:moveTo>
                    <a:pt x="498" y="99"/>
                  </a:moveTo>
                  <a:lnTo>
                    <a:pt x="119" y="99"/>
                  </a:lnTo>
                  <a:lnTo>
                    <a:pt x="119" y="270"/>
                  </a:lnTo>
                  <a:lnTo>
                    <a:pt x="452" y="270"/>
                  </a:lnTo>
                  <a:lnTo>
                    <a:pt x="452" y="369"/>
                  </a:lnTo>
                  <a:lnTo>
                    <a:pt x="119" y="369"/>
                  </a:lnTo>
                  <a:lnTo>
                    <a:pt x="119" y="541"/>
                  </a:lnTo>
                  <a:lnTo>
                    <a:pt x="504" y="541"/>
                  </a:lnTo>
                  <a:lnTo>
                    <a:pt x="504" y="645"/>
                  </a:lnTo>
                  <a:lnTo>
                    <a:pt x="0" y="645"/>
                  </a:lnTo>
                  <a:lnTo>
                    <a:pt x="0" y="0"/>
                  </a:lnTo>
                  <a:lnTo>
                    <a:pt x="498" y="0"/>
                  </a:lnTo>
                  <a:lnTo>
                    <a:pt x="498" y="99"/>
                  </a:lnTo>
                  <a:close/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458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rme libre : forme 32"/>
          <p:cNvSpPr>
            <a:spLocks/>
          </p:cNvSpPr>
          <p:nvPr userDrawn="1"/>
        </p:nvSpPr>
        <p:spPr bwMode="auto">
          <a:xfrm>
            <a:off x="6089601" y="0"/>
            <a:ext cx="3089558" cy="6858000"/>
          </a:xfrm>
          <a:custGeom>
            <a:avLst/>
            <a:gdLst>
              <a:gd name="connsiteX0" fmla="*/ 3050999 w 3089558"/>
              <a:gd name="connsiteY0" fmla="*/ 0 h 6858000"/>
              <a:gd name="connsiteX1" fmla="*/ 3089558 w 3089558"/>
              <a:gd name="connsiteY1" fmla="*/ 0 h 6858000"/>
              <a:gd name="connsiteX2" fmla="*/ 3089558 w 3089558"/>
              <a:gd name="connsiteY2" fmla="*/ 6858000 h 6858000"/>
              <a:gd name="connsiteX3" fmla="*/ 0 w 308955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9558" h="6858000">
                <a:moveTo>
                  <a:pt x="3050999" y="0"/>
                </a:moveTo>
                <a:lnTo>
                  <a:pt x="3089558" y="0"/>
                </a:lnTo>
                <a:lnTo>
                  <a:pt x="30895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5" name="Forme libre : forme 24"/>
          <p:cNvSpPr>
            <a:spLocks/>
          </p:cNvSpPr>
          <p:nvPr userDrawn="1"/>
        </p:nvSpPr>
        <p:spPr bwMode="auto">
          <a:xfrm>
            <a:off x="0" y="0"/>
            <a:ext cx="5576454" cy="6858000"/>
          </a:xfrm>
          <a:custGeom>
            <a:avLst/>
            <a:gdLst>
              <a:gd name="connsiteX0" fmla="*/ 0 w 5576454"/>
              <a:gd name="connsiteY0" fmla="*/ 0 h 6858000"/>
              <a:gd name="connsiteX1" fmla="*/ 5576454 w 5576454"/>
              <a:gd name="connsiteY1" fmla="*/ 0 h 6858000"/>
              <a:gd name="connsiteX2" fmla="*/ 2525454 w 5576454"/>
              <a:gd name="connsiteY2" fmla="*/ 6858000 h 6858000"/>
              <a:gd name="connsiteX3" fmla="*/ 0 w 55764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6454" h="6858000">
                <a:moveTo>
                  <a:pt x="0" y="0"/>
                </a:moveTo>
                <a:lnTo>
                  <a:pt x="5576454" y="0"/>
                </a:lnTo>
                <a:lnTo>
                  <a:pt x="25254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3" name="Forme libre : forme 22"/>
          <p:cNvSpPr>
            <a:spLocks/>
          </p:cNvSpPr>
          <p:nvPr userDrawn="1"/>
        </p:nvSpPr>
        <p:spPr bwMode="auto">
          <a:xfrm>
            <a:off x="0" y="0"/>
            <a:ext cx="6389254" cy="6858000"/>
          </a:xfrm>
          <a:custGeom>
            <a:avLst/>
            <a:gdLst>
              <a:gd name="connsiteX0" fmla="*/ 0 w 6389254"/>
              <a:gd name="connsiteY0" fmla="*/ 0 h 6858000"/>
              <a:gd name="connsiteX1" fmla="*/ 6389254 w 6389254"/>
              <a:gd name="connsiteY1" fmla="*/ 0 h 6858000"/>
              <a:gd name="connsiteX2" fmla="*/ 3338254 w 6389254"/>
              <a:gd name="connsiteY2" fmla="*/ 6858000 h 6858000"/>
              <a:gd name="connsiteX3" fmla="*/ 0 w 63892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89254" h="6858000">
                <a:moveTo>
                  <a:pt x="0" y="0"/>
                </a:moveTo>
                <a:lnTo>
                  <a:pt x="6389254" y="0"/>
                </a:lnTo>
                <a:lnTo>
                  <a:pt x="33382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1" name="Forme libre : forme 20"/>
          <p:cNvSpPr>
            <a:spLocks/>
          </p:cNvSpPr>
          <p:nvPr userDrawn="1"/>
        </p:nvSpPr>
        <p:spPr bwMode="auto">
          <a:xfrm>
            <a:off x="0" y="0"/>
            <a:ext cx="6084454" cy="6858000"/>
          </a:xfrm>
          <a:custGeom>
            <a:avLst/>
            <a:gdLst>
              <a:gd name="connsiteX0" fmla="*/ 0 w 6084454"/>
              <a:gd name="connsiteY0" fmla="*/ 0 h 6858000"/>
              <a:gd name="connsiteX1" fmla="*/ 6084454 w 6084454"/>
              <a:gd name="connsiteY1" fmla="*/ 0 h 6858000"/>
              <a:gd name="connsiteX2" fmla="*/ 3033454 w 6084454"/>
              <a:gd name="connsiteY2" fmla="*/ 6858000 h 6858000"/>
              <a:gd name="connsiteX3" fmla="*/ 0 w 60844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454" h="6858000">
                <a:moveTo>
                  <a:pt x="0" y="0"/>
                </a:moveTo>
                <a:lnTo>
                  <a:pt x="6084454" y="0"/>
                </a:lnTo>
                <a:lnTo>
                  <a:pt x="30334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30" name="Forme libre : forme 29"/>
          <p:cNvSpPr>
            <a:spLocks/>
          </p:cNvSpPr>
          <p:nvPr userDrawn="1"/>
        </p:nvSpPr>
        <p:spPr bwMode="auto">
          <a:xfrm>
            <a:off x="5886401" y="0"/>
            <a:ext cx="3292759" cy="6858000"/>
          </a:xfrm>
          <a:custGeom>
            <a:avLst/>
            <a:gdLst>
              <a:gd name="connsiteX0" fmla="*/ 3051000 w 3292759"/>
              <a:gd name="connsiteY0" fmla="*/ 0 h 6858000"/>
              <a:gd name="connsiteX1" fmla="*/ 3292759 w 3292759"/>
              <a:gd name="connsiteY1" fmla="*/ 0 h 6858000"/>
              <a:gd name="connsiteX2" fmla="*/ 3292759 w 3292759"/>
              <a:gd name="connsiteY2" fmla="*/ 6858000 h 6858000"/>
              <a:gd name="connsiteX3" fmla="*/ 0 w 329275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2759" h="6858000">
                <a:moveTo>
                  <a:pt x="3051000" y="0"/>
                </a:moveTo>
                <a:lnTo>
                  <a:pt x="3292759" y="0"/>
                </a:lnTo>
                <a:lnTo>
                  <a:pt x="329275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7" name="Forme libre : forme 26"/>
          <p:cNvSpPr>
            <a:spLocks/>
          </p:cNvSpPr>
          <p:nvPr userDrawn="1"/>
        </p:nvSpPr>
        <p:spPr bwMode="auto">
          <a:xfrm>
            <a:off x="7156402" y="2390298"/>
            <a:ext cx="1987599" cy="4467702"/>
          </a:xfrm>
          <a:custGeom>
            <a:avLst/>
            <a:gdLst>
              <a:gd name="connsiteX0" fmla="*/ 1987599 w 1987599"/>
              <a:gd name="connsiteY0" fmla="*/ 0 h 4467702"/>
              <a:gd name="connsiteX1" fmla="*/ 1987599 w 1987599"/>
              <a:gd name="connsiteY1" fmla="*/ 4467702 h 4467702"/>
              <a:gd name="connsiteX2" fmla="*/ 0 w 1987599"/>
              <a:gd name="connsiteY2" fmla="*/ 4467702 h 446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7599" h="4467702">
                <a:moveTo>
                  <a:pt x="1987599" y="0"/>
                </a:moveTo>
                <a:lnTo>
                  <a:pt x="1987599" y="4467702"/>
                </a:lnTo>
                <a:lnTo>
                  <a:pt x="0" y="4467702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cxnSp>
        <p:nvCxnSpPr>
          <p:cNvPr id="46" name="Connecteur droit 45"/>
          <p:cNvCxnSpPr>
            <a:cxnSpLocks/>
          </p:cNvCxnSpPr>
          <p:nvPr userDrawn="1"/>
        </p:nvCxnSpPr>
        <p:spPr>
          <a:xfrm rot="1440000">
            <a:off x="4577633" y="2112937"/>
            <a:ext cx="0" cy="24396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cxnSpLocks/>
          </p:cNvCxnSpPr>
          <p:nvPr userDrawn="1"/>
        </p:nvCxnSpPr>
        <p:spPr>
          <a:xfrm rot="1440000">
            <a:off x="6781082" y="4132237"/>
            <a:ext cx="0" cy="24396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cxnSpLocks/>
          </p:cNvCxnSpPr>
          <p:nvPr userDrawn="1"/>
        </p:nvCxnSpPr>
        <p:spPr>
          <a:xfrm rot="1440000">
            <a:off x="9238534" y="1008038"/>
            <a:ext cx="0" cy="24396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e 98"/>
          <p:cNvGrpSpPr/>
          <p:nvPr userDrawn="1"/>
        </p:nvGrpSpPr>
        <p:grpSpPr>
          <a:xfrm>
            <a:off x="509975" y="447675"/>
            <a:ext cx="2558105" cy="597238"/>
            <a:chOff x="509975" y="447675"/>
            <a:chExt cx="2558105" cy="597238"/>
          </a:xfrm>
        </p:grpSpPr>
        <p:sp>
          <p:nvSpPr>
            <p:cNvPr id="49" name="Freeform 27"/>
            <p:cNvSpPr>
              <a:spLocks/>
            </p:cNvSpPr>
            <p:nvPr userDrawn="1"/>
          </p:nvSpPr>
          <p:spPr bwMode="auto">
            <a:xfrm>
              <a:off x="1651203" y="659419"/>
              <a:ext cx="457985" cy="384540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0" name="Freeform 28"/>
            <p:cNvSpPr>
              <a:spLocks/>
            </p:cNvSpPr>
            <p:nvPr userDrawn="1"/>
          </p:nvSpPr>
          <p:spPr bwMode="auto">
            <a:xfrm>
              <a:off x="1364107" y="447675"/>
              <a:ext cx="391855" cy="589766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1" name="Freeform 29"/>
            <p:cNvSpPr>
              <a:spLocks/>
            </p:cNvSpPr>
            <p:nvPr userDrawn="1"/>
          </p:nvSpPr>
          <p:spPr bwMode="auto">
            <a:xfrm>
              <a:off x="2605961" y="658624"/>
              <a:ext cx="462119" cy="386289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2" name="Freeform 30"/>
            <p:cNvSpPr>
              <a:spLocks/>
            </p:cNvSpPr>
            <p:nvPr userDrawn="1"/>
          </p:nvSpPr>
          <p:spPr bwMode="auto">
            <a:xfrm>
              <a:off x="509975" y="658624"/>
              <a:ext cx="437320" cy="384540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3" name="Freeform 31"/>
            <p:cNvSpPr>
              <a:spLocks/>
            </p:cNvSpPr>
            <p:nvPr userDrawn="1"/>
          </p:nvSpPr>
          <p:spPr bwMode="auto">
            <a:xfrm>
              <a:off x="2186764" y="659419"/>
              <a:ext cx="386132" cy="384540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4" name="Freeform 32"/>
            <p:cNvSpPr>
              <a:spLocks/>
            </p:cNvSpPr>
            <p:nvPr userDrawn="1"/>
          </p:nvSpPr>
          <p:spPr bwMode="auto">
            <a:xfrm>
              <a:off x="885456" y="658624"/>
              <a:ext cx="436525" cy="384540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</p:grpSp>
      <p:sp>
        <p:nvSpPr>
          <p:cNvPr id="68" name="Freeform 10"/>
          <p:cNvSpPr>
            <a:spLocks/>
          </p:cNvSpPr>
          <p:nvPr userDrawn="1"/>
        </p:nvSpPr>
        <p:spPr bwMode="auto">
          <a:xfrm>
            <a:off x="-620064" y="1386500"/>
            <a:ext cx="1098853" cy="2261576"/>
          </a:xfrm>
          <a:custGeom>
            <a:avLst/>
            <a:gdLst>
              <a:gd name="T0" fmla="*/ 0 w 2099"/>
              <a:gd name="T1" fmla="*/ 4320 h 4320"/>
              <a:gd name="T2" fmla="*/ 174 w 2099"/>
              <a:gd name="T3" fmla="*/ 4320 h 4320"/>
              <a:gd name="T4" fmla="*/ 2099 w 2099"/>
              <a:gd name="T5" fmla="*/ 0 h 4320"/>
              <a:gd name="T6" fmla="*/ 1925 w 2099"/>
              <a:gd name="T7" fmla="*/ 0 h 4320"/>
              <a:gd name="T8" fmla="*/ 0 w 2099"/>
              <a:gd name="T9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9" h="4320">
                <a:moveTo>
                  <a:pt x="0" y="4320"/>
                </a:moveTo>
                <a:lnTo>
                  <a:pt x="174" y="4320"/>
                </a:lnTo>
                <a:lnTo>
                  <a:pt x="2099" y="0"/>
                </a:lnTo>
                <a:lnTo>
                  <a:pt x="1925" y="0"/>
                </a:lnTo>
                <a:lnTo>
                  <a:pt x="0" y="4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3" name="Espace réservé du texte 72"/>
          <p:cNvSpPr>
            <a:spLocks noGrp="1"/>
          </p:cNvSpPr>
          <p:nvPr userDrawn="1">
            <p:ph type="body" sz="quarter" idx="10"/>
          </p:nvPr>
        </p:nvSpPr>
        <p:spPr>
          <a:xfrm>
            <a:off x="429940" y="2625090"/>
            <a:ext cx="3272110" cy="1578894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1"/>
                </a:solidFill>
              </a:defRPr>
            </a:lvl2pPr>
            <a:lvl3pPr marL="0" indent="0">
              <a:spcBef>
                <a:spcPts val="2400"/>
              </a:spcBef>
              <a:buNone/>
              <a:defRPr sz="1200" cap="all" baseline="0">
                <a:solidFill>
                  <a:schemeClr val="bg2"/>
                </a:solidFill>
              </a:defRPr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77964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decel="10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1.11111E-6 1.85185E-6 L -0.1151 0.34282 " pathEditMode="relative" rAng="0" ptsTypes="AA">
                                      <p:cBhvr>
                                        <p:cTn id="33" dur="125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1713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3.7037E-7 L 0.22639 -0.67708 " pathEditMode="relative" rAng="0" ptsTypes="AA">
                                      <p:cBhvr>
                                        <p:cTn id="38" dur="125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-3386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3.33333E-6 -4.07407E-6 L -0.14167 0.41088 " pathEditMode="relative" rAng="0" ptsTypes="AA">
                                      <p:cBhvr>
                                        <p:cTn id="43" dur="125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053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1.48148E-6 L 0.10139 -0.30486 " pathEditMode="relative" rAng="0" ptsTypes="AA">
                                      <p:cBhvr>
                                        <p:cTn id="48" dur="1250" spd="-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1525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2.22222E-6 L 1.94444E-6 -0.15394 " pathEditMode="relative" rAng="0" ptsTypes="AA">
                                      <p:cBhvr>
                                        <p:cTn id="62" dur="750" spd="-100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2.77778E-6 -2.59259E-6 L 2.77778E-6 -0.19791 " pathEditMode="relative" rAng="0" ptsTypes="AA">
                                      <p:cBhvr>
                                        <p:cTn id="64" dur="750" spd="-100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4.44444E-6 -2.22222E-6 L 4.44444E-6 -0.21736 " pathEditMode="relative" rAng="0" ptsTypes="AA">
                                      <p:cBhvr>
                                        <p:cTn id="66" dur="750" spd="-1000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5" grpId="0" animBg="1"/>
      <p:bldP spid="23" grpId="0" animBg="1"/>
      <p:bldP spid="21" grpId="0" animBg="1"/>
      <p:bldP spid="30" grpId="0" animBg="1"/>
      <p:bldP spid="27" grpId="0" animBg="1"/>
      <p:bldP spid="68" grpId="0" animBg="1"/>
      <p:bldP spid="68" grpId="1" animBg="1"/>
      <p:bldP spid="73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1" build="allAtOnce">
        <p:tmplLst>
          <p:tmpl lvl="1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1.94444E-6 2.22222E-6 L 1.94444E-6 -0.15394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7708"/>
                    </p:animMotion>
                  </p:childTnLst>
                </p:cTn>
              </p:par>
            </p:tnLst>
          </p:tmpl>
          <p:tmpl lvl="2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2.77778E-6 -2.59259E-6 L 2.77778E-6 -0.19791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9907"/>
                    </p:animMotion>
                  </p:childTnLst>
                </p:cTn>
              </p:par>
            </p:tnLst>
          </p:tmpl>
          <p:tmpl lvl="3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4.44444E-6 -2.22222E-6 L 4.44444E-6 -0.21736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1088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12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10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619125" y="6534149"/>
            <a:ext cx="36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50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5430520" y="0"/>
            <a:ext cx="8348980" cy="6857999"/>
          </a:xfrm>
          <a:prstGeom prst="parallelogram">
            <a:avLst>
              <a:gd name="adj" fmla="val 44390"/>
            </a:avLst>
          </a:prstGeom>
          <a:solidFill>
            <a:schemeClr val="bg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11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exte 18"/>
          <p:cNvSpPr>
            <a:spLocks noGrp="1"/>
          </p:cNvSpPr>
          <p:nvPr>
            <p:ph type="body" sz="quarter" idx="16" hasCustomPrompt="1"/>
          </p:nvPr>
        </p:nvSpPr>
        <p:spPr>
          <a:xfrm>
            <a:off x="619125" y="6534149"/>
            <a:ext cx="36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154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52" name="Freeform 6"/>
          <p:cNvSpPr>
            <a:spLocks/>
          </p:cNvSpPr>
          <p:nvPr userDrawn="1"/>
        </p:nvSpPr>
        <p:spPr bwMode="auto">
          <a:xfrm>
            <a:off x="2641601" y="-1588"/>
            <a:ext cx="3860800" cy="6858000"/>
          </a:xfrm>
          <a:custGeom>
            <a:avLst/>
            <a:gdLst>
              <a:gd name="T0" fmla="*/ 0 w 2432"/>
              <a:gd name="T1" fmla="*/ 4320 h 4320"/>
              <a:gd name="T2" fmla="*/ 508 w 2432"/>
              <a:gd name="T3" fmla="*/ 4320 h 4320"/>
              <a:gd name="T4" fmla="*/ 2432 w 2432"/>
              <a:gd name="T5" fmla="*/ 0 h 4320"/>
              <a:gd name="T6" fmla="*/ 1924 w 2432"/>
              <a:gd name="T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2" h="4320">
                <a:moveTo>
                  <a:pt x="0" y="4320"/>
                </a:moveTo>
                <a:lnTo>
                  <a:pt x="508" y="4320"/>
                </a:lnTo>
                <a:lnTo>
                  <a:pt x="2432" y="0"/>
                </a:lnTo>
                <a:lnTo>
                  <a:pt x="192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57" name="Freeform 11"/>
          <p:cNvSpPr>
            <a:spLocks/>
          </p:cNvSpPr>
          <p:nvPr userDrawn="1"/>
        </p:nvSpPr>
        <p:spPr bwMode="auto">
          <a:xfrm>
            <a:off x="2906713" y="-1588"/>
            <a:ext cx="3332163" cy="6858000"/>
          </a:xfrm>
          <a:custGeom>
            <a:avLst/>
            <a:gdLst>
              <a:gd name="T0" fmla="*/ 0 w 2099"/>
              <a:gd name="T1" fmla="*/ 4320 h 4320"/>
              <a:gd name="T2" fmla="*/ 174 w 2099"/>
              <a:gd name="T3" fmla="*/ 4320 h 4320"/>
              <a:gd name="T4" fmla="*/ 2099 w 2099"/>
              <a:gd name="T5" fmla="*/ 0 h 4320"/>
              <a:gd name="T6" fmla="*/ 1925 w 2099"/>
              <a:gd name="T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9" h="4320">
                <a:moveTo>
                  <a:pt x="0" y="4320"/>
                </a:moveTo>
                <a:lnTo>
                  <a:pt x="174" y="4320"/>
                </a:lnTo>
                <a:lnTo>
                  <a:pt x="2099" y="0"/>
                </a:lnTo>
                <a:lnTo>
                  <a:pt x="192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11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619125" y="6534149"/>
            <a:ext cx="36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681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7" name="Espace réservé du texte 18"/>
          <p:cNvSpPr>
            <a:spLocks noGrp="1"/>
          </p:cNvSpPr>
          <p:nvPr>
            <p:ph type="body" sz="quarter" idx="13" hasCustomPrompt="1"/>
          </p:nvPr>
        </p:nvSpPr>
        <p:spPr>
          <a:xfrm>
            <a:off x="619125" y="6534149"/>
            <a:ext cx="3600" cy="11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59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04FC86-5378-4FCD-9912-BA8E8AFCA3FB}" type="datetimeFigureOut">
              <a:rPr lang="en-GB"/>
              <a:pPr>
                <a:defRPr/>
              </a:pPr>
              <a:t>17/09/2018</a:t>
            </a:fld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57D8C5-817C-4775-843F-DC8F06427B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152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/>
            </a:gs>
            <a:gs pos="100000">
              <a:schemeClr val="bg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95288" y="254000"/>
            <a:ext cx="7688262" cy="43858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288" y="1356360"/>
            <a:ext cx="7688262" cy="4820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-213741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8142287" y="6500813"/>
            <a:ext cx="603098" cy="140805"/>
            <a:chOff x="8142287" y="6500813"/>
            <a:chExt cx="603098" cy="140805"/>
          </a:xfrm>
        </p:grpSpPr>
        <p:sp>
          <p:nvSpPr>
            <p:cNvPr id="61" name="Freeform 27"/>
            <p:cNvSpPr>
              <a:spLocks/>
            </p:cNvSpPr>
            <p:nvPr userDrawn="1"/>
          </p:nvSpPr>
          <p:spPr bwMode="auto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2" name="Freeform 28"/>
            <p:cNvSpPr>
              <a:spLocks/>
            </p:cNvSpPr>
            <p:nvPr userDrawn="1"/>
          </p:nvSpPr>
          <p:spPr bwMode="auto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3" name="Freeform 29"/>
            <p:cNvSpPr>
              <a:spLocks/>
            </p:cNvSpPr>
            <p:nvPr userDrawn="1"/>
          </p:nvSpPr>
          <p:spPr bwMode="auto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4" name="Freeform 30"/>
            <p:cNvSpPr>
              <a:spLocks/>
            </p:cNvSpPr>
            <p:nvPr userDrawn="1"/>
          </p:nvSpPr>
          <p:spPr bwMode="auto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5" name="Freeform 31"/>
            <p:cNvSpPr>
              <a:spLocks/>
            </p:cNvSpPr>
            <p:nvPr userDrawn="1"/>
          </p:nvSpPr>
          <p:spPr bwMode="auto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6" name="Freeform 32"/>
            <p:cNvSpPr>
              <a:spLocks/>
            </p:cNvSpPr>
            <p:nvPr userDrawn="1"/>
          </p:nvSpPr>
          <p:spPr bwMode="auto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05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91" r:id="rId9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880" userDrawn="1">
          <p15:clr>
            <a:srgbClr val="F26B43"/>
          </p15:clr>
        </p15:guide>
        <p15:guide id="2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pos="249" userDrawn="1">
          <p15:clr>
            <a:srgbClr val="F26B43"/>
          </p15:clr>
        </p15:guide>
        <p15:guide id="8" pos="5511" userDrawn="1">
          <p15:clr>
            <a:srgbClr val="F26B43"/>
          </p15:clr>
        </p15:guide>
        <p15:guide id="9" pos="509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/>
            </a:gs>
            <a:gs pos="100000">
              <a:schemeClr val="bg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95288" y="254000"/>
            <a:ext cx="7688262" cy="43858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288" y="1356360"/>
            <a:ext cx="7688262" cy="4820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-213741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8142287" y="6500813"/>
            <a:ext cx="603098" cy="140805"/>
            <a:chOff x="8142287" y="6500813"/>
            <a:chExt cx="603098" cy="140805"/>
          </a:xfrm>
        </p:grpSpPr>
        <p:sp>
          <p:nvSpPr>
            <p:cNvPr id="61" name="Freeform 27"/>
            <p:cNvSpPr>
              <a:spLocks/>
            </p:cNvSpPr>
            <p:nvPr userDrawn="1"/>
          </p:nvSpPr>
          <p:spPr bwMode="auto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2" name="Freeform 28"/>
            <p:cNvSpPr>
              <a:spLocks/>
            </p:cNvSpPr>
            <p:nvPr userDrawn="1"/>
          </p:nvSpPr>
          <p:spPr bwMode="auto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3" name="Freeform 29"/>
            <p:cNvSpPr>
              <a:spLocks/>
            </p:cNvSpPr>
            <p:nvPr userDrawn="1"/>
          </p:nvSpPr>
          <p:spPr bwMode="auto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4" name="Freeform 30"/>
            <p:cNvSpPr>
              <a:spLocks/>
            </p:cNvSpPr>
            <p:nvPr userDrawn="1"/>
          </p:nvSpPr>
          <p:spPr bwMode="auto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5" name="Freeform 31"/>
            <p:cNvSpPr>
              <a:spLocks/>
            </p:cNvSpPr>
            <p:nvPr userDrawn="1"/>
          </p:nvSpPr>
          <p:spPr bwMode="auto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6" name="Freeform 32"/>
            <p:cNvSpPr>
              <a:spLocks/>
            </p:cNvSpPr>
            <p:nvPr userDrawn="1"/>
          </p:nvSpPr>
          <p:spPr bwMode="auto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790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880" userDrawn="1">
          <p15:clr>
            <a:srgbClr val="F26B43"/>
          </p15:clr>
        </p15:guide>
        <p15:guide id="2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pos="249" userDrawn="1">
          <p15:clr>
            <a:srgbClr val="F26B43"/>
          </p15:clr>
        </p15:guide>
        <p15:guide id="8" pos="5511" userDrawn="1">
          <p15:clr>
            <a:srgbClr val="F26B43"/>
          </p15:clr>
        </p15:guide>
        <p15:guide id="9" pos="50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texte 44"/>
          <p:cNvSpPr>
            <a:spLocks noGrp="1"/>
          </p:cNvSpPr>
          <p:nvPr>
            <p:ph type="body" sz="quarter" idx="10"/>
          </p:nvPr>
        </p:nvSpPr>
        <p:spPr>
          <a:xfrm>
            <a:off x="152400" y="2133600"/>
            <a:ext cx="5132660" cy="3850285"/>
          </a:xfrm>
        </p:spPr>
        <p:txBody>
          <a:bodyPr/>
          <a:lstStyle/>
          <a:p>
            <a:r>
              <a:rPr lang="it-IT" sz="2400" b="1" dirty="0" smtClean="0">
                <a:solidFill>
                  <a:srgbClr val="213588"/>
                </a:solidFill>
              </a:rPr>
              <a:t>competitivitatea</a:t>
            </a:r>
          </a:p>
          <a:p>
            <a:r>
              <a:rPr lang="it-IT" sz="2400" b="1" dirty="0" smtClean="0">
                <a:solidFill>
                  <a:srgbClr val="213588"/>
                </a:solidFill>
              </a:rPr>
              <a:t>MEDIULUI </a:t>
            </a:r>
            <a:r>
              <a:rPr lang="it-IT" sz="2400" b="1" dirty="0">
                <a:solidFill>
                  <a:srgbClr val="213588"/>
                </a:solidFill>
              </a:rPr>
              <a:t>DE </a:t>
            </a:r>
            <a:r>
              <a:rPr lang="it-IT" sz="2400" b="1" dirty="0" smtClean="0">
                <a:solidFill>
                  <a:srgbClr val="213588"/>
                </a:solidFill>
              </a:rPr>
              <a:t>AFACERI</a:t>
            </a:r>
          </a:p>
          <a:p>
            <a:r>
              <a:rPr lang="it-IT" sz="2400" b="1" dirty="0" smtClean="0">
                <a:solidFill>
                  <a:srgbClr val="213588"/>
                </a:solidFill>
              </a:rPr>
              <a:t>In cotextul fenomentului polarizarii economice</a:t>
            </a:r>
            <a:endParaRPr lang="it-IT" b="1" dirty="0">
              <a:solidFill>
                <a:srgbClr val="213588"/>
              </a:solidFill>
            </a:endParaRPr>
          </a:p>
          <a:p>
            <a:r>
              <a:rPr lang="en-US" dirty="0" smtClean="0">
                <a:solidFill>
                  <a:srgbClr val="213588"/>
                </a:solidFill>
              </a:rPr>
              <a:t>—</a:t>
            </a:r>
          </a:p>
          <a:p>
            <a:pPr lvl="2">
              <a:spcBef>
                <a:spcPts val="1200"/>
              </a:spcBef>
            </a:pPr>
            <a:r>
              <a:rPr lang="en-US" sz="1400" b="1" dirty="0" smtClean="0">
                <a:solidFill>
                  <a:srgbClr val="213588"/>
                </a:solidFill>
              </a:rPr>
              <a:t>19</a:t>
            </a:r>
            <a:r>
              <a:rPr lang="en-US" sz="1400" b="1" dirty="0" smtClean="0">
                <a:solidFill>
                  <a:srgbClr val="213588"/>
                </a:solidFill>
              </a:rPr>
              <a:t>.09.2018</a:t>
            </a:r>
            <a:endParaRPr lang="en-US" sz="1400" b="1" dirty="0" smtClean="0">
              <a:solidFill>
                <a:srgbClr val="213588"/>
              </a:solidFill>
            </a:endParaRPr>
          </a:p>
          <a:p>
            <a:pPr lvl="2">
              <a:spcBef>
                <a:spcPts val="1200"/>
              </a:spcBef>
            </a:pPr>
            <a:endParaRPr lang="en-US" b="1" dirty="0" smtClean="0">
              <a:solidFill>
                <a:srgbClr val="213588"/>
              </a:solidFill>
            </a:endParaRPr>
          </a:p>
          <a:p>
            <a:pPr lvl="2">
              <a:spcBef>
                <a:spcPts val="1200"/>
              </a:spcBef>
            </a:pPr>
            <a:r>
              <a:rPr lang="en-US" sz="1800" b="1" dirty="0" smtClean="0">
                <a:solidFill>
                  <a:srgbClr val="213588"/>
                </a:solidFill>
              </a:rPr>
              <a:t>Iancu </a:t>
            </a:r>
            <a:r>
              <a:rPr lang="en-US" sz="1800" b="1" dirty="0" err="1">
                <a:solidFill>
                  <a:srgbClr val="213588"/>
                </a:solidFill>
              </a:rPr>
              <a:t>guda</a:t>
            </a:r>
            <a:r>
              <a:rPr lang="en-US" sz="1800" b="1" dirty="0">
                <a:solidFill>
                  <a:srgbClr val="213588"/>
                </a:solidFill>
              </a:rPr>
              <a:t>, CFA, EMBA </a:t>
            </a:r>
            <a:br>
              <a:rPr lang="en-US" sz="1800" b="1" dirty="0">
                <a:solidFill>
                  <a:srgbClr val="213588"/>
                </a:solidFill>
              </a:rPr>
            </a:br>
            <a:r>
              <a:rPr lang="en-US" sz="1800" dirty="0" smtClean="0">
                <a:solidFill>
                  <a:srgbClr val="213588"/>
                </a:solidFill>
              </a:rPr>
              <a:t>AAFBR President</a:t>
            </a:r>
            <a:br>
              <a:rPr lang="en-US" sz="1800" dirty="0" smtClean="0">
                <a:solidFill>
                  <a:srgbClr val="213588"/>
                </a:solidFill>
              </a:rPr>
            </a:br>
            <a:r>
              <a:rPr lang="en-US" sz="1800" dirty="0" smtClean="0">
                <a:solidFill>
                  <a:srgbClr val="213588"/>
                </a:solidFill>
              </a:rPr>
              <a:t>IBR – ISF Trainer </a:t>
            </a:r>
            <a:r>
              <a:rPr lang="en-US" sz="1800" dirty="0">
                <a:solidFill>
                  <a:srgbClr val="213588"/>
                </a:solidFill>
              </a:rPr>
              <a:t>(ANC)</a:t>
            </a:r>
          </a:p>
          <a:p>
            <a:pPr lvl="2">
              <a:spcBef>
                <a:spcPts val="1200"/>
              </a:spcBef>
            </a:pPr>
            <a:endParaRPr lang="en-US" sz="1800" b="1" dirty="0" smtClean="0">
              <a:solidFill>
                <a:srgbClr val="213588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28600"/>
            <a:ext cx="2733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9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95287" y="232003"/>
            <a:ext cx="8353426" cy="323165"/>
          </a:xfrm>
        </p:spPr>
        <p:txBody>
          <a:bodyPr/>
          <a:lstStyle/>
          <a:p>
            <a:r>
              <a:rPr lang="en-US" sz="2000" dirty="0" err="1" smtClean="0"/>
              <a:t>Paradoxul</a:t>
            </a:r>
            <a:r>
              <a:rPr lang="en-US" sz="2000" dirty="0" smtClean="0"/>
              <a:t> </a:t>
            </a:r>
            <a:r>
              <a:rPr lang="en-US" sz="2000" dirty="0" err="1" smtClean="0"/>
              <a:t>ultimului</a:t>
            </a:r>
            <a:r>
              <a:rPr lang="en-US" sz="2000" dirty="0" smtClean="0"/>
              <a:t> </a:t>
            </a:r>
            <a:r>
              <a:rPr lang="en-US" sz="2000" dirty="0" err="1" smtClean="0"/>
              <a:t>deceniu</a:t>
            </a:r>
            <a:r>
              <a:rPr lang="en-US" sz="2000" dirty="0" smtClean="0"/>
              <a:t>: </a:t>
            </a:r>
            <a:r>
              <a:rPr lang="en-US" sz="2000" dirty="0" err="1" smtClean="0"/>
              <a:t>Creste</a:t>
            </a:r>
            <a:r>
              <a:rPr lang="en-US" sz="2000" dirty="0" smtClean="0"/>
              <a:t> </a:t>
            </a:r>
            <a:r>
              <a:rPr lang="en-US" sz="2000" dirty="0" err="1" smtClean="0"/>
              <a:t>economica</a:t>
            </a:r>
            <a:r>
              <a:rPr lang="en-US" sz="2000" dirty="0" smtClean="0"/>
              <a:t> Mare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risc</a:t>
            </a:r>
            <a:r>
              <a:rPr lang="en-US" sz="2000" dirty="0" smtClean="0">
                <a:sym typeface="Wingdings" panose="05000000000000000000" pitchFamily="2" charset="2"/>
              </a:rPr>
              <a:t> mare? </a:t>
            </a:r>
            <a:endParaRPr lang="ro-R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80" y="1494065"/>
            <a:ext cx="3980433" cy="23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610" y="1614487"/>
            <a:ext cx="3748982" cy="220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4408715" y="2380229"/>
            <a:ext cx="642257" cy="674914"/>
          </a:xfrm>
          <a:prstGeom prst="rightArrow">
            <a:avLst/>
          </a:prstGeom>
          <a:solidFill>
            <a:schemeClr val="tx2"/>
          </a:solidFill>
          <a:ln w="12700" cap="rnd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609406"/>
              </p:ext>
            </p:extLst>
          </p:nvPr>
        </p:nvGraphicFramePr>
        <p:xfrm>
          <a:off x="1328057" y="4495800"/>
          <a:ext cx="5856513" cy="218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208313" y="942773"/>
            <a:ext cx="22206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Evolutia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PIB real 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747658" y="942773"/>
            <a:ext cx="29173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Distributia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Altman Z-score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208313" y="4066971"/>
            <a:ext cx="63028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Distributia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Altman Z-score in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funcie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de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dimensiunea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companiei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10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7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95287" y="232003"/>
            <a:ext cx="8353426" cy="323165"/>
          </a:xfrm>
        </p:spPr>
        <p:txBody>
          <a:bodyPr/>
          <a:lstStyle/>
          <a:p>
            <a:r>
              <a:rPr lang="en-US" sz="2000" dirty="0" err="1" smtClean="0"/>
              <a:t>Paradoxul</a:t>
            </a:r>
            <a:r>
              <a:rPr lang="en-US" sz="2000" dirty="0" smtClean="0"/>
              <a:t> </a:t>
            </a:r>
            <a:r>
              <a:rPr lang="en-US" sz="2000" dirty="0" err="1" smtClean="0"/>
              <a:t>ultimului</a:t>
            </a:r>
            <a:r>
              <a:rPr lang="en-US" sz="2000" dirty="0" smtClean="0"/>
              <a:t> </a:t>
            </a:r>
            <a:r>
              <a:rPr lang="en-US" sz="2000" dirty="0" err="1" smtClean="0"/>
              <a:t>deceniu</a:t>
            </a:r>
            <a:r>
              <a:rPr lang="en-US" sz="2000" dirty="0" smtClean="0"/>
              <a:t>: </a:t>
            </a:r>
            <a:r>
              <a:rPr lang="en-US" sz="2000" dirty="0" err="1" smtClean="0"/>
              <a:t>Creste</a:t>
            </a:r>
            <a:r>
              <a:rPr lang="en-US" sz="2000" dirty="0" smtClean="0"/>
              <a:t> </a:t>
            </a:r>
            <a:r>
              <a:rPr lang="en-US" sz="2000" dirty="0" err="1" smtClean="0"/>
              <a:t>economica</a:t>
            </a:r>
            <a:r>
              <a:rPr lang="en-US" sz="2000" dirty="0" smtClean="0"/>
              <a:t> Mare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risc</a:t>
            </a:r>
            <a:r>
              <a:rPr lang="en-US" sz="2000" dirty="0" smtClean="0">
                <a:sym typeface="Wingdings" panose="05000000000000000000" pitchFamily="2" charset="2"/>
              </a:rPr>
              <a:t> mare? </a:t>
            </a:r>
            <a:endParaRPr lang="ro-R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sp>
        <p:nvSpPr>
          <p:cNvPr id="3" name="Right Arrow 2"/>
          <p:cNvSpPr/>
          <p:nvPr/>
        </p:nvSpPr>
        <p:spPr>
          <a:xfrm>
            <a:off x="4408715" y="1756001"/>
            <a:ext cx="642257" cy="674914"/>
          </a:xfrm>
          <a:prstGeom prst="rightArrow">
            <a:avLst/>
          </a:prstGeom>
          <a:solidFill>
            <a:schemeClr val="tx2"/>
          </a:solidFill>
          <a:ln w="12700" cap="rnd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19009" y="716794"/>
            <a:ext cx="40487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smtClean="0">
                <a:solidFill>
                  <a:schemeClr val="accent5"/>
                </a:solidFill>
              </a:rPr>
              <a:t>Altman Z-score Median in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functie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de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venituri</a:t>
            </a:r>
            <a:endParaRPr lang="ro-RO" altLang="ro-RO" sz="1400" dirty="0">
              <a:solidFill>
                <a:schemeClr val="accent5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42" y="1156249"/>
            <a:ext cx="3917427" cy="2392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029" y="1133475"/>
            <a:ext cx="3646716" cy="2415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279576" y="718108"/>
            <a:ext cx="37555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err="1" smtClean="0">
                <a:solidFill>
                  <a:schemeClr val="accent5"/>
                </a:solidFill>
              </a:rPr>
              <a:t>Distributia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riscului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in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functie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de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venituri</a:t>
            </a:r>
            <a:endParaRPr lang="ro-RO" altLang="ro-RO" sz="14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4044"/>
              </p:ext>
            </p:extLst>
          </p:nvPr>
        </p:nvGraphicFramePr>
        <p:xfrm>
          <a:off x="1223804" y="3801153"/>
          <a:ext cx="6744539" cy="2586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759"/>
                <a:gridCol w="887129"/>
                <a:gridCol w="985158"/>
                <a:gridCol w="1215282"/>
                <a:gridCol w="1407268"/>
                <a:gridCol w="957943"/>
              </a:tblGrid>
              <a:tr h="46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Z-score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Riscul companiilor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Companii Active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Salaria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288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5 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 cel mai mare risc al 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companiilor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Teleorman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1,39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4.125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31.890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Vaslui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1,59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4.286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35.666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Giurgiu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1,68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3.856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22.458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Covasna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3.271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31.841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Olt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1,71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6.246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43.822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-------------------------------------------------------------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18288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5 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 cel mai mic risc al 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companiilor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Bucure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2,22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99.480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1.163.995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2,23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16.530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163.323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Cluj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2,34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26.531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184.215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Timi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2,39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20.816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209.436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Sibiu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2,40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9.817</a:t>
                      </a:r>
                      <a:endParaRPr lang="ro-RO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120.780</a:t>
                      </a:r>
                      <a:endParaRPr lang="ro-RO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11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2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12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95287" y="232003"/>
            <a:ext cx="8353426" cy="323165"/>
          </a:xfrm>
        </p:spPr>
        <p:txBody>
          <a:bodyPr/>
          <a:lstStyle/>
          <a:p>
            <a:pPr algn="ctr"/>
            <a:r>
              <a:rPr lang="en-US" sz="2000" dirty="0" err="1" smtClean="0"/>
              <a:t>Evolutia</a:t>
            </a:r>
            <a:r>
              <a:rPr lang="en-US" sz="2000" dirty="0" smtClean="0"/>
              <a:t> </a:t>
            </a:r>
            <a:r>
              <a:rPr lang="en-US" sz="2000" dirty="0" err="1" smtClean="0"/>
              <a:t>cifrei</a:t>
            </a:r>
            <a:r>
              <a:rPr lang="en-US" sz="2000" dirty="0" smtClean="0"/>
              <a:t> de </a:t>
            </a:r>
            <a:r>
              <a:rPr lang="en-US" sz="2000" dirty="0" err="1" smtClean="0"/>
              <a:t>afaceri</a:t>
            </a:r>
            <a:r>
              <a:rPr lang="en-US" sz="2000" dirty="0" smtClean="0"/>
              <a:t> – </a:t>
            </a:r>
            <a:r>
              <a:rPr lang="en-US" sz="2000" dirty="0" err="1" smtClean="0"/>
              <a:t>trenduri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en-US" sz="2000" dirty="0" smtClean="0"/>
              <a:t> </a:t>
            </a:r>
            <a:r>
              <a:rPr lang="en-US" sz="2000" dirty="0" err="1" smtClean="0"/>
              <a:t>termen</a:t>
            </a:r>
            <a:r>
              <a:rPr lang="en-US" sz="2000" dirty="0" smtClean="0"/>
              <a:t> lung (‘17 vs ‘08) </a:t>
            </a:r>
            <a:endParaRPr lang="ro-R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19009" y="893767"/>
            <a:ext cx="85337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smtClean="0">
                <a:solidFill>
                  <a:srgbClr val="FF0000"/>
                </a:solidFill>
              </a:rPr>
              <a:t>TOP 10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sectoare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cu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cele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mai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mari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cresteri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(+) /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scaderi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(-) ale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cifrei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de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afaceri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in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ultimul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deceniu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</a:t>
            </a:r>
            <a:endParaRPr lang="ro-RO" altLang="ro-RO" sz="14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50306"/>
              </p:ext>
            </p:extLst>
          </p:nvPr>
        </p:nvGraphicFramePr>
        <p:xfrm>
          <a:off x="319009" y="1497761"/>
          <a:ext cx="3959077" cy="4800600"/>
        </p:xfrm>
        <a:graphic>
          <a:graphicData uri="http://schemas.openxmlformats.org/drawingml/2006/table">
            <a:tbl>
              <a:tblPr/>
              <a:tblGrid>
                <a:gridCol w="249594"/>
                <a:gridCol w="464761"/>
                <a:gridCol w="3244722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CAEN</a:t>
                      </a:r>
                      <a:endParaRPr lang="ro-R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CAEN Text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Repararea echipamentelor de comunicatii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de contractare, pe baze temporare, a personalului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de asistenta spitaliceasca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Comert cu amanuntul prin intermediul caselor de comenzi sau prin Internet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ale centrelor de fitness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ale centrelor de intermediere telefonica (call center)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Comert cu ridicata de componente si echipamente electronice si de telecomunicatii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Fabricarea altor echipamente electrice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ale portalurilor web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de asistenta stomatologica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de arhitectura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Comert cu amanuntul prin standuri, chioscuri si piete al altor produse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Lucrari de constructii a drumurilor si autostrazilor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Fabricarea betonului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fotografice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de editare a revistelor si periodicelor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de editare a ziarelor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Cultivarea arbustilor fructiferi, capsunilor, nuciferilor si a altor pomi fructiferi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Lucrari de demolare a constructiilor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ale holdingurilor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769" y="1491344"/>
            <a:ext cx="4171950" cy="4898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99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95287" y="232003"/>
            <a:ext cx="8353426" cy="323165"/>
          </a:xfrm>
        </p:spPr>
        <p:txBody>
          <a:bodyPr/>
          <a:lstStyle/>
          <a:p>
            <a:r>
              <a:rPr lang="en-US" sz="2000" dirty="0" err="1" smtClean="0"/>
              <a:t>Evolutia</a:t>
            </a:r>
            <a:r>
              <a:rPr lang="en-US" sz="2000" dirty="0" smtClean="0"/>
              <a:t> </a:t>
            </a:r>
            <a:r>
              <a:rPr lang="en-US" sz="2000" dirty="0" err="1" smtClean="0"/>
              <a:t>cifrei</a:t>
            </a:r>
            <a:r>
              <a:rPr lang="en-US" sz="2000" dirty="0" smtClean="0"/>
              <a:t> de </a:t>
            </a:r>
            <a:r>
              <a:rPr lang="en-US" sz="2000" dirty="0" err="1" smtClean="0"/>
              <a:t>afaceri</a:t>
            </a:r>
            <a:r>
              <a:rPr lang="en-US" sz="2000" dirty="0" smtClean="0"/>
              <a:t> – </a:t>
            </a:r>
            <a:r>
              <a:rPr lang="en-US" sz="2000" dirty="0" err="1" smtClean="0"/>
              <a:t>dinamica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en-US" sz="2000" dirty="0" smtClean="0"/>
              <a:t> </a:t>
            </a:r>
            <a:r>
              <a:rPr lang="en-US" sz="2000" dirty="0" err="1" smtClean="0"/>
              <a:t>termen</a:t>
            </a:r>
            <a:r>
              <a:rPr lang="en-US" sz="2000" dirty="0" smtClean="0"/>
              <a:t> </a:t>
            </a:r>
            <a:r>
              <a:rPr lang="en-US" sz="2000" dirty="0" err="1" smtClean="0"/>
              <a:t>scurt</a:t>
            </a:r>
            <a:r>
              <a:rPr lang="en-US" sz="2000" dirty="0" smtClean="0"/>
              <a:t> (‘17 vs ‘16)</a:t>
            </a:r>
            <a:endParaRPr lang="ro-R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93185" y="838200"/>
            <a:ext cx="85337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smtClean="0">
                <a:solidFill>
                  <a:schemeClr val="accent5"/>
                </a:solidFill>
              </a:rPr>
              <a:t>TOP 10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sectoare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cu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cele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mai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mari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cresteri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(+) /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scaderi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(-) ale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cifrei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de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afaceri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in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ultimul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an</a:t>
            </a:r>
            <a:endParaRPr lang="ro-RO" altLang="ro-RO" sz="1400" dirty="0">
              <a:solidFill>
                <a:schemeClr val="accent5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242" y="1219200"/>
            <a:ext cx="3807358" cy="489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80338"/>
              </p:ext>
            </p:extLst>
          </p:nvPr>
        </p:nvGraphicFramePr>
        <p:xfrm>
          <a:off x="152400" y="1219200"/>
          <a:ext cx="4966908" cy="5121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70"/>
                <a:gridCol w="548171"/>
                <a:gridCol w="4168367"/>
              </a:tblGrid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Nr</a:t>
                      </a:r>
                      <a:endParaRPr lang="ro-RO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 smtClean="0">
                          <a:effectLst/>
                        </a:rPr>
                        <a:t>CAEN</a:t>
                      </a:r>
                      <a:endParaRPr lang="ro-RO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CAEN_Text</a:t>
                      </a:r>
                      <a:endParaRPr lang="ro-RO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1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4661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Comert cu ridicata al masinilor agricole, echipamentelor si furniturilor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2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8623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Activitati de asistenta stomatologica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3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4777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Comert cu amanuntul al ceasurilor si bijuteriilor, in magazine specializate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4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3832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Recuperarea materialelor reciclabile sortate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5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4110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Dezvoltare (promovare) imobiliara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6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9329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Alte activitati recreative si distractive n.c.a.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7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4611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Intermedieri in comertul cu materii prime agricole si, animale vii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8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4764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Comert cu amanuntul al echipamentelor sportive, in magazine specializate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9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4677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Comert cu ridicata al deseurilor si resturilor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10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8299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Alte activitati de servicii suport pentru intreprinderi n.c.a.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11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4751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Comert cu amanuntul al textilelor, in magazine specializate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12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4642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Comert cu ridicata al imbracamintei si incaltamintei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13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1061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Fabricarea produselor de morarit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14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4932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Transporturi cu taxiuri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15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3511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Productia de energie electrica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16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4211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Lucrari de constructii a drumurilor si autostrazilor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17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5811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Activitati de editare a cartilor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18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5813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Activitati de editare a ziarelor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19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6622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</a:rPr>
                        <a:t>Activitati ale agentilor si broker-ilor de asigurari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>
                          <a:effectLst/>
                        </a:rPr>
                        <a:t>20</a:t>
                      </a:r>
                      <a:endParaRPr lang="ro-R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>
                          <a:effectLst/>
                        </a:rPr>
                        <a:t>4782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Comert cu amanuntul al textilelor, imbracamintei si incaltamintei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13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14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378565"/>
          </a:xfrm>
        </p:spPr>
        <p:txBody>
          <a:bodyPr/>
          <a:lstStyle/>
          <a:p>
            <a:r>
              <a:rPr lang="en-US" dirty="0" err="1" smtClean="0"/>
              <a:t>Evolutia</a:t>
            </a:r>
            <a:r>
              <a:rPr lang="en-US" dirty="0" smtClean="0"/>
              <a:t> </a:t>
            </a:r>
            <a:r>
              <a:rPr lang="en-US" dirty="0" err="1" smtClean="0"/>
              <a:t>veniturilor</a:t>
            </a:r>
            <a:r>
              <a:rPr lang="en-US" dirty="0" smtClean="0"/>
              <a:t> </a:t>
            </a:r>
            <a:r>
              <a:rPr lang="en-US" dirty="0" err="1" smtClean="0"/>
              <a:t>companiilor</a:t>
            </a:r>
            <a:r>
              <a:rPr lang="en-US" dirty="0" smtClean="0"/>
              <a:t> – </a:t>
            </a:r>
            <a:r>
              <a:rPr lang="en-US" dirty="0" err="1" smtClean="0"/>
              <a:t>concluzii</a:t>
            </a:r>
            <a:r>
              <a:rPr lang="en-US" dirty="0" smtClean="0"/>
              <a:t> </a:t>
            </a:r>
            <a:endParaRPr lang="ro-R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sp>
        <p:nvSpPr>
          <p:cNvPr id="7" name="TextBox 6"/>
          <p:cNvSpPr txBox="1"/>
          <p:nvPr/>
        </p:nvSpPr>
        <p:spPr>
          <a:xfrm>
            <a:off x="381000" y="990600"/>
            <a:ext cx="838200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/>
              <a:t>preponderența</a:t>
            </a:r>
            <a:r>
              <a:rPr lang="en-US" sz="1600" dirty="0"/>
              <a:t> </a:t>
            </a:r>
            <a:r>
              <a:rPr lang="en-US" sz="1600" dirty="0" err="1"/>
              <a:t>activităților</a:t>
            </a:r>
            <a:r>
              <a:rPr lang="en-US" sz="1600" dirty="0"/>
              <a:t> de </a:t>
            </a:r>
            <a:r>
              <a:rPr lang="en-US" sz="1600" dirty="0" err="1"/>
              <a:t>comerț</a:t>
            </a:r>
            <a:r>
              <a:rPr lang="en-US" sz="1600" dirty="0"/>
              <a:t> </a:t>
            </a:r>
            <a:r>
              <a:rPr lang="en-US" sz="1600" dirty="0" err="1"/>
              <a:t>orientat</a:t>
            </a:r>
            <a:r>
              <a:rPr lang="en-US" sz="1600" dirty="0"/>
              <a:t> </a:t>
            </a:r>
            <a:r>
              <a:rPr lang="en-US" sz="1600" dirty="0" err="1"/>
              <a:t>către</a:t>
            </a:r>
            <a:r>
              <a:rPr lang="en-US" sz="1600" dirty="0"/>
              <a:t> </a:t>
            </a:r>
            <a:r>
              <a:rPr lang="en-US" sz="1600" dirty="0" err="1"/>
              <a:t>consum</a:t>
            </a:r>
            <a:r>
              <a:rPr lang="en-US" sz="1600" dirty="0"/>
              <a:t> </a:t>
            </a:r>
            <a:endParaRPr lang="en-US" sz="1600" dirty="0" smtClean="0"/>
          </a:p>
          <a:p>
            <a:pPr marL="228600" lvl="0" indent="-228600" algn="just">
              <a:buFont typeface="+mj-lt"/>
              <a:buAutoNum type="arabicPeriod"/>
            </a:pPr>
            <a:endParaRPr lang="en-US" sz="3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 smtClean="0"/>
              <a:t>dezvoltarea</a:t>
            </a:r>
            <a:r>
              <a:rPr lang="en-US" sz="1600" dirty="0" smtClean="0"/>
              <a:t> </a:t>
            </a:r>
            <a:r>
              <a:rPr lang="en-US" sz="1600" dirty="0" err="1"/>
              <a:t>comerțului</a:t>
            </a:r>
            <a:r>
              <a:rPr lang="en-US" sz="1600" dirty="0"/>
              <a:t> online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extinderea</a:t>
            </a:r>
            <a:r>
              <a:rPr lang="en-US" sz="1600" dirty="0"/>
              <a:t> </a:t>
            </a:r>
            <a:r>
              <a:rPr lang="en-US" sz="1600" dirty="0" err="1"/>
              <a:t>echipamentelor</a:t>
            </a:r>
            <a:r>
              <a:rPr lang="en-US" sz="1600" dirty="0"/>
              <a:t> de </a:t>
            </a:r>
            <a:r>
              <a:rPr lang="en-US" sz="1600" dirty="0" err="1"/>
              <a:t>comunicații</a:t>
            </a:r>
            <a:r>
              <a:rPr lang="en-US" sz="1600" dirty="0"/>
              <a:t> </a:t>
            </a:r>
            <a:endParaRPr lang="en-US" sz="1600" dirty="0" smtClean="0"/>
          </a:p>
          <a:p>
            <a:pPr marL="228600" lvl="0" indent="-228600" algn="just">
              <a:buFont typeface="+mj-lt"/>
              <a:buAutoNum type="arabicPeriod"/>
            </a:pPr>
            <a:endParaRPr lang="en-US" sz="3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 smtClean="0"/>
              <a:t>probleme</a:t>
            </a:r>
            <a:r>
              <a:rPr lang="en-US" sz="1600" dirty="0" smtClean="0"/>
              <a:t> </a:t>
            </a:r>
            <a:r>
              <a:rPr lang="en-US" sz="1600" dirty="0" err="1"/>
              <a:t>demografice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îmbătrânirea</a:t>
            </a:r>
            <a:r>
              <a:rPr lang="en-US" sz="1600" dirty="0"/>
              <a:t> </a:t>
            </a:r>
            <a:r>
              <a:rPr lang="en-US" sz="1600" dirty="0" err="1"/>
              <a:t>populației</a:t>
            </a:r>
            <a:r>
              <a:rPr lang="en-US" sz="1600" dirty="0"/>
              <a:t> care </a:t>
            </a:r>
            <a:r>
              <a:rPr lang="en-US" sz="1600" dirty="0" err="1"/>
              <a:t>oferă</a:t>
            </a:r>
            <a:r>
              <a:rPr lang="en-US" sz="1600" dirty="0"/>
              <a:t> </a:t>
            </a:r>
            <a:r>
              <a:rPr lang="en-US" sz="1600" dirty="0" err="1"/>
              <a:t>oportunități</a:t>
            </a:r>
            <a:r>
              <a:rPr lang="en-US" sz="1600" dirty="0"/>
              <a:t> de </a:t>
            </a:r>
            <a:r>
              <a:rPr lang="en-US" sz="1600" dirty="0" err="1"/>
              <a:t>creștere</a:t>
            </a:r>
            <a:r>
              <a:rPr lang="en-US" sz="1600" dirty="0"/>
              <a:t> </a:t>
            </a:r>
            <a:r>
              <a:rPr lang="en-US" sz="1600" dirty="0" err="1"/>
              <a:t>profitabilă</a:t>
            </a:r>
            <a:r>
              <a:rPr lang="en-US" sz="1600" dirty="0"/>
              <a:t> </a:t>
            </a:r>
            <a:r>
              <a:rPr lang="en-US" sz="1600" dirty="0" err="1"/>
              <a:t>unor</a:t>
            </a:r>
            <a:r>
              <a:rPr lang="en-US" sz="1600" dirty="0"/>
              <a:t> </a:t>
            </a:r>
            <a:r>
              <a:rPr lang="en-US" sz="1600" dirty="0" err="1"/>
              <a:t>sectoare</a:t>
            </a:r>
            <a:r>
              <a:rPr lang="en-US" sz="1600" dirty="0"/>
              <a:t> de </a:t>
            </a:r>
            <a:r>
              <a:rPr lang="en-US" sz="1600" dirty="0" err="1"/>
              <a:t>asistență</a:t>
            </a:r>
            <a:r>
              <a:rPr lang="en-US" sz="1600" dirty="0"/>
              <a:t> </a:t>
            </a:r>
            <a:r>
              <a:rPr lang="en-US" sz="1600" dirty="0" err="1"/>
              <a:t>spitalicească</a:t>
            </a:r>
            <a:r>
              <a:rPr lang="en-US" sz="1600" dirty="0"/>
              <a:t> (</a:t>
            </a:r>
            <a:r>
              <a:rPr lang="en-US" sz="1600" dirty="0" err="1"/>
              <a:t>azile</a:t>
            </a:r>
            <a:r>
              <a:rPr lang="en-US" sz="1600" dirty="0"/>
              <a:t> de </a:t>
            </a:r>
            <a:r>
              <a:rPr lang="en-US" sz="1600" dirty="0" err="1"/>
              <a:t>bătrâni</a:t>
            </a:r>
            <a:r>
              <a:rPr lang="en-US" sz="1600" dirty="0"/>
              <a:t>)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servicii</a:t>
            </a:r>
            <a:r>
              <a:rPr lang="en-US" sz="1600" dirty="0"/>
              <a:t> </a:t>
            </a:r>
            <a:r>
              <a:rPr lang="en-US" sz="1600" dirty="0" err="1"/>
              <a:t>stomatologice</a:t>
            </a:r>
            <a:r>
              <a:rPr lang="en-US" sz="1600" dirty="0"/>
              <a:t>  </a:t>
            </a:r>
            <a:endParaRPr lang="en-US" sz="1600" dirty="0" smtClean="0"/>
          </a:p>
          <a:p>
            <a:pPr marL="228600" lvl="0" indent="-228600" algn="just">
              <a:buFont typeface="+mj-lt"/>
              <a:buAutoNum type="arabicPeriod"/>
            </a:pPr>
            <a:endParaRPr lang="ro-RO" sz="3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/>
              <a:t>probleme</a:t>
            </a:r>
            <a:r>
              <a:rPr lang="en-US" sz="1600" dirty="0"/>
              <a:t> </a:t>
            </a:r>
            <a:r>
              <a:rPr lang="en-US" sz="1600" dirty="0" err="1"/>
              <a:t>generalizate</a:t>
            </a:r>
            <a:r>
              <a:rPr lang="en-US" sz="1600" dirty="0"/>
              <a:t> (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termen</a:t>
            </a:r>
            <a:r>
              <a:rPr lang="en-US" sz="1600" dirty="0"/>
              <a:t> lung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termen</a:t>
            </a:r>
            <a:r>
              <a:rPr lang="en-US" sz="1600" dirty="0"/>
              <a:t> </a:t>
            </a:r>
            <a:r>
              <a:rPr lang="en-US" sz="1600" dirty="0" err="1"/>
              <a:t>scurt</a:t>
            </a:r>
            <a:r>
              <a:rPr lang="en-US" sz="1600" dirty="0"/>
              <a:t>)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sectorul</a:t>
            </a:r>
            <a:r>
              <a:rPr lang="en-US" sz="1600" dirty="0"/>
              <a:t> </a:t>
            </a:r>
            <a:r>
              <a:rPr lang="en-US" sz="1600" dirty="0" err="1"/>
              <a:t>construcțiilor</a:t>
            </a:r>
            <a:r>
              <a:rPr lang="en-US" sz="1600" dirty="0"/>
              <a:t> de </a:t>
            </a:r>
            <a:r>
              <a:rPr lang="en-US" sz="1600" dirty="0" err="1"/>
              <a:t>drumuri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autostrăzi</a:t>
            </a:r>
            <a:r>
              <a:rPr lang="en-US" sz="1600" dirty="0"/>
              <a:t>, cu impact </a:t>
            </a:r>
            <a:r>
              <a:rPr lang="en-US" sz="1600" dirty="0" err="1"/>
              <a:t>negativ</a:t>
            </a:r>
            <a:r>
              <a:rPr lang="en-US" sz="1600" dirty="0"/>
              <a:t> </a:t>
            </a:r>
            <a:r>
              <a:rPr lang="en-US" sz="1600" dirty="0" err="1"/>
              <a:t>asupra</a:t>
            </a:r>
            <a:r>
              <a:rPr lang="en-US" sz="1600" dirty="0"/>
              <a:t> </a:t>
            </a:r>
            <a:r>
              <a:rPr lang="en-US" sz="1600" dirty="0" err="1"/>
              <a:t>sectoarelor</a:t>
            </a:r>
            <a:r>
              <a:rPr lang="en-US" sz="1600" dirty="0"/>
              <a:t> </a:t>
            </a:r>
            <a:r>
              <a:rPr lang="en-US" sz="1600" dirty="0" err="1"/>
              <a:t>conexe</a:t>
            </a:r>
            <a:r>
              <a:rPr lang="en-US" sz="1600" dirty="0"/>
              <a:t> (</a:t>
            </a:r>
            <a:r>
              <a:rPr lang="en-US" sz="1600" dirty="0" err="1"/>
              <a:t>fabricarea</a:t>
            </a:r>
            <a:r>
              <a:rPr lang="en-US" sz="1600" dirty="0"/>
              <a:t> </a:t>
            </a:r>
            <a:r>
              <a:rPr lang="en-US" sz="1600" dirty="0" err="1"/>
              <a:t>betonului</a:t>
            </a:r>
            <a:r>
              <a:rPr lang="en-US" sz="1600" dirty="0"/>
              <a:t>), </a:t>
            </a:r>
            <a:endParaRPr lang="en-US" sz="1600" dirty="0" smtClean="0"/>
          </a:p>
          <a:p>
            <a:pPr marL="228600" lvl="0" indent="-228600" algn="just">
              <a:buFont typeface="+mj-lt"/>
              <a:buAutoNum type="arabicPeriod"/>
            </a:pPr>
            <a:endParaRPr lang="ro-RO" sz="3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/>
              <a:t>îngenuncherea</a:t>
            </a:r>
            <a:r>
              <a:rPr lang="en-US" sz="1600" dirty="0"/>
              <a:t> </a:t>
            </a:r>
            <a:r>
              <a:rPr lang="en-US" sz="1600" dirty="0" err="1"/>
              <a:t>industriei</a:t>
            </a:r>
            <a:r>
              <a:rPr lang="en-US" sz="1600" dirty="0"/>
              <a:t> de textile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întreg</a:t>
            </a:r>
            <a:r>
              <a:rPr lang="en-US" sz="1600" dirty="0"/>
              <a:t> </a:t>
            </a:r>
            <a:r>
              <a:rPr lang="en-US" sz="1600" dirty="0" err="1"/>
              <a:t>lanțul</a:t>
            </a:r>
            <a:r>
              <a:rPr lang="en-US" sz="1600" dirty="0"/>
              <a:t> (</a:t>
            </a:r>
            <a:r>
              <a:rPr lang="en-US" sz="1600" dirty="0" err="1"/>
              <a:t>producție</a:t>
            </a:r>
            <a:r>
              <a:rPr lang="en-US" sz="1600" dirty="0"/>
              <a:t>, </a:t>
            </a:r>
            <a:r>
              <a:rPr lang="en-US" sz="1600" dirty="0" err="1"/>
              <a:t>distribuție</a:t>
            </a:r>
            <a:r>
              <a:rPr lang="en-US" sz="1600" dirty="0"/>
              <a:t>, retail), care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distrusă</a:t>
            </a:r>
            <a:r>
              <a:rPr lang="en-US" sz="1600" dirty="0"/>
              <a:t> de </a:t>
            </a:r>
            <a:r>
              <a:rPr lang="en-US" sz="1600" dirty="0" err="1"/>
              <a:t>majorarea</a:t>
            </a:r>
            <a:r>
              <a:rPr lang="en-US" sz="1600" dirty="0"/>
              <a:t> </a:t>
            </a:r>
            <a:r>
              <a:rPr lang="en-US" sz="1600" dirty="0" err="1"/>
              <a:t>salariului</a:t>
            </a:r>
            <a:r>
              <a:rPr lang="en-US" sz="1600" dirty="0"/>
              <a:t> minim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economie</a:t>
            </a:r>
            <a:r>
              <a:rPr lang="en-US" sz="1600" dirty="0"/>
              <a:t>, a </a:t>
            </a:r>
            <a:r>
              <a:rPr lang="en-US" sz="1600" dirty="0" err="1"/>
              <a:t>cheltuielilor</a:t>
            </a:r>
            <a:r>
              <a:rPr lang="en-US" sz="1600" dirty="0"/>
              <a:t> </a:t>
            </a:r>
            <a:r>
              <a:rPr lang="en-US" sz="1600" dirty="0" err="1"/>
              <a:t>ridicate</a:t>
            </a:r>
            <a:r>
              <a:rPr lang="en-US" sz="1600" dirty="0"/>
              <a:t> de transport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costurilor</a:t>
            </a:r>
            <a:r>
              <a:rPr lang="en-US" sz="1600" dirty="0"/>
              <a:t> de </a:t>
            </a:r>
            <a:r>
              <a:rPr lang="en-US" sz="1600" dirty="0" err="1"/>
              <a:t>finanțare</a:t>
            </a:r>
            <a:r>
              <a:rPr lang="en-US" sz="1600" dirty="0"/>
              <a:t>; </a:t>
            </a:r>
            <a:endParaRPr lang="en-US" sz="1600" dirty="0" smtClean="0"/>
          </a:p>
          <a:p>
            <a:pPr marL="228600" lvl="0" indent="-228600" algn="just">
              <a:buFont typeface="+mj-lt"/>
              <a:buAutoNum type="arabicPeriod"/>
            </a:pPr>
            <a:endParaRPr lang="ro-RO" sz="3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/>
              <a:t>înlocuirea</a:t>
            </a:r>
            <a:r>
              <a:rPr lang="en-US" sz="1600" dirty="0"/>
              <a:t> </a:t>
            </a:r>
            <a:r>
              <a:rPr lang="en-US" sz="1600" dirty="0" err="1"/>
              <a:t>graduală</a:t>
            </a:r>
            <a:r>
              <a:rPr lang="en-US" sz="1600" dirty="0"/>
              <a:t> a </a:t>
            </a:r>
            <a:r>
              <a:rPr lang="en-US" sz="1600" dirty="0" err="1"/>
              <a:t>comerțului</a:t>
            </a:r>
            <a:r>
              <a:rPr lang="en-US" sz="1600" dirty="0"/>
              <a:t> </a:t>
            </a:r>
            <a:r>
              <a:rPr lang="en-US" sz="1600" dirty="0" err="1"/>
              <a:t>tradițional</a:t>
            </a:r>
            <a:r>
              <a:rPr lang="en-US" sz="1600" dirty="0"/>
              <a:t> (</a:t>
            </a:r>
            <a:r>
              <a:rPr lang="en-US" sz="1600" dirty="0" err="1"/>
              <a:t>prin</a:t>
            </a:r>
            <a:r>
              <a:rPr lang="en-US" sz="1600" dirty="0"/>
              <a:t>  </a:t>
            </a:r>
            <a:r>
              <a:rPr lang="en-US" sz="1600" dirty="0" err="1"/>
              <a:t>standuri</a:t>
            </a:r>
            <a:r>
              <a:rPr lang="en-US" sz="1600" dirty="0"/>
              <a:t>, </a:t>
            </a:r>
            <a:r>
              <a:rPr lang="en-US" sz="1600" dirty="0" err="1"/>
              <a:t>chioșcuri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piețele</a:t>
            </a:r>
            <a:r>
              <a:rPr lang="en-US" sz="1600" dirty="0"/>
              <a:t> </a:t>
            </a:r>
            <a:r>
              <a:rPr lang="en-US" sz="1600" dirty="0" err="1"/>
              <a:t>clasice</a:t>
            </a:r>
            <a:r>
              <a:rPr lang="en-US" sz="1600" dirty="0"/>
              <a:t>)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contextul</a:t>
            </a:r>
            <a:r>
              <a:rPr lang="en-US" sz="1600" dirty="0"/>
              <a:t> </a:t>
            </a:r>
            <a:r>
              <a:rPr lang="en-US" sz="1600" dirty="0" err="1"/>
              <a:t>extinderii</a:t>
            </a:r>
            <a:r>
              <a:rPr lang="en-US" sz="1600" dirty="0"/>
              <a:t> </a:t>
            </a:r>
            <a:r>
              <a:rPr lang="en-US" sz="1600" dirty="0" err="1"/>
              <a:t>marilor</a:t>
            </a:r>
            <a:r>
              <a:rPr lang="en-US" sz="1600" dirty="0"/>
              <a:t> </a:t>
            </a:r>
            <a:r>
              <a:rPr lang="en-US" sz="1600" dirty="0" err="1"/>
              <a:t>supermarketuri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lanțuri</a:t>
            </a:r>
            <a:r>
              <a:rPr lang="en-US" sz="1600" dirty="0"/>
              <a:t> </a:t>
            </a:r>
            <a:r>
              <a:rPr lang="en-US" sz="1600" dirty="0" err="1"/>
              <a:t>internaționale</a:t>
            </a:r>
            <a:r>
              <a:rPr lang="en-US" sz="1600" dirty="0"/>
              <a:t> de retail </a:t>
            </a:r>
            <a:endParaRPr lang="en-US" sz="1600" dirty="0" smtClean="0"/>
          </a:p>
          <a:p>
            <a:pPr marL="228600" lvl="0" indent="-228600" algn="just">
              <a:buFont typeface="+mj-lt"/>
              <a:buAutoNum type="arabicPeriod"/>
            </a:pPr>
            <a:endParaRPr lang="en-US" sz="3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 smtClean="0"/>
              <a:t>perioada</a:t>
            </a:r>
            <a:r>
              <a:rPr lang="en-US" sz="1600" dirty="0" smtClean="0"/>
              <a:t> </a:t>
            </a:r>
            <a:r>
              <a:rPr lang="en-US" sz="1600" dirty="0"/>
              <a:t>de </a:t>
            </a:r>
            <a:r>
              <a:rPr lang="en-US" sz="1600" dirty="0" err="1"/>
              <a:t>creștere</a:t>
            </a:r>
            <a:r>
              <a:rPr lang="en-US" sz="1600" dirty="0"/>
              <a:t> </a:t>
            </a:r>
            <a:r>
              <a:rPr lang="en-US" sz="1600" dirty="0" err="1"/>
              <a:t>economică</a:t>
            </a:r>
            <a:r>
              <a:rPr lang="en-US" sz="1600" dirty="0"/>
              <a:t> </a:t>
            </a:r>
            <a:r>
              <a:rPr lang="en-US" sz="1600" dirty="0" err="1"/>
              <a:t>peste</a:t>
            </a:r>
            <a:r>
              <a:rPr lang="en-US" sz="1600" dirty="0"/>
              <a:t> </a:t>
            </a:r>
            <a:r>
              <a:rPr lang="en-US" sz="1600" dirty="0" err="1"/>
              <a:t>potențial</a:t>
            </a:r>
            <a:r>
              <a:rPr lang="en-US" sz="1600" dirty="0"/>
              <a:t> (</a:t>
            </a:r>
            <a:r>
              <a:rPr lang="en-US" sz="1600" dirty="0" err="1"/>
              <a:t>în</a:t>
            </a:r>
            <a:r>
              <a:rPr lang="en-US" sz="1600" dirty="0"/>
              <a:t> special </a:t>
            </a:r>
            <a:r>
              <a:rPr lang="en-US" sz="1600" dirty="0" err="1"/>
              <a:t>anul</a:t>
            </a:r>
            <a:r>
              <a:rPr lang="en-US" sz="1600" dirty="0"/>
              <a:t> 2017)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însoțită</a:t>
            </a:r>
            <a:r>
              <a:rPr lang="en-US" sz="1600" dirty="0"/>
              <a:t> de </a:t>
            </a:r>
            <a:r>
              <a:rPr lang="en-US" sz="1600" dirty="0" err="1"/>
              <a:t>creșteri</a:t>
            </a:r>
            <a:r>
              <a:rPr lang="en-US" sz="1600" dirty="0"/>
              <a:t> </a:t>
            </a:r>
            <a:r>
              <a:rPr lang="en-US" sz="1600" dirty="0" err="1"/>
              <a:t>semnificative</a:t>
            </a:r>
            <a:r>
              <a:rPr lang="en-US" sz="1600" dirty="0"/>
              <a:t> ale </a:t>
            </a:r>
            <a:r>
              <a:rPr lang="en-US" sz="1600" dirty="0" err="1"/>
              <a:t>veniturilor</a:t>
            </a:r>
            <a:r>
              <a:rPr lang="en-US" sz="1600" dirty="0"/>
              <a:t> din </a:t>
            </a:r>
            <a:r>
              <a:rPr lang="en-US" sz="1600" dirty="0" err="1"/>
              <a:t>comerțul</a:t>
            </a:r>
            <a:r>
              <a:rPr lang="en-US" sz="1600" dirty="0"/>
              <a:t> cu </a:t>
            </a:r>
            <a:r>
              <a:rPr lang="en-US" sz="1600" dirty="0" err="1"/>
              <a:t>amănuntul</a:t>
            </a:r>
            <a:r>
              <a:rPr lang="en-US" sz="1600" dirty="0"/>
              <a:t> al </a:t>
            </a:r>
            <a:r>
              <a:rPr lang="en-US" sz="1600" dirty="0" err="1"/>
              <a:t>ceasurilor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bijuteriilor</a:t>
            </a:r>
            <a:r>
              <a:rPr lang="en-US" sz="1600" dirty="0"/>
              <a:t>, </a:t>
            </a:r>
            <a:r>
              <a:rPr lang="en-US" sz="1600" dirty="0" err="1"/>
              <a:t>dezvoltarea</a:t>
            </a:r>
            <a:r>
              <a:rPr lang="en-US" sz="1600" dirty="0"/>
              <a:t> (</a:t>
            </a:r>
            <a:r>
              <a:rPr lang="en-US" sz="1600" dirty="0" err="1"/>
              <a:t>promovarea</a:t>
            </a:r>
            <a:r>
              <a:rPr lang="en-US" sz="1600" dirty="0"/>
              <a:t>) </a:t>
            </a:r>
            <a:r>
              <a:rPr lang="en-US" sz="1600" dirty="0" err="1"/>
              <a:t>imobiliară</a:t>
            </a:r>
            <a:r>
              <a:rPr lang="en-US" sz="1600" dirty="0"/>
              <a:t> </a:t>
            </a:r>
            <a:r>
              <a:rPr lang="en-US" sz="1600" dirty="0" err="1"/>
              <a:t>precum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activități</a:t>
            </a:r>
            <a:r>
              <a:rPr lang="en-US" sz="1600" dirty="0"/>
              <a:t> </a:t>
            </a:r>
            <a:r>
              <a:rPr lang="en-US" sz="1600" dirty="0" err="1"/>
              <a:t>recreative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distractive; </a:t>
            </a:r>
            <a:endParaRPr lang="en-US" sz="1600" dirty="0" smtClean="0"/>
          </a:p>
          <a:p>
            <a:pPr marL="228600" lvl="0" indent="-228600" algn="just">
              <a:buFont typeface="+mj-lt"/>
              <a:buAutoNum type="arabicPeriod"/>
            </a:pPr>
            <a:endParaRPr lang="ro-RO" sz="3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/>
              <a:t>există</a:t>
            </a:r>
            <a:r>
              <a:rPr lang="en-US" sz="1600" dirty="0"/>
              <a:t> </a:t>
            </a:r>
            <a:r>
              <a:rPr lang="en-US" sz="1600" dirty="0" err="1"/>
              <a:t>sectoare</a:t>
            </a:r>
            <a:r>
              <a:rPr lang="en-US" sz="1600" dirty="0"/>
              <a:t> </a:t>
            </a:r>
            <a:r>
              <a:rPr lang="en-US" sz="1600" dirty="0" err="1"/>
              <a:t>unde</a:t>
            </a:r>
            <a:r>
              <a:rPr lang="en-US" sz="1600" dirty="0"/>
              <a:t> </a:t>
            </a:r>
            <a:r>
              <a:rPr lang="en-US" sz="1600" dirty="0" err="1"/>
              <a:t>creșterea</a:t>
            </a:r>
            <a:r>
              <a:rPr lang="en-US" sz="1600" dirty="0"/>
              <a:t> </a:t>
            </a:r>
            <a:r>
              <a:rPr lang="en-US" sz="1600" dirty="0" err="1"/>
              <a:t>veniturilor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realizată</a:t>
            </a:r>
            <a:r>
              <a:rPr lang="en-US" sz="1600" dirty="0"/>
              <a:t> </a:t>
            </a:r>
            <a:r>
              <a:rPr lang="en-US" sz="1600" dirty="0" err="1"/>
              <a:t>oportunist</a:t>
            </a:r>
            <a:r>
              <a:rPr lang="en-US" sz="1600" dirty="0"/>
              <a:t>,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fructificarea</a:t>
            </a:r>
            <a:r>
              <a:rPr lang="en-US" sz="1600" dirty="0"/>
              <a:t> </a:t>
            </a:r>
            <a:r>
              <a:rPr lang="en-US" sz="1600" dirty="0" err="1"/>
              <a:t>oportunităților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termen</a:t>
            </a:r>
            <a:r>
              <a:rPr lang="en-US" sz="1600" dirty="0"/>
              <a:t> </a:t>
            </a:r>
            <a:r>
              <a:rPr lang="en-US" sz="1600" dirty="0" err="1"/>
              <a:t>scurt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captarea</a:t>
            </a:r>
            <a:r>
              <a:rPr lang="en-US" sz="1600" dirty="0"/>
              <a:t> </a:t>
            </a:r>
            <a:r>
              <a:rPr lang="en-US" sz="1600" dirty="0" err="1"/>
              <a:t>creșterii</a:t>
            </a:r>
            <a:r>
              <a:rPr lang="en-US" sz="1600" dirty="0"/>
              <a:t> </a:t>
            </a:r>
            <a:r>
              <a:rPr lang="en-US" sz="1600" dirty="0" err="1"/>
              <a:t>consumului</a:t>
            </a:r>
            <a:r>
              <a:rPr lang="en-US" sz="1600" dirty="0"/>
              <a:t>, </a:t>
            </a:r>
            <a:r>
              <a:rPr lang="en-US" sz="1600" dirty="0" err="1"/>
              <a:t>dar</a:t>
            </a:r>
            <a:r>
              <a:rPr lang="en-US" sz="1600" dirty="0"/>
              <a:t> </a:t>
            </a:r>
            <a:r>
              <a:rPr lang="en-US" sz="1600" dirty="0" err="1"/>
              <a:t>fără</a:t>
            </a:r>
            <a:r>
              <a:rPr lang="en-US" sz="1600" dirty="0"/>
              <a:t> </a:t>
            </a:r>
            <a:r>
              <a:rPr lang="en-US" sz="1600" dirty="0" err="1"/>
              <a:t>să</a:t>
            </a:r>
            <a:r>
              <a:rPr lang="en-US" sz="1600" dirty="0"/>
              <a:t> </a:t>
            </a:r>
            <a:r>
              <a:rPr lang="en-US" sz="1600" dirty="0" err="1"/>
              <a:t>aibă</a:t>
            </a:r>
            <a:r>
              <a:rPr lang="en-US" sz="1600" dirty="0"/>
              <a:t> o </a:t>
            </a:r>
            <a:r>
              <a:rPr lang="en-US" sz="1600" dirty="0" err="1"/>
              <a:t>viziune</a:t>
            </a:r>
            <a:r>
              <a:rPr lang="en-US" sz="1600" dirty="0"/>
              <a:t> </a:t>
            </a:r>
            <a:r>
              <a:rPr lang="en-US" sz="1600" dirty="0" err="1"/>
              <a:t>strategică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termen</a:t>
            </a:r>
            <a:r>
              <a:rPr lang="en-US" sz="1600" dirty="0"/>
              <a:t> lung; </a:t>
            </a:r>
            <a:endParaRPr lang="en-US" sz="1600" dirty="0" smtClean="0"/>
          </a:p>
          <a:p>
            <a:pPr marL="228600" lvl="0" indent="-228600" algn="just">
              <a:buFont typeface="+mj-lt"/>
              <a:buAutoNum type="arabicPeriod"/>
            </a:pPr>
            <a:endParaRPr lang="ro-RO" sz="3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/>
              <a:t>companiile</a:t>
            </a:r>
            <a:r>
              <a:rPr lang="en-US" sz="1600" dirty="0"/>
              <a:t> </a:t>
            </a:r>
            <a:r>
              <a:rPr lang="en-US" sz="1600" dirty="0" err="1"/>
              <a:t>sunt</a:t>
            </a:r>
            <a:r>
              <a:rPr lang="en-US" sz="1600" dirty="0"/>
              <a:t> </a:t>
            </a:r>
            <a:r>
              <a:rPr lang="en-US" sz="1600" dirty="0" err="1"/>
              <a:t>mai</a:t>
            </a:r>
            <a:r>
              <a:rPr lang="en-US" sz="1600" dirty="0"/>
              <a:t> </a:t>
            </a:r>
            <a:r>
              <a:rPr lang="en-US" sz="1600" dirty="0" err="1"/>
              <a:t>deschise</a:t>
            </a:r>
            <a:r>
              <a:rPr lang="en-US" sz="1600" dirty="0"/>
              <a:t> la </a:t>
            </a:r>
            <a:r>
              <a:rPr lang="en-US" sz="1600" dirty="0" err="1"/>
              <a:t>externalizarea</a:t>
            </a:r>
            <a:r>
              <a:rPr lang="en-US" sz="1600" dirty="0"/>
              <a:t> </a:t>
            </a:r>
            <a:r>
              <a:rPr lang="en-US" sz="1600" dirty="0" err="1"/>
              <a:t>serviciilor</a:t>
            </a:r>
            <a:r>
              <a:rPr lang="en-US" sz="1600" dirty="0"/>
              <a:t> </a:t>
            </a:r>
            <a:r>
              <a:rPr lang="en-US" sz="1600" dirty="0" err="1"/>
              <a:t>suport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care nu au </a:t>
            </a:r>
            <a:r>
              <a:rPr lang="en-US" sz="1600" dirty="0" err="1"/>
              <a:t>legătură</a:t>
            </a:r>
            <a:r>
              <a:rPr lang="en-US" sz="1600" dirty="0"/>
              <a:t> </a:t>
            </a:r>
            <a:r>
              <a:rPr lang="en-US" sz="1600" dirty="0" err="1"/>
              <a:t>directă</a:t>
            </a:r>
            <a:r>
              <a:rPr lang="en-US" sz="1600" dirty="0"/>
              <a:t> cu </a:t>
            </a:r>
            <a:r>
              <a:rPr lang="en-US" sz="1600" dirty="0" err="1"/>
              <a:t>activitatea</a:t>
            </a:r>
            <a:r>
              <a:rPr lang="en-US" sz="1600" dirty="0"/>
              <a:t> de </a:t>
            </a:r>
            <a:r>
              <a:rPr lang="en-US" sz="1600" dirty="0" err="1"/>
              <a:t>bază</a:t>
            </a:r>
            <a:r>
              <a:rPr lang="en-US" sz="1600" dirty="0"/>
              <a:t> (ex: call center)  </a:t>
            </a:r>
            <a:endParaRPr lang="en-US" sz="1600" dirty="0" smtClean="0"/>
          </a:p>
          <a:p>
            <a:pPr marL="228600" lvl="0" indent="-228600" algn="just">
              <a:buFont typeface="+mj-lt"/>
              <a:buAutoNum type="arabicPeriod"/>
            </a:pPr>
            <a:endParaRPr lang="ro-RO" sz="3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contextul</a:t>
            </a:r>
            <a:r>
              <a:rPr lang="en-US" sz="1600" dirty="0"/>
              <a:t> </a:t>
            </a:r>
            <a:r>
              <a:rPr lang="en-US" sz="1600" dirty="0" err="1"/>
              <a:t>tensionării</a:t>
            </a:r>
            <a:r>
              <a:rPr lang="en-US" sz="1600" dirty="0"/>
              <a:t> </a:t>
            </a:r>
            <a:r>
              <a:rPr lang="en-US" sz="1600" dirty="0" err="1"/>
              <a:t>forței</a:t>
            </a:r>
            <a:r>
              <a:rPr lang="en-US" sz="1600" dirty="0"/>
              <a:t> de </a:t>
            </a:r>
            <a:r>
              <a:rPr lang="en-US" sz="1600" dirty="0" err="1"/>
              <a:t>muncă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majorării</a:t>
            </a:r>
            <a:r>
              <a:rPr lang="en-US" sz="1600" dirty="0"/>
              <a:t> </a:t>
            </a:r>
            <a:r>
              <a:rPr lang="en-US" sz="1600" dirty="0" err="1"/>
              <a:t>cheltuielilor</a:t>
            </a:r>
            <a:r>
              <a:rPr lang="en-US" sz="1600" dirty="0"/>
              <a:t> cu </a:t>
            </a:r>
            <a:r>
              <a:rPr lang="en-US" sz="1600" dirty="0" err="1"/>
              <a:t>salarii</a:t>
            </a:r>
            <a:r>
              <a:rPr lang="en-US" sz="1600" dirty="0"/>
              <a:t>, </a:t>
            </a:r>
            <a:r>
              <a:rPr lang="en-US" sz="1600" dirty="0" err="1"/>
              <a:t>companiile</a:t>
            </a:r>
            <a:r>
              <a:rPr lang="en-US" sz="1600" dirty="0"/>
              <a:t> </a:t>
            </a:r>
            <a:r>
              <a:rPr lang="en-US" sz="1600" dirty="0" err="1"/>
              <a:t>preferă</a:t>
            </a:r>
            <a:r>
              <a:rPr lang="en-US" sz="1600" dirty="0"/>
              <a:t> </a:t>
            </a:r>
            <a:r>
              <a:rPr lang="en-US" sz="1600" dirty="0" err="1"/>
              <a:t>forța</a:t>
            </a:r>
            <a:r>
              <a:rPr lang="en-US" sz="1600" dirty="0"/>
              <a:t> de </a:t>
            </a:r>
            <a:r>
              <a:rPr lang="en-US" sz="1600" dirty="0" err="1"/>
              <a:t>muncă</a:t>
            </a:r>
            <a:r>
              <a:rPr lang="en-US" sz="1600" dirty="0"/>
              <a:t> </a:t>
            </a:r>
            <a:r>
              <a:rPr lang="en-US" sz="1600" dirty="0" err="1"/>
              <a:t>flexibilă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externalizare</a:t>
            </a:r>
            <a:r>
              <a:rPr lang="en-US" sz="1600" dirty="0"/>
              <a:t> (leasing de personal)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contractare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bază</a:t>
            </a:r>
            <a:r>
              <a:rPr lang="en-US" sz="1600" dirty="0"/>
              <a:t> de </a:t>
            </a:r>
            <a:r>
              <a:rPr lang="en-US" sz="1600" dirty="0" err="1"/>
              <a:t>proiect</a:t>
            </a:r>
            <a:r>
              <a:rPr lang="en-US" sz="1600" dirty="0"/>
              <a:t>.</a:t>
            </a:r>
            <a:endParaRPr lang="ro-RO" sz="1600" dirty="0"/>
          </a:p>
          <a:p>
            <a:pPr marL="342900" indent="-342900" algn="just">
              <a:buFont typeface="+mj-lt"/>
              <a:buAutoNum type="arabicPeriod"/>
            </a:pPr>
            <a:endParaRPr lang="ro-RO" sz="1600" dirty="0"/>
          </a:p>
        </p:txBody>
      </p:sp>
    </p:spTree>
    <p:extLst>
      <p:ext uri="{BB962C8B-B14F-4D97-AF65-F5344CB8AC3E}">
        <p14:creationId xmlns:p14="http://schemas.microsoft.com/office/powerpoint/2010/main" val="19408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95287" y="232003"/>
            <a:ext cx="8353426" cy="323165"/>
          </a:xfrm>
        </p:spPr>
        <p:txBody>
          <a:bodyPr/>
          <a:lstStyle/>
          <a:p>
            <a:r>
              <a:rPr lang="en-US" sz="2000" dirty="0" smtClean="0"/>
              <a:t>Cine face </a:t>
            </a:r>
            <a:r>
              <a:rPr lang="en-US" sz="2000" dirty="0" err="1" smtClean="0"/>
              <a:t>bani</a:t>
            </a:r>
            <a:r>
              <a:rPr lang="en-US" sz="2000" dirty="0" smtClean="0"/>
              <a:t>? Cine </a:t>
            </a:r>
            <a:r>
              <a:rPr lang="en-US" sz="2000" dirty="0" err="1" smtClean="0"/>
              <a:t>pierder</a:t>
            </a:r>
            <a:r>
              <a:rPr lang="en-US" sz="2000" dirty="0" smtClean="0"/>
              <a:t> </a:t>
            </a:r>
            <a:r>
              <a:rPr lang="en-US" sz="2000" dirty="0" err="1" smtClean="0"/>
              <a:t>bani</a:t>
            </a:r>
            <a:r>
              <a:rPr lang="en-US" sz="2000" dirty="0" smtClean="0"/>
              <a:t>? – </a:t>
            </a:r>
            <a:r>
              <a:rPr lang="en-US" sz="2000" dirty="0" err="1" smtClean="0"/>
              <a:t>anul</a:t>
            </a:r>
            <a:r>
              <a:rPr lang="en-US" sz="2000" dirty="0" smtClean="0"/>
              <a:t> 2017 </a:t>
            </a:r>
            <a:endParaRPr lang="ro-R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2015" y="685800"/>
            <a:ext cx="64083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smtClean="0">
                <a:solidFill>
                  <a:schemeClr val="accent5"/>
                </a:solidFill>
              </a:rPr>
              <a:t>TOP 10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sectoare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(CAEN 4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cfire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) cu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cele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mai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mari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profituri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(+) / </a:t>
            </a:r>
            <a:r>
              <a:rPr lang="en-US" altLang="ro-RO" sz="1400" b="1" dirty="0" err="1" smtClean="0">
                <a:solidFill>
                  <a:schemeClr val="accent5"/>
                </a:solidFill>
              </a:rPr>
              <a:t>pierderi</a:t>
            </a:r>
            <a:r>
              <a:rPr lang="en-US" altLang="ro-RO" sz="1400" b="1" dirty="0" smtClean="0">
                <a:solidFill>
                  <a:schemeClr val="accent5"/>
                </a:solidFill>
              </a:rPr>
              <a:t> (-)</a:t>
            </a:r>
            <a:endParaRPr lang="ro-RO" altLang="ro-RO" sz="1400" dirty="0">
              <a:solidFill>
                <a:schemeClr val="accent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90600"/>
            <a:ext cx="4177088" cy="516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92025"/>
              </p:ext>
            </p:extLst>
          </p:nvPr>
        </p:nvGraphicFramePr>
        <p:xfrm>
          <a:off x="267040" y="1034987"/>
          <a:ext cx="4533560" cy="531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60"/>
                <a:gridCol w="457200"/>
                <a:gridCol w="3810000"/>
              </a:tblGrid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endParaRPr lang="ro-RO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CAEN</a:t>
                      </a:r>
                      <a:endParaRPr lang="ro-RO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Sectorul de activitate</a:t>
                      </a:r>
                      <a:endParaRPr lang="ro-RO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9311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ale bazelor sportive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4110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Dezvoltare (promovare) imobiliara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5813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de editare a ziarelor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9313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ale centrelor de fitness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9602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Coafura si alte activitati de infrumusetare</a:t>
                      </a:r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1041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Fabricarea uleiurilor si grasimilor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4211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Lucrari de constructii a drumurilor si autostrazilor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1621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Fabricarea de furnire si a panourilor de lemn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0121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Cultivarea strugurilor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0149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Cresterea altor animale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6920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de contabilitate si audit financiar, consultanta in domeniul fiscal</a:t>
                      </a:r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8621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de asistenta medicala generala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7111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de arhitectura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9003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de creatie artistica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9001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suport pentru interpretare artistica (spectacole)</a:t>
                      </a:r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435516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8291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ale agentiilor de colectare si a birourilor (oficiilor) de raportare a creditului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6612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de intermediere a tranzactiilor financiare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7022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de consultanta pentru afaceri si management</a:t>
                      </a:r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6622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ale agentilor si broker-ilor de asigurari</a:t>
                      </a:r>
                      <a:endParaRPr lang="ro-RO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6020</a:t>
                      </a:r>
                      <a:endParaRPr lang="ro-RO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Activitati de difuzare a programelor de televiziune</a:t>
                      </a:r>
                      <a:endParaRPr lang="pt-BR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15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16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95287" y="232003"/>
            <a:ext cx="8353426" cy="323165"/>
          </a:xfrm>
        </p:spPr>
        <p:txBody>
          <a:bodyPr/>
          <a:lstStyle/>
          <a:p>
            <a:pPr algn="ctr"/>
            <a:r>
              <a:rPr lang="en-US" sz="2000" dirty="0" smtClean="0"/>
              <a:t>Cine face </a:t>
            </a:r>
            <a:r>
              <a:rPr lang="en-US" sz="2000" dirty="0" err="1" smtClean="0"/>
              <a:t>bani</a:t>
            </a:r>
            <a:r>
              <a:rPr lang="en-US" sz="2000" dirty="0" smtClean="0"/>
              <a:t>? Cine </a:t>
            </a:r>
            <a:r>
              <a:rPr lang="en-US" sz="2000" dirty="0" err="1" smtClean="0"/>
              <a:t>pierder</a:t>
            </a:r>
            <a:r>
              <a:rPr lang="en-US" sz="2000" dirty="0" smtClean="0"/>
              <a:t> </a:t>
            </a:r>
            <a:r>
              <a:rPr lang="en-US" sz="2000" dirty="0" err="1" smtClean="0"/>
              <a:t>bani</a:t>
            </a:r>
            <a:r>
              <a:rPr lang="en-US" sz="2000" dirty="0" smtClean="0"/>
              <a:t>? – </a:t>
            </a:r>
            <a:r>
              <a:rPr lang="en-US" sz="2000" dirty="0" err="1" smtClean="0"/>
              <a:t>anul</a:t>
            </a:r>
            <a:r>
              <a:rPr lang="en-US" sz="2000" dirty="0" smtClean="0"/>
              <a:t> 2017 vs 2008 </a:t>
            </a:r>
            <a:endParaRPr lang="ro-R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908331" y="708705"/>
            <a:ext cx="51673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smtClean="0">
                <a:solidFill>
                  <a:srgbClr val="FF0000"/>
                </a:solidFill>
              </a:rPr>
              <a:t>TOP 10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industrii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cu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cele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mai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mari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profituri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(+) / </a:t>
            </a:r>
            <a:r>
              <a:rPr lang="en-US" altLang="ro-RO" sz="1400" b="1" dirty="0" err="1" smtClean="0">
                <a:solidFill>
                  <a:srgbClr val="FF0000"/>
                </a:solidFill>
              </a:rPr>
              <a:t>pierderi</a:t>
            </a:r>
            <a:r>
              <a:rPr lang="en-US" altLang="ro-RO" sz="1400" b="1" dirty="0" smtClean="0">
                <a:solidFill>
                  <a:srgbClr val="FF0000"/>
                </a:solidFill>
              </a:rPr>
              <a:t> (-)</a:t>
            </a:r>
            <a:endParaRPr lang="ro-RO" altLang="ro-RO" sz="1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686" y="1132113"/>
            <a:ext cx="4037920" cy="52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247232"/>
              </p:ext>
            </p:extLst>
          </p:nvPr>
        </p:nvGraphicFramePr>
        <p:xfrm>
          <a:off x="160905" y="1240850"/>
          <a:ext cx="4521200" cy="5029320"/>
        </p:xfrm>
        <a:graphic>
          <a:graphicData uri="http://schemas.openxmlformats.org/drawingml/2006/table">
            <a:tbl>
              <a:tblPr/>
              <a:tblGrid>
                <a:gridCol w="203200"/>
                <a:gridCol w="4318000"/>
              </a:tblGrid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Industria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Industria extractiva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Fabricarea produselor textile, a articolelor de imbracaminte si incaltaminte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Productia si furnizarea de energie electrica si termica, apa si gaze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Industria de masini si echipamente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Industria alimentara si a bauturilor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Transporturi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Industria metalurgica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Comert cu amanuntul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Comert cu ridicata si distributie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Fabricarea lemnului si a produselor din lemn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Posta si telecomunicatii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Asanarea si indepartarea gunoaielor; salubritate si activitati similare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Fabricarea substantelor si produselor chimice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Hoteluri si restaurante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 activitati de servicii personale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Agricultura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Sanatate si asistenta sociala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Tranzactii imobiliare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Activitati recreative, culturale si sportive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 activitati de servicii prestate in principal intreprinderilor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5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Intermedieri financiare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5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texte 44"/>
          <p:cNvSpPr>
            <a:spLocks noGrp="1"/>
          </p:cNvSpPr>
          <p:nvPr>
            <p:ph type="body" sz="quarter" idx="10"/>
          </p:nvPr>
        </p:nvSpPr>
        <p:spPr>
          <a:xfrm>
            <a:off x="228600" y="3124200"/>
            <a:ext cx="3456260" cy="646331"/>
          </a:xfrm>
        </p:spPr>
        <p:txBody>
          <a:bodyPr/>
          <a:lstStyle/>
          <a:p>
            <a:r>
              <a:rPr lang="en-US" sz="3600" b="1" dirty="0" smtClean="0"/>
              <a:t>VA  MUL</a:t>
            </a:r>
            <a:r>
              <a:rPr lang="ro-RO" sz="3600" b="1" dirty="0" smtClean="0"/>
              <a:t>Ț</a:t>
            </a:r>
            <a:r>
              <a:rPr lang="en-US" sz="3600" b="1" dirty="0" smtClean="0"/>
              <a:t>UMESC!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76200"/>
            <a:ext cx="2733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32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47800" y="304800"/>
            <a:ext cx="5929313" cy="378565"/>
          </a:xfrm>
        </p:spPr>
        <p:txBody>
          <a:bodyPr/>
          <a:lstStyle/>
          <a:p>
            <a:r>
              <a:rPr lang="en-US" dirty="0" err="1" smtClean="0"/>
              <a:t>Microintreprinderi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vs</a:t>
            </a:r>
            <a:r>
              <a:rPr lang="en-US" dirty="0" smtClean="0"/>
              <a:t> </a:t>
            </a:r>
            <a:r>
              <a:rPr lang="en-US" dirty="0" err="1" smtClean="0"/>
              <a:t>companiile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endParaRPr lang="ro-R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cxnSp>
        <p:nvCxnSpPr>
          <p:cNvPr id="9" name="Straight Connector 8"/>
          <p:cNvCxnSpPr/>
          <p:nvPr/>
        </p:nvCxnSpPr>
        <p:spPr>
          <a:xfrm>
            <a:off x="4539343" y="1555063"/>
            <a:ext cx="0" cy="3811594"/>
          </a:xfrm>
          <a:prstGeom prst="line">
            <a:avLst/>
          </a:prstGeom>
          <a:ln w="9525" cap="rnd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052828"/>
              </p:ext>
            </p:extLst>
          </p:nvPr>
        </p:nvGraphicFramePr>
        <p:xfrm>
          <a:off x="123825" y="2100942"/>
          <a:ext cx="4324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346641"/>
              </p:ext>
            </p:extLst>
          </p:nvPr>
        </p:nvGraphicFramePr>
        <p:xfrm>
          <a:off x="4684939" y="2177143"/>
          <a:ext cx="4324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935489" y="1385786"/>
            <a:ext cx="26567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Polarizarea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veniturilor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442175" y="1421743"/>
            <a:ext cx="26567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Eficienta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muncii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2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47800" y="304800"/>
            <a:ext cx="5853113" cy="378565"/>
          </a:xfrm>
        </p:spPr>
        <p:txBody>
          <a:bodyPr/>
          <a:lstStyle/>
          <a:p>
            <a:r>
              <a:rPr lang="en-US" dirty="0" err="1" smtClean="0"/>
              <a:t>Microintreprinderi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vs</a:t>
            </a:r>
            <a:r>
              <a:rPr lang="en-US" dirty="0" smtClean="0"/>
              <a:t> </a:t>
            </a:r>
            <a:r>
              <a:rPr lang="en-US" dirty="0" err="1" smtClean="0"/>
              <a:t>companiile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endParaRPr lang="ro-R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cxnSp>
        <p:nvCxnSpPr>
          <p:cNvPr id="9" name="Straight Connector 8"/>
          <p:cNvCxnSpPr/>
          <p:nvPr/>
        </p:nvCxnSpPr>
        <p:spPr>
          <a:xfrm>
            <a:off x="4539343" y="1555063"/>
            <a:ext cx="0" cy="3811594"/>
          </a:xfrm>
          <a:prstGeom prst="line">
            <a:avLst/>
          </a:prstGeom>
          <a:ln w="9525" cap="rnd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903514" y="1385786"/>
            <a:ext cx="29935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Profitabilitatea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comerciala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442175" y="1421743"/>
            <a:ext cx="26567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Eficienta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muncii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202342"/>
              </p:ext>
            </p:extLst>
          </p:nvPr>
        </p:nvGraphicFramePr>
        <p:xfrm>
          <a:off x="214993" y="2253343"/>
          <a:ext cx="41828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050673"/>
              </p:ext>
            </p:extLst>
          </p:nvPr>
        </p:nvGraphicFramePr>
        <p:xfrm>
          <a:off x="4608396" y="2251982"/>
          <a:ext cx="4324350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3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33172" y="381000"/>
            <a:ext cx="5929313" cy="378565"/>
          </a:xfrm>
        </p:spPr>
        <p:txBody>
          <a:bodyPr/>
          <a:lstStyle/>
          <a:p>
            <a:r>
              <a:rPr lang="en-US" dirty="0" err="1" smtClean="0"/>
              <a:t>Microintreprinderi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vs</a:t>
            </a:r>
            <a:r>
              <a:rPr lang="en-US" dirty="0" smtClean="0"/>
              <a:t> </a:t>
            </a:r>
            <a:r>
              <a:rPr lang="en-US" dirty="0" err="1" smtClean="0"/>
              <a:t>companiile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endParaRPr lang="ro-R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cxnSp>
        <p:nvCxnSpPr>
          <p:cNvPr id="9" name="Straight Connector 8"/>
          <p:cNvCxnSpPr/>
          <p:nvPr/>
        </p:nvCxnSpPr>
        <p:spPr>
          <a:xfrm>
            <a:off x="4539343" y="1555063"/>
            <a:ext cx="0" cy="3811594"/>
          </a:xfrm>
          <a:prstGeom prst="line">
            <a:avLst/>
          </a:prstGeom>
          <a:ln w="9525" cap="rnd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35429" y="1385786"/>
            <a:ext cx="3962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Capitalizarea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si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politica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dividendelor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442175" y="1421743"/>
            <a:ext cx="26567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Gradul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de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indatorare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163887"/>
              </p:ext>
            </p:extLst>
          </p:nvPr>
        </p:nvGraphicFramePr>
        <p:xfrm>
          <a:off x="117022" y="2231572"/>
          <a:ext cx="4324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852384"/>
              </p:ext>
            </p:extLst>
          </p:nvPr>
        </p:nvGraphicFramePr>
        <p:xfrm>
          <a:off x="4706368" y="2249940"/>
          <a:ext cx="4324350" cy="2771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4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47800" y="381000"/>
            <a:ext cx="5853113" cy="378565"/>
          </a:xfrm>
        </p:spPr>
        <p:txBody>
          <a:bodyPr/>
          <a:lstStyle/>
          <a:p>
            <a:r>
              <a:rPr lang="en-US" dirty="0" err="1" smtClean="0"/>
              <a:t>Microintreprinderi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vs</a:t>
            </a:r>
            <a:r>
              <a:rPr lang="en-US" dirty="0" smtClean="0"/>
              <a:t> </a:t>
            </a:r>
            <a:r>
              <a:rPr lang="en-US" dirty="0" err="1" smtClean="0"/>
              <a:t>companiile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endParaRPr lang="ro-R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cxnSp>
        <p:nvCxnSpPr>
          <p:cNvPr id="9" name="Straight Connector 8"/>
          <p:cNvCxnSpPr/>
          <p:nvPr/>
        </p:nvCxnSpPr>
        <p:spPr>
          <a:xfrm>
            <a:off x="4539343" y="1555063"/>
            <a:ext cx="0" cy="3811594"/>
          </a:xfrm>
          <a:prstGeom prst="line">
            <a:avLst/>
          </a:prstGeom>
          <a:ln w="9525" cap="rnd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3144" y="1385786"/>
            <a:ext cx="32330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smtClean="0">
                <a:solidFill>
                  <a:schemeClr val="accent5"/>
                </a:solidFill>
              </a:rPr>
              <a:t>Investitiile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pe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termen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lung 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246913" y="1421743"/>
            <a:ext cx="303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Randamentul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investitiilor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771302"/>
              </p:ext>
            </p:extLst>
          </p:nvPr>
        </p:nvGraphicFramePr>
        <p:xfrm>
          <a:off x="73479" y="2253343"/>
          <a:ext cx="4324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152781"/>
              </p:ext>
            </p:extLst>
          </p:nvPr>
        </p:nvGraphicFramePr>
        <p:xfrm>
          <a:off x="4608396" y="2264228"/>
          <a:ext cx="4324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5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05957" y="457200"/>
            <a:ext cx="5700713" cy="378565"/>
          </a:xfrm>
        </p:spPr>
        <p:txBody>
          <a:bodyPr/>
          <a:lstStyle/>
          <a:p>
            <a:r>
              <a:rPr lang="en-US" dirty="0" err="1" smtClean="0"/>
              <a:t>Microintreprinderi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vs</a:t>
            </a:r>
            <a:r>
              <a:rPr lang="en-US" dirty="0" smtClean="0"/>
              <a:t> </a:t>
            </a:r>
            <a:r>
              <a:rPr lang="en-US" dirty="0" err="1" smtClean="0"/>
              <a:t>companiile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endParaRPr lang="ro-R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ro-RO"/>
          </a:p>
        </p:txBody>
      </p:sp>
      <p:cxnSp>
        <p:nvCxnSpPr>
          <p:cNvPr id="9" name="Straight Connector 8"/>
          <p:cNvCxnSpPr/>
          <p:nvPr/>
        </p:nvCxnSpPr>
        <p:spPr>
          <a:xfrm>
            <a:off x="4539343" y="1555063"/>
            <a:ext cx="0" cy="3811594"/>
          </a:xfrm>
          <a:prstGeom prst="line">
            <a:avLst/>
          </a:prstGeom>
          <a:ln w="9525" cap="rnd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89857" y="1385786"/>
            <a:ext cx="37664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Managementul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riscului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de credit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431970" y="1421743"/>
            <a:ext cx="26125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chemeClr val="accent5"/>
                </a:solidFill>
              </a:rPr>
              <a:t>Logistica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r>
              <a:rPr lang="en-US" altLang="ro-RO" sz="1600" b="1" dirty="0" err="1" smtClean="0">
                <a:solidFill>
                  <a:schemeClr val="accent5"/>
                </a:solidFill>
              </a:rPr>
              <a:t>stocurilor</a:t>
            </a:r>
            <a:r>
              <a:rPr lang="en-US" altLang="ro-RO" sz="1600" b="1" dirty="0" smtClean="0">
                <a:solidFill>
                  <a:schemeClr val="accent5"/>
                </a:solidFill>
              </a:rPr>
              <a:t> </a:t>
            </a:r>
            <a:endParaRPr lang="ro-RO" altLang="ro-RO" sz="1600" dirty="0">
              <a:solidFill>
                <a:schemeClr val="accent5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407884"/>
              </p:ext>
            </p:extLst>
          </p:nvPr>
        </p:nvGraphicFramePr>
        <p:xfrm>
          <a:off x="107497" y="2283277"/>
          <a:ext cx="4324350" cy="287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121342"/>
              </p:ext>
            </p:extLst>
          </p:nvPr>
        </p:nvGraphicFramePr>
        <p:xfrm>
          <a:off x="4603295" y="2318657"/>
          <a:ext cx="4324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61B57C"/>
                </a:solidFill>
              </a:rPr>
              <a:t>Top 500 CEE - 6.09.2018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6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6"/>
          <p:cNvSpPr txBox="1">
            <a:spLocks/>
          </p:cNvSpPr>
          <p:nvPr/>
        </p:nvSpPr>
        <p:spPr bwMode="auto">
          <a:xfrm>
            <a:off x="34925" y="44450"/>
            <a:ext cx="90011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 typeface="Wingdings" pitchFamily="2" charset="2"/>
              <a:buNone/>
            </a:pPr>
            <a:r>
              <a:rPr lang="en-US" altLang="ro-RO" sz="2000" b="1" dirty="0" err="1" smtClean="0">
                <a:solidFill>
                  <a:schemeClr val="tx2"/>
                </a:solidFill>
              </a:rPr>
              <a:t>Evolutia</a:t>
            </a:r>
            <a:r>
              <a:rPr lang="en-US" altLang="ro-RO" sz="2000" b="1" dirty="0" smtClean="0">
                <a:solidFill>
                  <a:schemeClr val="tx2"/>
                </a:solidFill>
              </a:rPr>
              <a:t> </a:t>
            </a:r>
            <a:r>
              <a:rPr lang="en-US" altLang="ro-RO" sz="2000" b="1" dirty="0" err="1" smtClean="0">
                <a:solidFill>
                  <a:schemeClr val="tx2"/>
                </a:solidFill>
              </a:rPr>
              <a:t>insolventelor</a:t>
            </a:r>
            <a:endParaRPr lang="en-US" altLang="ro-RO" sz="2000" b="1" dirty="0">
              <a:solidFill>
                <a:schemeClr val="tx2"/>
              </a:solidFill>
            </a:endParaRPr>
          </a:p>
        </p:txBody>
      </p:sp>
      <p:sp>
        <p:nvSpPr>
          <p:cNvPr id="48131" name="Rectangle 2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-107950" y="476250"/>
            <a:ext cx="4594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38125" indent="-238125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447675" indent="-2095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446088" indent="27305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446088" indent="925513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446088" indent="1382713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903288" indent="1382713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1360488" indent="1382713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1817688" indent="1382713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2274888" indent="1382713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38125" lvl="1" indent="0" algn="just" eaLnBrk="1" hangingPunct="1">
              <a:spcAft>
                <a:spcPct val="0"/>
              </a:spcAft>
              <a:buNone/>
            </a:pPr>
            <a:endParaRPr lang="en-US" altLang="ro-RO" dirty="0">
              <a:solidFill>
                <a:srgbClr val="FF0000"/>
              </a:solidFill>
            </a:endParaRPr>
          </a:p>
          <a:p>
            <a:pPr lvl="2" algn="just" eaLnBrk="1" hangingPunct="1">
              <a:spcAft>
                <a:spcPct val="0"/>
              </a:spcAft>
            </a:pPr>
            <a:r>
              <a:rPr lang="en-US" altLang="ro-RO" dirty="0" err="1" smtClean="0"/>
              <a:t>Semestrul</a:t>
            </a:r>
            <a:r>
              <a:rPr lang="en-US" altLang="ro-RO" dirty="0" smtClean="0"/>
              <a:t> 1 – 2018 </a:t>
            </a:r>
            <a:r>
              <a:rPr lang="en-US" altLang="ro-RO" dirty="0" err="1" smtClean="0"/>
              <a:t>indica</a:t>
            </a:r>
            <a:r>
              <a:rPr lang="en-US" altLang="ro-RO" dirty="0" smtClean="0"/>
              <a:t> </a:t>
            </a:r>
            <a:r>
              <a:rPr lang="en-US" altLang="ro-RO" dirty="0" err="1" smtClean="0"/>
              <a:t>numarul</a:t>
            </a:r>
            <a:r>
              <a:rPr lang="en-US" altLang="ro-RO" dirty="0" smtClean="0"/>
              <a:t> minim al </a:t>
            </a:r>
            <a:r>
              <a:rPr lang="en-US" altLang="ro-RO" dirty="0" err="1" smtClean="0"/>
              <a:t>insolventelor</a:t>
            </a:r>
            <a:r>
              <a:rPr lang="en-US" altLang="ro-RO" dirty="0" smtClean="0"/>
              <a:t> in </a:t>
            </a:r>
            <a:r>
              <a:rPr lang="en-US" altLang="ro-RO" dirty="0" err="1" smtClean="0"/>
              <a:t>ultimii</a:t>
            </a:r>
            <a:r>
              <a:rPr lang="en-US" altLang="ro-RO" dirty="0" smtClean="0"/>
              <a:t> 10 </a:t>
            </a:r>
            <a:r>
              <a:rPr lang="en-US" altLang="ro-RO" dirty="0" err="1" smtClean="0"/>
              <a:t>ani</a:t>
            </a:r>
            <a:r>
              <a:rPr lang="en-US" altLang="ro-RO" dirty="0" smtClean="0"/>
              <a:t>, </a:t>
            </a:r>
            <a:r>
              <a:rPr lang="en-US" altLang="ro-RO" dirty="0" err="1" smtClean="0"/>
              <a:t>respectiv</a:t>
            </a:r>
            <a:r>
              <a:rPr lang="en-US" altLang="ro-RO" dirty="0" smtClean="0"/>
              <a:t> 4.199 </a:t>
            </a:r>
            <a:r>
              <a:rPr lang="en-US" altLang="ro-RO" dirty="0" err="1" smtClean="0"/>
              <a:t>companii</a:t>
            </a:r>
            <a:r>
              <a:rPr lang="en-US" altLang="ro-RO" dirty="0" smtClean="0"/>
              <a:t> </a:t>
            </a:r>
            <a:r>
              <a:rPr lang="en-US" altLang="ro-RO" dirty="0" err="1" smtClean="0"/>
              <a:t>insolvente</a:t>
            </a:r>
            <a:r>
              <a:rPr lang="en-US" altLang="ro-RO" dirty="0" smtClean="0"/>
              <a:t> (-5% </a:t>
            </a:r>
            <a:r>
              <a:rPr lang="en-US" altLang="ro-RO" dirty="0" err="1" smtClean="0"/>
              <a:t>comparativ</a:t>
            </a:r>
            <a:r>
              <a:rPr lang="en-US" altLang="ro-RO" dirty="0" smtClean="0"/>
              <a:t> cu </a:t>
            </a:r>
            <a:r>
              <a:rPr lang="en-US" altLang="ro-RO" dirty="0" err="1" smtClean="0"/>
              <a:t>primul</a:t>
            </a:r>
            <a:r>
              <a:rPr lang="en-US" altLang="ro-RO" dirty="0" smtClean="0"/>
              <a:t> </a:t>
            </a:r>
            <a:r>
              <a:rPr lang="en-US" altLang="ro-RO" dirty="0" err="1" smtClean="0"/>
              <a:t>semestru</a:t>
            </a:r>
            <a:r>
              <a:rPr lang="en-US" altLang="ro-RO" dirty="0" smtClean="0"/>
              <a:t> 2017)</a:t>
            </a:r>
          </a:p>
          <a:p>
            <a:pPr lvl="2" algn="just" eaLnBrk="1" hangingPunct="1">
              <a:spcAft>
                <a:spcPct val="0"/>
              </a:spcAft>
            </a:pPr>
            <a:endParaRPr lang="en-US" altLang="ro-RO" dirty="0"/>
          </a:p>
          <a:p>
            <a:pPr lvl="2" algn="just" eaLnBrk="1" hangingPunct="1">
              <a:spcAft>
                <a:spcPct val="0"/>
              </a:spcAft>
            </a:pPr>
            <a:r>
              <a:rPr lang="en-US" altLang="ro-RO" dirty="0" err="1" smtClean="0"/>
              <a:t>Insolventele</a:t>
            </a:r>
            <a:r>
              <a:rPr lang="en-US" altLang="ro-RO" dirty="0" smtClean="0"/>
              <a:t> in </a:t>
            </a:r>
            <a:r>
              <a:rPr lang="en-US" altLang="ro-RO" dirty="0" err="1" smtClean="0"/>
              <a:t>randul</a:t>
            </a:r>
            <a:r>
              <a:rPr lang="en-US" altLang="ro-RO" dirty="0" smtClean="0"/>
              <a:t> </a:t>
            </a:r>
            <a:r>
              <a:rPr lang="en-US" altLang="ro-RO" dirty="0" err="1" smtClean="0"/>
              <a:t>companiilor</a:t>
            </a:r>
            <a:r>
              <a:rPr lang="en-US" altLang="ro-RO" dirty="0" smtClean="0"/>
              <a:t> cu </a:t>
            </a:r>
            <a:r>
              <a:rPr lang="en-US" altLang="ro-RO" dirty="0" err="1" smtClean="0"/>
              <a:t>venituri</a:t>
            </a:r>
            <a:r>
              <a:rPr lang="en-US" altLang="ro-RO" dirty="0" smtClean="0"/>
              <a:t> &gt; 0,5 mil EUR </a:t>
            </a:r>
            <a:r>
              <a:rPr lang="en-US" altLang="ro-RO" dirty="0" err="1" smtClean="0"/>
              <a:t>cresc</a:t>
            </a:r>
            <a:r>
              <a:rPr lang="en-US" altLang="ro-RO" dirty="0" smtClean="0"/>
              <a:t> de la 263 (S1 – 2017) la 317 (S1 – 2018)</a:t>
            </a:r>
            <a:endParaRPr lang="en-US" altLang="ro-RO" dirty="0"/>
          </a:p>
        </p:txBody>
      </p:sp>
      <p:sp>
        <p:nvSpPr>
          <p:cNvPr id="2" name="Rectangle 1"/>
          <p:cNvSpPr/>
          <p:nvPr/>
        </p:nvSpPr>
        <p:spPr>
          <a:xfrm>
            <a:off x="684213" y="6308725"/>
            <a:ext cx="1008062" cy="36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o-RO"/>
          </a:p>
        </p:txBody>
      </p:sp>
      <p:sp>
        <p:nvSpPr>
          <p:cNvPr id="48133" name="Rectangle 1"/>
          <p:cNvSpPr>
            <a:spLocks noChangeArrowheads="1"/>
          </p:cNvSpPr>
          <p:nvPr/>
        </p:nvSpPr>
        <p:spPr bwMode="auto">
          <a:xfrm>
            <a:off x="34925" y="3625850"/>
            <a:ext cx="4451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err="1" smtClean="0"/>
              <a:t>Evolutia</a:t>
            </a:r>
            <a:r>
              <a:rPr lang="en-US" altLang="ro-RO" sz="1400" b="1" dirty="0" smtClean="0"/>
              <a:t> </a:t>
            </a:r>
            <a:r>
              <a:rPr lang="en-US" altLang="ro-RO" sz="1400" b="1" dirty="0" err="1" smtClean="0"/>
              <a:t>anuala</a:t>
            </a:r>
            <a:r>
              <a:rPr lang="en-US" altLang="ro-RO" sz="1400" b="1" dirty="0" smtClean="0"/>
              <a:t> a </a:t>
            </a:r>
            <a:r>
              <a:rPr lang="en-US" altLang="ro-RO" sz="1400" b="1" dirty="0" err="1" smtClean="0"/>
              <a:t>insolventelor</a:t>
            </a:r>
            <a:r>
              <a:rPr lang="en-US" altLang="ro-RO" sz="1400" b="1" dirty="0" smtClean="0"/>
              <a:t> </a:t>
            </a:r>
            <a:endParaRPr lang="ro-RO" altLang="ro-RO" sz="14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179512" y="3911757"/>
          <a:ext cx="414086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135" name="Rectangle 1"/>
          <p:cNvSpPr>
            <a:spLocks noChangeArrowheads="1"/>
          </p:cNvSpPr>
          <p:nvPr/>
        </p:nvSpPr>
        <p:spPr bwMode="auto">
          <a:xfrm>
            <a:off x="4625068" y="3657600"/>
            <a:ext cx="4451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err="1" smtClean="0"/>
              <a:t>Insolvente</a:t>
            </a:r>
            <a:r>
              <a:rPr lang="en-US" altLang="ro-RO" sz="1400" b="1" dirty="0" smtClean="0"/>
              <a:t> in </a:t>
            </a:r>
            <a:r>
              <a:rPr lang="en-US" altLang="ro-RO" sz="1400" b="1" dirty="0" err="1" smtClean="0"/>
              <a:t>Semestrul</a:t>
            </a:r>
            <a:r>
              <a:rPr lang="en-US" altLang="ro-RO" sz="1400" b="1" dirty="0" smtClean="0"/>
              <a:t> I – 2010-2018</a:t>
            </a:r>
            <a:endParaRPr lang="ro-RO" altLang="ro-RO" sz="1400" dirty="0"/>
          </a:p>
        </p:txBody>
      </p:sp>
      <p:sp>
        <p:nvSpPr>
          <p:cNvPr id="48136" name="Rectangle 1"/>
          <p:cNvSpPr>
            <a:spLocks noChangeArrowheads="1"/>
          </p:cNvSpPr>
          <p:nvPr/>
        </p:nvSpPr>
        <p:spPr bwMode="auto">
          <a:xfrm>
            <a:off x="4787900" y="115888"/>
            <a:ext cx="4451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err="1" smtClean="0"/>
              <a:t>Insolvente</a:t>
            </a:r>
            <a:r>
              <a:rPr lang="en-US" altLang="ro-RO" sz="1400" b="1" dirty="0" smtClean="0"/>
              <a:t> in </a:t>
            </a:r>
            <a:r>
              <a:rPr lang="en-US" altLang="ro-RO" sz="1400" b="1" dirty="0" err="1" smtClean="0"/>
              <a:t>randul</a:t>
            </a:r>
            <a:r>
              <a:rPr lang="en-US" altLang="ro-RO" sz="1400" b="1" dirty="0" smtClean="0"/>
              <a:t> </a:t>
            </a:r>
            <a:r>
              <a:rPr lang="en-US" altLang="ro-RO" sz="1400" b="1" dirty="0" err="1" smtClean="0"/>
              <a:t>companiilor</a:t>
            </a:r>
            <a:r>
              <a:rPr lang="en-US" altLang="ro-RO" sz="1400" b="1" dirty="0" smtClean="0"/>
              <a:t> cu 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400" b="1" dirty="0" err="1" smtClean="0"/>
              <a:t>Cifra</a:t>
            </a:r>
            <a:r>
              <a:rPr lang="en-US" altLang="ro-RO" sz="1400" b="1" dirty="0" smtClean="0"/>
              <a:t> de </a:t>
            </a:r>
            <a:r>
              <a:rPr lang="en-US" altLang="ro-RO" sz="1400" b="1" dirty="0" err="1" smtClean="0"/>
              <a:t>afaceri</a:t>
            </a:r>
            <a:r>
              <a:rPr lang="en-US" altLang="ro-RO" sz="1400" b="1" dirty="0" smtClean="0"/>
              <a:t> &gt; 0,5 </a:t>
            </a:r>
            <a:r>
              <a:rPr lang="en-US" altLang="ro-RO" sz="1400" b="1" dirty="0" err="1" smtClean="0"/>
              <a:t>miL</a:t>
            </a:r>
            <a:r>
              <a:rPr lang="en-US" altLang="ro-RO" sz="1400" b="1" dirty="0" smtClean="0"/>
              <a:t> EUR </a:t>
            </a:r>
            <a:endParaRPr lang="ro-RO" altLang="ro-RO" sz="1400" dirty="0"/>
          </a:p>
        </p:txBody>
      </p:sp>
      <p:sp>
        <p:nvSpPr>
          <p:cNvPr id="48137" name="Rectangle 1"/>
          <p:cNvSpPr>
            <a:spLocks noChangeArrowheads="1"/>
          </p:cNvSpPr>
          <p:nvPr/>
        </p:nvSpPr>
        <p:spPr bwMode="auto">
          <a:xfrm>
            <a:off x="323850" y="6608763"/>
            <a:ext cx="5732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 typeface="Wingdings" pitchFamily="2" charset="2"/>
              <a:buNone/>
            </a:pPr>
            <a:r>
              <a:rPr lang="en-US" altLang="ro-RO" sz="1200" b="1"/>
              <a:t>Source</a:t>
            </a:r>
            <a:r>
              <a:rPr lang="en-US" altLang="ro-RO" sz="1200"/>
              <a:t>: </a:t>
            </a:r>
            <a:r>
              <a:rPr lang="en-US" altLang="ro-RO" sz="1200" i="1"/>
              <a:t>Ministry of Finance, BPI, ONRC, Coface,  data processed by the author</a:t>
            </a:r>
          </a:p>
        </p:txBody>
      </p:sp>
      <p:pic>
        <p:nvPicPr>
          <p:cNvPr id="4813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4105275"/>
            <a:ext cx="4232275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87" y="758825"/>
            <a:ext cx="42386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1120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04800" y="231035"/>
            <a:ext cx="8686800" cy="378565"/>
          </a:xfrm>
        </p:spPr>
        <p:txBody>
          <a:bodyPr/>
          <a:lstStyle/>
          <a:p>
            <a:r>
              <a:rPr lang="pt-BR" dirty="0" smtClean="0">
                <a:solidFill>
                  <a:srgbClr val="213588"/>
                </a:solidFill>
              </a:rPr>
              <a:t>evolutia insolventelor – semestrul I 2018 – </a:t>
            </a:r>
            <a:r>
              <a:rPr lang="pt-BR" dirty="0" smtClean="0">
                <a:solidFill>
                  <a:srgbClr val="FF0000"/>
                </a:solidFill>
              </a:rPr>
              <a:t>pierderi maxime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fr-F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964284"/>
              </p:ext>
            </p:extLst>
          </p:nvPr>
        </p:nvGraphicFramePr>
        <p:xfrm>
          <a:off x="304800" y="990600"/>
          <a:ext cx="8534396" cy="1680940"/>
        </p:xfrm>
        <a:graphic>
          <a:graphicData uri="http://schemas.openxmlformats.org/drawingml/2006/table">
            <a:tbl>
              <a:tblPr/>
              <a:tblGrid>
                <a:gridCol w="2542160"/>
                <a:gridCol w="665804"/>
                <a:gridCol w="665804"/>
                <a:gridCol w="665804"/>
                <a:gridCol w="665804"/>
                <a:gridCol w="665804"/>
                <a:gridCol w="665804"/>
                <a:gridCol w="665804"/>
                <a:gridCol w="665804"/>
                <a:gridCol w="665804"/>
              </a:tblGrid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Indicator Financiar / Semestrul I al anului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o-R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Numar </a:t>
                      </a:r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companii insolvente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10.617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11.789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14.218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13.855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12.862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5.819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4.472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4.442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4.199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</a:t>
                      </a: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care, au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depus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financiare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3.520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3.480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6.254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6.314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5.562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2.694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2.317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2.312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2.399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o-R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datorii (mil RON)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8.306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6.788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11.002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15.646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12.402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8.296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13.582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7.140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6.992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 fixe (mil RON)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4.012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2.596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6.008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10.400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7.964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4.184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10.374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2.596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2.024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Pierderi 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(datorii - active imobilizate) - mil RON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4.294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4.192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4.994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5.246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4.438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4.112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3.208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4.544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4.968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Pierdere 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medie / companie (mil RON)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1,2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1,2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0,8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0,8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0,8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1,5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1,4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2,0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2,1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o-R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Numar </a:t>
                      </a:r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angajati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29.322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23.037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33.157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40.134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30.731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29.686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22.770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19.285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25.963    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o-R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Numar </a:t>
                      </a:r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angajati / companie 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o-R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 </a:t>
                      </a:r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Capitalizare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-12%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-29%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-19%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-17%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-13%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-8%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004" marR="7004" marT="7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390568"/>
              </p:ext>
            </p:extLst>
          </p:nvPr>
        </p:nvGraphicFramePr>
        <p:xfrm>
          <a:off x="457200" y="3581400"/>
          <a:ext cx="39547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761363"/>
              </p:ext>
            </p:extLst>
          </p:nvPr>
        </p:nvGraphicFramePr>
        <p:xfrm>
          <a:off x="4800600" y="3657600"/>
          <a:ext cx="40538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57200" y="2982021"/>
            <a:ext cx="3816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Pierderi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totale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cauzate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de 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firmele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insolvente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(mil RON)</a:t>
            </a:r>
            <a:endParaRPr lang="ro-RO" altLang="ro-RO" sz="1600" dirty="0">
              <a:solidFill>
                <a:srgbClr val="213588"/>
              </a:solidFill>
              <a:latin typeface="+mj-lt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099050" y="2996625"/>
            <a:ext cx="3816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Pierderea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medie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/ 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companie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insolventa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</a:t>
            </a:r>
            <a:endParaRPr lang="ro-RO" altLang="ro-RO" sz="1600" dirty="0">
              <a:solidFill>
                <a:srgbClr val="21358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1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53426" cy="415498"/>
          </a:xfrm>
        </p:spPr>
        <p:txBody>
          <a:bodyPr/>
          <a:lstStyle/>
          <a:p>
            <a:r>
              <a:rPr lang="pt-BR" dirty="0">
                <a:solidFill>
                  <a:srgbClr val="213588"/>
                </a:solidFill>
              </a:rPr>
              <a:t>evolutia  </a:t>
            </a:r>
            <a:r>
              <a:rPr lang="pt-BR" dirty="0" smtClean="0">
                <a:solidFill>
                  <a:srgbClr val="213588"/>
                </a:solidFill>
              </a:rPr>
              <a:t>antreprenoriatului</a:t>
            </a:r>
            <a:endParaRPr lang="en-US" dirty="0">
              <a:solidFill>
                <a:srgbClr val="213588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377293"/>
              </p:ext>
            </p:extLst>
          </p:nvPr>
        </p:nvGraphicFramePr>
        <p:xfrm>
          <a:off x="304795" y="1324586"/>
          <a:ext cx="8534404" cy="1994922"/>
        </p:xfrm>
        <a:graphic>
          <a:graphicData uri="http://schemas.openxmlformats.org/drawingml/2006/table">
            <a:tbl>
              <a:tblPr firstRow="1" firstCol="1" bandRow="1"/>
              <a:tblGrid>
                <a:gridCol w="1189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2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Anul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2008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2009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2010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2011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2012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2013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2014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2015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2016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2017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Suspendari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12.019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29.456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24.398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21.221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21.086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24.078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15.788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17.698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15.918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16.000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Dizolvari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3.762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18.766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7.508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4.001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22.500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23.208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18.336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27.967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29.923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30.000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Radieri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17.676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43.615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58.726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56.245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71.746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80.786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76.483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94.374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109.113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80.000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Insolvente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14.483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18.421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19.650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21.499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25.842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27.924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20.170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10.170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8.053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8.256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Intreruperi</a:t>
                      </a:r>
                      <a:endParaRPr lang="ro-RO" sz="16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47.940</a:t>
                      </a:r>
                      <a:endParaRPr lang="ro-RO" sz="16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110.258</a:t>
                      </a:r>
                      <a:endParaRPr lang="ro-RO" sz="16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110.282</a:t>
                      </a:r>
                      <a:endParaRPr lang="ro-RO" sz="16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102.966</a:t>
                      </a:r>
                      <a:endParaRPr lang="ro-RO" sz="16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141.174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155.996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130.823</a:t>
                      </a:r>
                      <a:endParaRPr lang="ro-RO" sz="16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150.209</a:t>
                      </a:r>
                      <a:endParaRPr lang="ro-RO" sz="16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163.007</a:t>
                      </a:r>
                      <a:endParaRPr lang="ro-RO" sz="16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134.256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Inregistrari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144.239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116.022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119.048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130.162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125.603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124.816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101.627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113.167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105.982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140.000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din care SRL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100.661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56.698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48.102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62.735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61.542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60.292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56.381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64.417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73.889</a:t>
                      </a:r>
                      <a:endParaRPr lang="ro-RO" sz="160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213588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100.000</a:t>
                      </a:r>
                      <a:endParaRPr lang="ro-RO" sz="1600" dirty="0">
                        <a:solidFill>
                          <a:srgbClr val="213588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OUT : IN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0,5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1,9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2,3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1,6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2,3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2,6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2,3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2,3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2,2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1,3</a:t>
                      </a:r>
                      <a:endParaRPr lang="ro-RO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5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5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600200" y="914400"/>
            <a:ext cx="5791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o-RO" sz="1600" b="1" dirty="0">
                <a:solidFill>
                  <a:srgbClr val="213588"/>
                </a:solidFill>
                <a:latin typeface="+mj-lt"/>
              </a:rPr>
              <a:t>Raport inmatriculari vs. Intreruperi </a:t>
            </a:r>
            <a:r>
              <a:rPr lang="ro-RO" sz="1600" b="1" dirty="0" smtClean="0">
                <a:solidFill>
                  <a:srgbClr val="213588"/>
                </a:solidFill>
                <a:latin typeface="+mj-lt"/>
              </a:rPr>
              <a:t>activitate</a:t>
            </a:r>
            <a:r>
              <a:rPr lang="en-US" sz="1600" b="1" dirty="0" smtClean="0">
                <a:solidFill>
                  <a:srgbClr val="213588"/>
                </a:solidFill>
                <a:latin typeface="+mj-lt"/>
              </a:rPr>
              <a:t> – </a:t>
            </a:r>
            <a:r>
              <a:rPr lang="en-US" sz="1600" b="1" dirty="0" err="1" smtClean="0">
                <a:solidFill>
                  <a:srgbClr val="213588"/>
                </a:solidFill>
                <a:latin typeface="+mj-lt"/>
              </a:rPr>
              <a:t>ultimul</a:t>
            </a:r>
            <a:r>
              <a:rPr lang="en-US" sz="1600" b="1" dirty="0" smtClean="0">
                <a:solidFill>
                  <a:srgbClr val="213588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rgbClr val="213588"/>
                </a:solidFill>
                <a:latin typeface="+mj-lt"/>
              </a:rPr>
              <a:t>deceniu</a:t>
            </a:r>
            <a:r>
              <a:rPr lang="en-US" sz="1600" b="1" dirty="0" smtClean="0">
                <a:solidFill>
                  <a:srgbClr val="213588"/>
                </a:solidFill>
                <a:latin typeface="+mj-lt"/>
              </a:rPr>
              <a:t> </a:t>
            </a:r>
            <a:r>
              <a:rPr lang="ro-RO" sz="1600" b="1" dirty="0" smtClean="0">
                <a:solidFill>
                  <a:srgbClr val="213588"/>
                </a:solidFill>
                <a:latin typeface="+mj-lt"/>
              </a:rPr>
              <a:t> </a:t>
            </a:r>
            <a:endParaRPr lang="ro-RO" altLang="ro-RO" sz="1600" dirty="0">
              <a:solidFill>
                <a:srgbClr val="213588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590052"/>
              </p:ext>
            </p:extLst>
          </p:nvPr>
        </p:nvGraphicFramePr>
        <p:xfrm>
          <a:off x="4610100" y="4343400"/>
          <a:ext cx="4114799" cy="1775460"/>
        </p:xfrm>
        <a:graphic>
          <a:graphicData uri="http://schemas.openxmlformats.org/drawingml/2006/table">
            <a:tbl>
              <a:tblPr firstRow="1" firstCol="1" bandRow="1"/>
              <a:tblGrid>
                <a:gridCol w="1225685"/>
                <a:gridCol w="963038"/>
                <a:gridCol w="963038"/>
                <a:gridCol w="963038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o-R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Categorie</a:t>
                      </a:r>
                      <a:endParaRPr lang="ro-RO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Ianuarie - Iunie 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Ianuarie - Iunie 2018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Dinamica 2018 / 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Suspendari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7.597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9.618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Dizolvari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12.688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18.570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Radieri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41.257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41.748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Insolvente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4.677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4.486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o-RO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Total </a:t>
                      </a:r>
                      <a:r>
                        <a:rPr lang="ro-R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Intreruperi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66.219     </a:t>
                      </a:r>
                      <a:endParaRPr lang="ro-RO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74.422     </a:t>
                      </a:r>
                      <a:endParaRPr lang="ro-RO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Inmatriculari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79.251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71.473     </a:t>
                      </a:r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din care, SRL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56.204     </a:t>
                      </a:r>
                      <a:endParaRPr lang="ro-RO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45.276     </a:t>
                      </a:r>
                      <a:endParaRPr lang="ro-RO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-19%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o-R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Intreruperi </a:t>
                      </a:r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  Inmatriculari SRL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1,64     </a:t>
                      </a:r>
                      <a:endParaRPr lang="ro-R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o-R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114800" y="3581400"/>
            <a:ext cx="5105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o-RO" sz="1600" b="1" dirty="0">
                <a:solidFill>
                  <a:srgbClr val="213588"/>
                </a:solidFill>
                <a:latin typeface="+mj-lt"/>
              </a:rPr>
              <a:t>Raport inmatriculari vs. Intreruperi </a:t>
            </a:r>
            <a:r>
              <a:rPr lang="ro-RO" sz="1600" b="1" dirty="0" smtClean="0">
                <a:solidFill>
                  <a:srgbClr val="213588"/>
                </a:solidFill>
                <a:latin typeface="+mj-lt"/>
              </a:rPr>
              <a:t>activitate</a:t>
            </a:r>
            <a:r>
              <a:rPr lang="en-US" sz="1600" b="1" dirty="0" smtClean="0">
                <a:solidFill>
                  <a:srgbClr val="213588"/>
                </a:solidFill>
                <a:latin typeface="+mj-lt"/>
              </a:rPr>
              <a:t> – H1 2018</a:t>
            </a:r>
            <a:endParaRPr lang="ro-RO" altLang="ro-RO" sz="1600" dirty="0">
              <a:solidFill>
                <a:srgbClr val="213588"/>
              </a:solidFill>
              <a:latin typeface="+mj-lt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955491"/>
              </p:ext>
            </p:extLst>
          </p:nvPr>
        </p:nvGraphicFramePr>
        <p:xfrm>
          <a:off x="228600" y="4038600"/>
          <a:ext cx="3886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81000" y="3581400"/>
            <a:ext cx="3581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Font typeface="Wingdings" pitchFamily="2" charset="2"/>
              <a:buChar char="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Aft>
                <a:spcPts val="1100"/>
              </a:spcAft>
              <a:buClr>
                <a:srgbClr val="61B57C"/>
              </a:buClr>
              <a:buSzPct val="70000"/>
              <a:buFont typeface="Wingdings" pitchFamily="2" charset="2"/>
              <a:buChar char="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2200"/>
              </a:lnSpc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10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Durata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de 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activitate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a 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companiilor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 (</a:t>
            </a:r>
            <a:r>
              <a:rPr lang="en-US" altLang="ro-RO" sz="1600" b="1" dirty="0" err="1" smtClean="0">
                <a:solidFill>
                  <a:srgbClr val="213588"/>
                </a:solidFill>
                <a:latin typeface="+mj-lt"/>
              </a:rPr>
              <a:t>ani</a:t>
            </a:r>
            <a:r>
              <a:rPr lang="en-US" altLang="ro-RO" sz="1600" b="1" dirty="0" smtClean="0">
                <a:solidFill>
                  <a:srgbClr val="213588"/>
                </a:solidFill>
                <a:latin typeface="+mj-lt"/>
              </a:rPr>
              <a:t>)</a:t>
            </a:r>
            <a:endParaRPr lang="ro-RO" altLang="ro-RO" sz="1600" dirty="0">
              <a:solidFill>
                <a:srgbClr val="21358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824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twz4JLH6EW2gfPk0CFjFQ"/>
</p:tagLst>
</file>

<file path=ppt/theme/theme1.xml><?xml version="1.0" encoding="utf-8"?>
<a:theme xmlns:a="http://schemas.openxmlformats.org/drawingml/2006/main" name="1_Coface">
  <a:themeElements>
    <a:clrScheme name="Coface">
      <a:dk1>
        <a:sysClr val="windowText" lastClr="000000"/>
      </a:dk1>
      <a:lt1>
        <a:sysClr val="window" lastClr="FFFFFF"/>
      </a:lt1>
      <a:dk2>
        <a:srgbClr val="03365F"/>
      </a:dk2>
      <a:lt2>
        <a:srgbClr val="6A7292"/>
      </a:lt2>
      <a:accent1>
        <a:srgbClr val="61B57C"/>
      </a:accent1>
      <a:accent2>
        <a:srgbClr val="E06E2B"/>
      </a:accent2>
      <a:accent3>
        <a:srgbClr val="C1A52A"/>
      </a:accent3>
      <a:accent4>
        <a:srgbClr val="18B3B9"/>
      </a:accent4>
      <a:accent5>
        <a:srgbClr val="C40070"/>
      </a:accent5>
      <a:accent6>
        <a:srgbClr val="ED4447"/>
      </a:accent6>
      <a:hlink>
        <a:srgbClr val="1D3661"/>
      </a:hlink>
      <a:folHlink>
        <a:srgbClr val="1D3661"/>
      </a:folHlink>
    </a:clrScheme>
    <a:fontScheme name="Cof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rnd">
          <a:solidFill>
            <a:schemeClr val="accent4"/>
          </a:solidFill>
          <a:prstDash val="sysDot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 cap="rnd">
          <a:solidFill>
            <a:schemeClr val="tx2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oface">
  <a:themeElements>
    <a:clrScheme name="Coface">
      <a:dk1>
        <a:sysClr val="windowText" lastClr="000000"/>
      </a:dk1>
      <a:lt1>
        <a:sysClr val="window" lastClr="FFFFFF"/>
      </a:lt1>
      <a:dk2>
        <a:srgbClr val="03365F"/>
      </a:dk2>
      <a:lt2>
        <a:srgbClr val="6A7292"/>
      </a:lt2>
      <a:accent1>
        <a:srgbClr val="61B57C"/>
      </a:accent1>
      <a:accent2>
        <a:srgbClr val="E06E2B"/>
      </a:accent2>
      <a:accent3>
        <a:srgbClr val="C1A52A"/>
      </a:accent3>
      <a:accent4>
        <a:srgbClr val="18B3B9"/>
      </a:accent4>
      <a:accent5>
        <a:srgbClr val="C40070"/>
      </a:accent5>
      <a:accent6>
        <a:srgbClr val="ED4447"/>
      </a:accent6>
      <a:hlink>
        <a:srgbClr val="1D3661"/>
      </a:hlink>
      <a:folHlink>
        <a:srgbClr val="1D3661"/>
      </a:folHlink>
    </a:clrScheme>
    <a:fontScheme name="Cof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rnd">
          <a:solidFill>
            <a:schemeClr val="accent4"/>
          </a:solidFill>
          <a:prstDash val="sysDot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 cap="rnd">
          <a:solidFill>
            <a:schemeClr val="tx2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FACE">
    <a:dk1>
      <a:sysClr val="windowText" lastClr="000000"/>
    </a:dk1>
    <a:lt1>
      <a:sysClr val="window" lastClr="FFFFFF"/>
    </a:lt1>
    <a:dk2>
      <a:srgbClr val="AE5CA7"/>
    </a:dk2>
    <a:lt2>
      <a:srgbClr val="C1A52A"/>
    </a:lt2>
    <a:accent1>
      <a:srgbClr val="03365F"/>
    </a:accent1>
    <a:accent2>
      <a:srgbClr val="6A7B9C"/>
    </a:accent2>
    <a:accent3>
      <a:srgbClr val="CCD1DD"/>
    </a:accent3>
    <a:accent4>
      <a:srgbClr val="61B57C"/>
    </a:accent4>
    <a:accent5>
      <a:srgbClr val="A3D4B0"/>
    </a:accent5>
    <a:accent6>
      <a:srgbClr val="E0F1E5"/>
    </a:accent6>
    <a:hlink>
      <a:srgbClr val="FFFFFF"/>
    </a:hlink>
    <a:folHlink>
      <a:srgbClr val="FFFFFF"/>
    </a:folHlink>
  </a:clrScheme>
  <a:fontScheme name="COFA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2200</Words>
  <Application>Microsoft Office PowerPoint</Application>
  <PresentationFormat>On-screen Show (4:3)</PresentationFormat>
  <Paragraphs>793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1_Coface</vt:lpstr>
      <vt:lpstr>2_Coface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GUDA Iancu</dc:creator>
  <cp:lastModifiedBy>GUDA Iancu</cp:lastModifiedBy>
  <cp:revision>21</cp:revision>
  <dcterms:created xsi:type="dcterms:W3CDTF">2006-08-16T00:00:00Z</dcterms:created>
  <dcterms:modified xsi:type="dcterms:W3CDTF">2018-09-17T09:57:54Z</dcterms:modified>
</cp:coreProperties>
</file>