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84"/>
  </p:notesMasterIdLst>
  <p:handoutMasterIdLst>
    <p:handoutMasterId r:id="rId85"/>
  </p:handoutMasterIdLst>
  <p:sldIdLst>
    <p:sldId id="256" r:id="rId2"/>
    <p:sldId id="316" r:id="rId3"/>
    <p:sldId id="317" r:id="rId4"/>
    <p:sldId id="319" r:id="rId5"/>
    <p:sldId id="322" r:id="rId6"/>
    <p:sldId id="397" r:id="rId7"/>
    <p:sldId id="321" r:id="rId8"/>
    <p:sldId id="323" r:id="rId9"/>
    <p:sldId id="324" r:id="rId10"/>
    <p:sldId id="325" r:id="rId11"/>
    <p:sldId id="326" r:id="rId12"/>
    <p:sldId id="327" r:id="rId13"/>
    <p:sldId id="328" r:id="rId14"/>
    <p:sldId id="329" r:id="rId15"/>
    <p:sldId id="330" r:id="rId16"/>
    <p:sldId id="396" r:id="rId17"/>
    <p:sldId id="332" r:id="rId18"/>
    <p:sldId id="318"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6" r:id="rId41"/>
    <p:sldId id="355" r:id="rId42"/>
    <p:sldId id="358" r:id="rId43"/>
    <p:sldId id="357" r:id="rId44"/>
    <p:sldId id="354" r:id="rId45"/>
    <p:sldId id="359" r:id="rId46"/>
    <p:sldId id="360"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98" r:id="rId74"/>
    <p:sldId id="399" r:id="rId75"/>
    <p:sldId id="388" r:id="rId76"/>
    <p:sldId id="394" r:id="rId77"/>
    <p:sldId id="389" r:id="rId78"/>
    <p:sldId id="390" r:id="rId79"/>
    <p:sldId id="391" r:id="rId80"/>
    <p:sldId id="392" r:id="rId81"/>
    <p:sldId id="395" r:id="rId82"/>
    <p:sldId id="393" r:id="rId8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436">
          <p15:clr>
            <a:srgbClr val="A4A3A4"/>
          </p15:clr>
        </p15:guide>
        <p15:guide id="2">
          <p15:clr>
            <a:srgbClr val="A4A3A4"/>
          </p15:clr>
        </p15:guide>
        <p15:guide id="3" orient="horz" pos="3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D2"/>
    <a:srgbClr val="A4CC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94" autoAdjust="0"/>
    <p:restoredTop sz="94542" autoAdjust="0"/>
  </p:normalViewPr>
  <p:slideViewPr>
    <p:cSldViewPr>
      <p:cViewPr>
        <p:scale>
          <a:sx n="170" d="100"/>
          <a:sy n="170" d="100"/>
        </p:scale>
        <p:origin x="456" y="438"/>
      </p:cViewPr>
      <p:guideLst>
        <p:guide orient="horz" pos="2820"/>
        <p:guide orient="horz" pos="3239"/>
        <p:guide/>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Nr. Roboți industriali</c:v>
                </c:pt>
              </c:strCache>
            </c:strRef>
          </c:tx>
          <c:spPr>
            <a:solidFill>
              <a:schemeClr val="accent1"/>
            </a:solidFill>
            <a:ln>
              <a:noFill/>
            </a:ln>
            <a:effectLst/>
          </c:spPr>
          <c:invertIfNegative val="0"/>
          <c:dPt>
            <c:idx val="1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0-B1A1-4215-8D36-F471A5565FB7}"/>
              </c:ext>
            </c:extLst>
          </c:dPt>
          <c:dPt>
            <c:idx val="1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B1A1-4215-8D36-F471A5565FB7}"/>
              </c:ext>
            </c:extLst>
          </c:dPt>
          <c:dPt>
            <c:idx val="1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2-B1A1-4215-8D36-F471A5565FB7}"/>
              </c:ext>
            </c:extLst>
          </c:dPt>
          <c:dLbls>
            <c:dLbl>
              <c:idx val="9"/>
              <c:spPr>
                <a:noFill/>
                <a:ln>
                  <a:noFill/>
                </a:ln>
                <a:effectLst/>
              </c:spPr>
              <c:txPr>
                <a:bodyPr rot="-5400000" spcFirstLastPara="1" vertOverflow="clip" horzOverflow="clip" vert="horz" wrap="square" lIns="38100" tIns="19050" rIns="38100" bIns="19050" anchor="ctr" anchorCtr="1">
                  <a:spAutoFit/>
                </a:bodyPr>
                <a:lstStyle/>
                <a:p>
                  <a:pPr>
                    <a:defRPr sz="900" b="1" i="0" u="none" strike="noStrike" kern="1200" baseline="0">
                      <a:solidFill>
                        <a:schemeClr val="tx1">
                          <a:lumMod val="50000"/>
                          <a:lumOff val="50000"/>
                        </a:schemeClr>
                      </a:solidFill>
                      <a:latin typeface="+mn-lt"/>
                      <a:ea typeface="+mn-ea"/>
                      <a:cs typeface="+mn-cs"/>
                    </a:defRPr>
                  </a:pPr>
                  <a:endParaRPr lang="ro-RO"/>
                </a:p>
              </c:txPr>
              <c:dLblPos val="outEnd"/>
              <c:showLegendKey val="0"/>
              <c:showVal val="1"/>
              <c:showCatName val="0"/>
              <c:showSerName val="0"/>
              <c:showPercent val="0"/>
              <c:showBubbleSize val="0"/>
            </c:dLbl>
            <c:dLbl>
              <c:idx val="12"/>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ro-RO"/>
                </a:p>
              </c:txPr>
              <c:dLblPos val="outEnd"/>
              <c:showLegendKey val="0"/>
              <c:showVal val="1"/>
              <c:showCatName val="0"/>
              <c:showSerName val="0"/>
              <c:showPercent val="0"/>
              <c:showBubbleSize val="0"/>
            </c:dLbl>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Sheet1!$B$2:$B$14</c:f>
              <c:numCache>
                <c:formatCode>General</c:formatCode>
                <c:ptCount val="13"/>
                <c:pt idx="0">
                  <c:v>1035</c:v>
                </c:pt>
                <c:pt idx="1">
                  <c:v>1021</c:v>
                </c:pt>
                <c:pt idx="2">
                  <c:v>1059</c:v>
                </c:pt>
                <c:pt idx="3">
                  <c:v>1153</c:v>
                </c:pt>
                <c:pt idx="4">
                  <c:v>1235</c:v>
                </c:pt>
                <c:pt idx="5">
                  <c:v>1332</c:v>
                </c:pt>
                <c:pt idx="6">
                  <c:v>1472</c:v>
                </c:pt>
                <c:pt idx="7">
                  <c:v>1632</c:v>
                </c:pt>
                <c:pt idx="8">
                  <c:v>1828</c:v>
                </c:pt>
                <c:pt idx="9">
                  <c:v>2055</c:v>
                </c:pt>
                <c:pt idx="10">
                  <c:v>2323</c:v>
                </c:pt>
                <c:pt idx="11">
                  <c:v>2644</c:v>
                </c:pt>
                <c:pt idx="12">
                  <c:v>3053</c:v>
                </c:pt>
              </c:numCache>
            </c:numRef>
          </c:val>
          <c:extLst xmlns:c16r2="http://schemas.microsoft.com/office/drawing/2015/06/chart">
            <c:ext xmlns:c16="http://schemas.microsoft.com/office/drawing/2014/chart" uri="{C3380CC4-5D6E-409C-BE32-E72D297353CC}">
              <c16:uniqueId val="{00000000-62C3-4CAA-9374-14E7C38F578A}"/>
            </c:ext>
          </c:extLst>
        </c:ser>
        <c:dLbls>
          <c:dLblPos val="outEnd"/>
          <c:showLegendKey val="0"/>
          <c:showVal val="1"/>
          <c:showCatName val="0"/>
          <c:showSerName val="0"/>
          <c:showPercent val="0"/>
          <c:showBubbleSize val="0"/>
        </c:dLbls>
        <c:gapWidth val="444"/>
        <c:overlap val="-90"/>
        <c:axId val="150566400"/>
        <c:axId val="150567936"/>
      </c:barChart>
      <c:catAx>
        <c:axId val="150566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ro-RO"/>
          </a:p>
        </c:txPr>
        <c:crossAx val="150567936"/>
        <c:crosses val="autoZero"/>
        <c:auto val="1"/>
        <c:lblAlgn val="ctr"/>
        <c:lblOffset val="100"/>
        <c:noMultiLvlLbl val="0"/>
      </c:catAx>
      <c:valAx>
        <c:axId val="150567936"/>
        <c:scaling>
          <c:orientation val="minMax"/>
        </c:scaling>
        <c:delete val="1"/>
        <c:axPos val="l"/>
        <c:numFmt formatCode="General" sourceLinked="1"/>
        <c:majorTickMark val="none"/>
        <c:minorTickMark val="none"/>
        <c:tickLblPos val="nextTo"/>
        <c:crossAx val="150566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o-R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Sheet3!$B$1</c:f>
              <c:strCache>
                <c:ptCount val="1"/>
                <c:pt idx="0">
                  <c:v>Nr. roboți industriali la 10.000 angajați</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0">
                <a:spAutoFit/>
              </a:bodyPr>
              <a:lstStyle/>
              <a:p>
                <a:pPr algn="r">
                  <a:defRPr sz="800" b="1" i="0" u="none" strike="noStrike" kern="1200" baseline="0">
                    <a:solidFill>
                      <a:schemeClr val="tx1"/>
                    </a:solidFill>
                    <a:latin typeface="+mn-lt"/>
                    <a:ea typeface="+mn-ea"/>
                    <a:cs typeface="+mn-cs"/>
                  </a:defRPr>
                </a:pPr>
                <a:endParaRPr lang="ro-R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Sheet3!$A$2:$A$11</c:f>
              <c:strCache>
                <c:ptCount val="10"/>
                <c:pt idx="0">
                  <c:v>Taiwan</c:v>
                </c:pt>
                <c:pt idx="1">
                  <c:v>Belgia</c:v>
                </c:pt>
                <c:pt idx="2">
                  <c:v>Italia</c:v>
                </c:pt>
                <c:pt idx="3">
                  <c:v>SUA</c:v>
                </c:pt>
                <c:pt idx="4">
                  <c:v>Danemarca</c:v>
                </c:pt>
                <c:pt idx="5">
                  <c:v>Suedia </c:v>
                </c:pt>
                <c:pt idx="6">
                  <c:v>Japonia</c:v>
                </c:pt>
                <c:pt idx="7">
                  <c:v>Germania</c:v>
                </c:pt>
                <c:pt idx="8">
                  <c:v>Singapore</c:v>
                </c:pt>
                <c:pt idx="9">
                  <c:v>Coreea de Sud</c:v>
                </c:pt>
              </c:strCache>
            </c:strRef>
          </c:cat>
          <c:val>
            <c:numRef>
              <c:f>Sheet3!$B$2:$B$11</c:f>
              <c:numCache>
                <c:formatCode>General</c:formatCode>
                <c:ptCount val="10"/>
                <c:pt idx="0">
                  <c:v>177</c:v>
                </c:pt>
                <c:pt idx="1">
                  <c:v>184</c:v>
                </c:pt>
                <c:pt idx="2">
                  <c:v>185</c:v>
                </c:pt>
                <c:pt idx="3">
                  <c:v>189</c:v>
                </c:pt>
                <c:pt idx="4">
                  <c:v>211</c:v>
                </c:pt>
                <c:pt idx="5">
                  <c:v>223</c:v>
                </c:pt>
                <c:pt idx="6">
                  <c:v>303</c:v>
                </c:pt>
                <c:pt idx="7">
                  <c:v>309</c:v>
                </c:pt>
                <c:pt idx="8">
                  <c:v>488</c:v>
                </c:pt>
                <c:pt idx="9">
                  <c:v>631</c:v>
                </c:pt>
              </c:numCache>
            </c:numRef>
          </c:val>
          <c:extLst xmlns:c16r2="http://schemas.microsoft.com/office/drawing/2015/06/chart">
            <c:ext xmlns:c16="http://schemas.microsoft.com/office/drawing/2014/chart" uri="{C3380CC4-5D6E-409C-BE32-E72D297353CC}">
              <c16:uniqueId val="{00000000-3EF3-4A16-8011-BCDD24E459A3}"/>
            </c:ext>
          </c:extLst>
        </c:ser>
        <c:dLbls>
          <c:dLblPos val="inEnd"/>
          <c:showLegendKey val="0"/>
          <c:showVal val="1"/>
          <c:showCatName val="0"/>
          <c:showSerName val="0"/>
          <c:showPercent val="0"/>
          <c:showBubbleSize val="0"/>
        </c:dLbls>
        <c:gapWidth val="85"/>
        <c:axId val="166336384"/>
        <c:axId val="166359808"/>
      </c:barChart>
      <c:catAx>
        <c:axId val="16633638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all" baseline="0">
                <a:solidFill>
                  <a:schemeClr val="dk1">
                    <a:lumMod val="75000"/>
                    <a:lumOff val="25000"/>
                  </a:schemeClr>
                </a:solidFill>
                <a:latin typeface="+mn-lt"/>
                <a:ea typeface="+mn-ea"/>
                <a:cs typeface="+mn-cs"/>
              </a:defRPr>
            </a:pPr>
            <a:endParaRPr lang="ro-RO"/>
          </a:p>
        </c:txPr>
        <c:crossAx val="166359808"/>
        <c:crosses val="autoZero"/>
        <c:auto val="1"/>
        <c:lblAlgn val="ctr"/>
        <c:lblOffset val="100"/>
        <c:noMultiLvlLbl val="0"/>
      </c:catAx>
      <c:valAx>
        <c:axId val="16635980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o-RO"/>
          </a:p>
        </c:txPr>
        <c:crossAx val="1663363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o-R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
          <c:y val="0"/>
          <c:w val="0.91944444444444395"/>
          <c:h val="0.98322850783902205"/>
        </c:manualLayout>
      </c:layout>
      <c:barChart>
        <c:barDir val="col"/>
        <c:grouping val="stacked"/>
        <c:varyColors val="0"/>
        <c:ser>
          <c:idx val="0"/>
          <c:order val="0"/>
          <c:tx>
            <c:strRef>
              <c:f>Sheet2!$A$2</c:f>
              <c:strCache>
                <c:ptCount val="1"/>
                <c:pt idx="0">
                  <c:v>Alimentară</c:v>
                </c:pt>
              </c:strCache>
            </c:strRef>
          </c:tx>
          <c:spPr>
            <a:solidFill>
              <a:schemeClr val="accent1"/>
            </a:solidFill>
            <a:ln>
              <a:noFill/>
            </a:ln>
            <a:effectLst/>
          </c:spPr>
          <c:invertIfNegative val="0"/>
          <c:dLbls>
            <c:dLbl>
              <c:idx val="0"/>
              <c:layout>
                <c:manualLayout>
                  <c:x val="9.0025487165150395E-2"/>
                  <c:y val="-2.07707073772001E-3"/>
                </c:manualLayout>
              </c:layout>
              <c:tx>
                <c:rich>
                  <a:bodyPr rot="0" spcFirstLastPara="1" vertOverflow="ellipsis" vert="horz" wrap="square" lIns="38100" tIns="19050" rIns="38100" bIns="19050" anchor="ctr" anchorCtr="0">
                    <a:noAutofit/>
                  </a:bodyPr>
                  <a:lstStyle/>
                  <a:p>
                    <a:pPr algn="r">
                      <a:defRPr sz="800" b="0" i="0" u="none" strike="noStrike" kern="1200" baseline="0">
                        <a:solidFill>
                          <a:schemeClr val="bg1">
                            <a:lumMod val="85000"/>
                          </a:schemeClr>
                        </a:solidFill>
                        <a:latin typeface="+mn-lt"/>
                        <a:ea typeface="+mn-ea"/>
                        <a:cs typeface="+mn-cs"/>
                      </a:defRPr>
                    </a:pPr>
                    <a:fld id="{5A6DBFE0-5A59-4367-9888-845B7437F937}" type="SERIESNAME">
                      <a:rPr lang="en-US" sz="800">
                        <a:solidFill>
                          <a:schemeClr val="bg1">
                            <a:lumMod val="85000"/>
                          </a:schemeClr>
                        </a:solidFill>
                      </a:rPr>
                      <a:pPr algn="r">
                        <a:defRPr sz="800" b="0" i="0" u="none" strike="noStrike" kern="1200" baseline="0">
                          <a:solidFill>
                            <a:schemeClr val="bg1">
                              <a:lumMod val="85000"/>
                            </a:schemeClr>
                          </a:solidFill>
                          <a:latin typeface="+mn-lt"/>
                          <a:ea typeface="+mn-ea"/>
                          <a:cs typeface="+mn-cs"/>
                        </a:defRPr>
                      </a:pPr>
                      <a:t>[SERIES NAME]</a:t>
                    </a:fld>
                    <a:r>
                      <a:rPr lang="en-US" sz="800" baseline="0" dirty="0">
                        <a:solidFill>
                          <a:schemeClr val="bg1">
                            <a:lumMod val="85000"/>
                          </a:schemeClr>
                        </a:solidFill>
                      </a:rPr>
                      <a:t>: </a:t>
                    </a:r>
                    <a:fld id="{D5CA71E3-B841-47A8-A945-F900189F446A}" type="VALUE">
                      <a:rPr lang="en-US" sz="800" baseline="0" smtClean="0">
                        <a:solidFill>
                          <a:schemeClr val="bg1">
                            <a:lumMod val="85000"/>
                          </a:schemeClr>
                        </a:solidFill>
                      </a:rPr>
                      <a:pPr algn="r">
                        <a:defRPr sz="800" b="0" i="0" u="none" strike="noStrike" kern="1200" baseline="0">
                          <a:solidFill>
                            <a:schemeClr val="bg1">
                              <a:lumMod val="85000"/>
                            </a:schemeClr>
                          </a:solidFill>
                          <a:latin typeface="+mn-lt"/>
                          <a:ea typeface="+mn-ea"/>
                          <a:cs typeface="+mn-cs"/>
                        </a:defRPr>
                      </a:pPr>
                      <a:t>[VALUE]</a:t>
                    </a:fld>
                    <a:r>
                      <a:rPr lang="en-US" sz="800" baseline="0" dirty="0">
                        <a:solidFill>
                          <a:schemeClr val="bg1">
                            <a:lumMod val="85000"/>
                          </a:schemeClr>
                        </a:solidFill>
                      </a:rPr>
                      <a:t>%</a:t>
                    </a:r>
                  </a:p>
                </c:rich>
              </c:tx>
              <c:spPr>
                <a:noFill/>
                <a:ln>
                  <a:noFill/>
                </a:ln>
                <a:effectLst/>
              </c:spPr>
              <c:dLblPos val="ctr"/>
              <c:showLegendKey val="0"/>
              <c:showVal val="1"/>
              <c:showCatName val="0"/>
              <c:showSerName val="1"/>
              <c:showPercent val="0"/>
              <c:showBubbleSize val="0"/>
              <c:extLst>
                <c:ext xmlns:c15="http://schemas.microsoft.com/office/drawing/2012/chart" uri="{CE6537A1-D6FC-4f65-9D91-7224C49458BB}">
                  <c15:layout>
                    <c:manualLayout>
                      <c:w val="0.32997984966986782"/>
                      <c:h val="6.9347438696985092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85000"/>
                      </a:schemeClr>
                    </a:solidFill>
                    <a:latin typeface="+mn-lt"/>
                    <a:ea typeface="+mn-ea"/>
                    <a:cs typeface="+mn-cs"/>
                  </a:defRPr>
                </a:pPr>
                <a:endParaRPr lang="ro-RO"/>
              </a:p>
            </c:txPr>
            <c:dLblPos val="ct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Sheet2!$B$2</c:f>
              <c:numCache>
                <c:formatCode>0</c:formatCode>
                <c:ptCount val="1"/>
                <c:pt idx="0">
                  <c:v>2.63</c:v>
                </c:pt>
              </c:numCache>
            </c:numRef>
          </c:val>
          <c:extLst xmlns:c16r2="http://schemas.microsoft.com/office/drawing/2015/06/chart">
            <c:ext xmlns:c16="http://schemas.microsoft.com/office/drawing/2014/chart" uri="{C3380CC4-5D6E-409C-BE32-E72D297353CC}">
              <c16:uniqueId val="{00000001-4ED0-4280-8CE7-6E257BC2F2C6}"/>
            </c:ext>
          </c:extLst>
        </c:ser>
        <c:ser>
          <c:idx val="1"/>
          <c:order val="1"/>
          <c:tx>
            <c:strRef>
              <c:f>Sheet2!$A$3</c:f>
              <c:strCache>
                <c:ptCount val="1"/>
                <c:pt idx="0">
                  <c:v>Chimică</c:v>
                </c:pt>
              </c:strCache>
            </c:strRef>
          </c:tx>
          <c:spPr>
            <a:solidFill>
              <a:schemeClr val="accent2"/>
            </a:solidFill>
            <a:ln>
              <a:noFill/>
            </a:ln>
            <a:effectLst/>
          </c:spPr>
          <c:invertIfNegative val="0"/>
          <c:dLbls>
            <c:dLbl>
              <c:idx val="0"/>
              <c:layout>
                <c:manualLayout>
                  <c:x val="-0.125757228090841"/>
                  <c:y val="1.86471083461021E-3"/>
                </c:manualLayout>
              </c:layout>
              <c:tx>
                <c:rich>
                  <a:bodyPr rot="0" spcFirstLastPara="1" vertOverflow="ellipsis" vert="horz" wrap="square" lIns="38100" tIns="19050" rIns="38100" bIns="19050" anchor="ctr" anchorCtr="0">
                    <a:noAutofit/>
                  </a:bodyPr>
                  <a:lstStyle/>
                  <a:p>
                    <a:pPr algn="ctr">
                      <a:defRPr sz="900" b="0" i="0" u="none" strike="noStrike" kern="1200" baseline="0">
                        <a:solidFill>
                          <a:sysClr val="windowText" lastClr="000000"/>
                        </a:solidFill>
                        <a:latin typeface="+mn-lt"/>
                        <a:ea typeface="+mn-ea"/>
                        <a:cs typeface="+mn-cs"/>
                      </a:defRPr>
                    </a:pPr>
                    <a:fld id="{6CE2E023-6DC2-4981-9E73-3C7383C8BA3C}" type="SERIESNAME">
                      <a:rPr lang="en-US" sz="900" smtClean="0">
                        <a:solidFill>
                          <a:sysClr val="windowText" lastClr="000000"/>
                        </a:solidFill>
                      </a:rPr>
                      <a:pPr algn="ctr">
                        <a:defRPr sz="900" b="0" i="0" u="none" strike="noStrike" kern="1200" baseline="0">
                          <a:solidFill>
                            <a:sysClr val="windowText" lastClr="000000"/>
                          </a:solidFill>
                          <a:latin typeface="+mn-lt"/>
                          <a:ea typeface="+mn-ea"/>
                          <a:cs typeface="+mn-cs"/>
                        </a:defRPr>
                      </a:pPr>
                      <a:t>[SERIES NAME]</a:t>
                    </a:fld>
                    <a:r>
                      <a:rPr lang="en-US" sz="900" baseline="0" dirty="0">
                        <a:solidFill>
                          <a:sysClr val="windowText" lastClr="000000"/>
                        </a:solidFill>
                      </a:rPr>
                      <a:t>: </a:t>
                    </a:r>
                    <a:fld id="{FAE9C360-5E4E-4432-AB21-1D64544360A6}" type="VALUE">
                      <a:rPr lang="en-US" sz="900" baseline="0" smtClean="0">
                        <a:solidFill>
                          <a:sysClr val="windowText" lastClr="000000"/>
                        </a:solidFill>
                      </a:rPr>
                      <a:pPr algn="ctr">
                        <a:defRPr sz="900" b="0" i="0" u="none" strike="noStrike" kern="1200" baseline="0">
                          <a:solidFill>
                            <a:sysClr val="windowText" lastClr="000000"/>
                          </a:solidFill>
                          <a:latin typeface="+mn-lt"/>
                          <a:ea typeface="+mn-ea"/>
                          <a:cs typeface="+mn-cs"/>
                        </a:defRPr>
                      </a:pPr>
                      <a:t>[VALUE]</a:t>
                    </a:fld>
                    <a:r>
                      <a:rPr lang="en-US" sz="900" baseline="0" dirty="0">
                        <a:solidFill>
                          <a:sysClr val="windowText" lastClr="000000"/>
                        </a:solidFill>
                      </a:rPr>
                      <a:t>%</a:t>
                    </a:r>
                  </a:p>
                </c:rich>
              </c:tx>
              <c:spPr>
                <a:noFill/>
                <a:ln>
                  <a:noFill/>
                </a:ln>
                <a:effectLst/>
              </c:spPr>
              <c:dLblPos val="ct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2-4ED0-4280-8CE7-6E257BC2F2C6}"/>
                </c:ext>
                <c:ext xmlns:c15="http://schemas.microsoft.com/office/drawing/2012/chart" uri="{CE6537A1-D6FC-4f65-9D91-7224C49458BB}">
                  <c15:layout>
                    <c:manualLayout>
                      <c:w val="0.31829568054389584"/>
                      <c:h val="0.1181409043748128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ro-RO"/>
              </a:p>
            </c:txPr>
            <c:dLblPos val="ct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Sheet2!$B$3</c:f>
              <c:numCache>
                <c:formatCode>0</c:formatCode>
                <c:ptCount val="1"/>
                <c:pt idx="0">
                  <c:v>5.52</c:v>
                </c:pt>
              </c:numCache>
            </c:numRef>
          </c:val>
          <c:extLst xmlns:c16r2="http://schemas.microsoft.com/office/drawing/2015/06/chart">
            <c:ext xmlns:c16="http://schemas.microsoft.com/office/drawing/2014/chart" uri="{C3380CC4-5D6E-409C-BE32-E72D297353CC}">
              <c16:uniqueId val="{00000003-4ED0-4280-8CE7-6E257BC2F2C6}"/>
            </c:ext>
          </c:extLst>
        </c:ser>
        <c:ser>
          <c:idx val="2"/>
          <c:order val="2"/>
          <c:tx>
            <c:strRef>
              <c:f>Sheet2!$A$4</c:f>
              <c:strCache>
                <c:ptCount val="1"/>
                <c:pt idx="0">
                  <c:v>Altele</c:v>
                </c:pt>
              </c:strCache>
            </c:strRef>
          </c:tx>
          <c:spPr>
            <a:solidFill>
              <a:schemeClr val="accent3"/>
            </a:solidFill>
            <a:ln>
              <a:noFill/>
            </a:ln>
            <a:effectLst/>
          </c:spPr>
          <c:invertIfNegative val="0"/>
          <c:dLbls>
            <c:dLbl>
              <c:idx val="0"/>
              <c:layout>
                <c:manualLayout>
                  <c:x val="-6.70456800467987E-2"/>
                  <c:y val="-1.03710372906376E-2"/>
                </c:manualLayout>
              </c:layout>
              <c:tx>
                <c:rich>
                  <a:bodyPr rot="0" spcFirstLastPara="1" vertOverflow="ellipsis" vert="horz" wrap="square" lIns="38100" tIns="19050" rIns="38100" bIns="19050" anchor="ctr" anchorCtr="0">
                    <a:noAutofit/>
                  </a:bodyPr>
                  <a:lstStyle/>
                  <a:p>
                    <a:pPr algn="l">
                      <a:defRPr sz="1050" b="0" i="0" u="none" strike="noStrike" kern="1200" baseline="0">
                        <a:solidFill>
                          <a:sysClr val="windowText" lastClr="000000"/>
                        </a:solidFill>
                        <a:latin typeface="+mn-lt"/>
                        <a:ea typeface="+mn-ea"/>
                        <a:cs typeface="+mn-cs"/>
                      </a:defRPr>
                    </a:pPr>
                    <a:r>
                      <a:rPr lang="en-US" sz="1050" baseline="0" dirty="0" err="1"/>
                      <a:t>Altele</a:t>
                    </a:r>
                    <a:r>
                      <a:rPr lang="en-US" sz="1050" baseline="0" dirty="0"/>
                      <a:t>: 6%</a:t>
                    </a:r>
                  </a:p>
                </c:rich>
              </c:tx>
              <c:spPr>
                <a:noFill/>
                <a:ln>
                  <a:noFill/>
                </a:ln>
                <a:effectLst/>
              </c:spPr>
              <c:dLblPos val="ct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4-4ED0-4280-8CE7-6E257BC2F2C6}"/>
                </c:ext>
                <c:ext xmlns:c15="http://schemas.microsoft.com/office/drawing/2012/chart" uri="{CE6537A1-D6FC-4f65-9D91-7224C49458BB}">
                  <c15:layout>
                    <c:manualLayout>
                      <c:w val="0.37324599270102315"/>
                      <c:h val="4.1004947508529191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ro-RO"/>
              </a:p>
            </c:txPr>
            <c:dLblPos val="ct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Sheet2!$B$4</c:f>
              <c:numCache>
                <c:formatCode>0</c:formatCode>
                <c:ptCount val="1"/>
                <c:pt idx="0">
                  <c:v>6.05</c:v>
                </c:pt>
              </c:numCache>
            </c:numRef>
          </c:val>
          <c:extLst xmlns:c16r2="http://schemas.microsoft.com/office/drawing/2015/06/chart">
            <c:ext xmlns:c16="http://schemas.microsoft.com/office/drawing/2014/chart" uri="{C3380CC4-5D6E-409C-BE32-E72D297353CC}">
              <c16:uniqueId val="{00000005-4ED0-4280-8CE7-6E257BC2F2C6}"/>
            </c:ext>
          </c:extLst>
        </c:ser>
        <c:ser>
          <c:idx val="3"/>
          <c:order val="3"/>
          <c:tx>
            <c:strRef>
              <c:f>Sheet2!$A$5</c:f>
              <c:strCache>
                <c:ptCount val="1"/>
                <c:pt idx="0">
                  <c:v>Nespecificată</c:v>
                </c:pt>
              </c:strCache>
            </c:strRef>
          </c:tx>
          <c:spPr>
            <a:solidFill>
              <a:schemeClr val="accent4"/>
            </a:solidFill>
            <a:ln>
              <a:noFill/>
            </a:ln>
            <a:effectLst/>
          </c:spPr>
          <c:invertIfNegative val="0"/>
          <c:dLbls>
            <c:dLbl>
              <c:idx val="0"/>
              <c:layout>
                <c:manualLayout>
                  <c:x val="-3.7885821680125998E-4"/>
                  <c:y val="1.20930754331066E-7"/>
                </c:manualLayout>
              </c:layout>
              <c:tx>
                <c:rich>
                  <a:bodyPr/>
                  <a:lstStyle/>
                  <a:p>
                    <a:fld id="{D2A62E0B-5FAD-428D-AC97-A44B6907CD1D}" type="SERIESNAME">
                      <a:rPr lang="en-US" sz="1100" smtClean="0"/>
                      <a:pPr/>
                      <a:t>[SERIES NAME]</a:t>
                    </a:fld>
                    <a:r>
                      <a:rPr lang="en-US" sz="1100" baseline="0" dirty="0"/>
                      <a:t>: </a:t>
                    </a:r>
                    <a:fld id="{066DCB33-A4B1-4112-BD67-12DBE359F4D2}" type="VALUE">
                      <a:rPr lang="en-US" sz="1100" baseline="0" smtClean="0"/>
                      <a:pPr/>
                      <a:t>[VALUE]</a:t>
                    </a:fld>
                    <a:r>
                      <a:rPr lang="en-US" sz="1100" baseline="0" dirty="0"/>
                      <a:t>%</a:t>
                    </a:r>
                  </a:p>
                </c:rich>
              </c:tx>
              <c:dLblPos val="ct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6-4ED0-4280-8CE7-6E257BC2F2C6}"/>
                </c:ext>
                <c:ext xmlns:c15="http://schemas.microsoft.com/office/drawing/2012/chart" uri="{CE6537A1-D6FC-4f65-9D91-7224C49458BB}">
                  <c15:layout>
                    <c:manualLayout>
                      <c:w val="0.49625606309395653"/>
                      <c:h val="0.12255472940218301"/>
                    </c:manualLayout>
                  </c15:layout>
                  <c15:dlblFieldTable/>
                  <c15:showDataLabelsRange val="0"/>
                </c:ext>
              </c:extLst>
            </c:dLbl>
            <c:spPr>
              <a:noFill/>
              <a:ln>
                <a:noFill/>
              </a:ln>
              <a:effectLst/>
            </c:spPr>
            <c:txPr>
              <a:bodyPr rot="0" spcFirstLastPara="1" vertOverflow="ellipsis" vert="horz" wrap="square" lIns="38100" tIns="19050" rIns="38100" bIns="19050" anchor="ctr" anchorCtr="0">
                <a:spAutoFit/>
              </a:bodyPr>
              <a:lstStyle/>
              <a:p>
                <a:pPr algn="l">
                  <a:defRPr sz="1100" b="0" i="0" u="none" strike="noStrike" kern="1200" baseline="0">
                    <a:solidFill>
                      <a:sysClr val="windowText" lastClr="000000"/>
                    </a:solidFill>
                    <a:latin typeface="+mn-lt"/>
                    <a:ea typeface="+mn-ea"/>
                    <a:cs typeface="+mn-cs"/>
                  </a:defRPr>
                </a:pPr>
                <a:endParaRPr lang="ro-RO"/>
              </a:p>
            </c:txPr>
            <c:dLblPos val="ct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Sheet2!$B$5</c:f>
              <c:numCache>
                <c:formatCode>0</c:formatCode>
                <c:ptCount val="1"/>
                <c:pt idx="0">
                  <c:v>10.78</c:v>
                </c:pt>
              </c:numCache>
            </c:numRef>
          </c:val>
          <c:extLst xmlns:c16r2="http://schemas.microsoft.com/office/drawing/2015/06/chart">
            <c:ext xmlns:c16="http://schemas.microsoft.com/office/drawing/2014/chart" uri="{C3380CC4-5D6E-409C-BE32-E72D297353CC}">
              <c16:uniqueId val="{00000007-4ED0-4280-8CE7-6E257BC2F2C6}"/>
            </c:ext>
          </c:extLst>
        </c:ser>
        <c:ser>
          <c:idx val="4"/>
          <c:order val="4"/>
          <c:tx>
            <c:strRef>
              <c:f>Sheet2!$A$6</c:f>
              <c:strCache>
                <c:ptCount val="1"/>
                <c:pt idx="0">
                  <c:v>Metalurgică</c:v>
                </c:pt>
              </c:strCache>
            </c:strRef>
          </c:tx>
          <c:spPr>
            <a:solidFill>
              <a:schemeClr val="accent5"/>
            </a:solidFill>
            <a:ln>
              <a:noFill/>
            </a:ln>
            <a:effectLst/>
          </c:spPr>
          <c:invertIfNegative val="0"/>
          <c:dLbls>
            <c:dLbl>
              <c:idx val="0"/>
              <c:layout>
                <c:manualLayout>
                  <c:x val="-2.5252535294891899E-2"/>
                  <c:y val="1.01010141179567E-2"/>
                </c:manualLayout>
              </c:layout>
              <c:tx>
                <c:rich>
                  <a:bodyPr/>
                  <a:lstStyle/>
                  <a:p>
                    <a:fld id="{0B1B313C-4829-4FB9-9835-5569179EADA6}" type="SERIESNAME">
                      <a:rPr lang="en-US"/>
                      <a:pPr/>
                      <a:t>[SERIES NAME]</a:t>
                    </a:fld>
                    <a:r>
                      <a:rPr lang="en-US" baseline="0" dirty="0"/>
                      <a:t>: </a:t>
                    </a:r>
                    <a:fld id="{529C6951-2329-4E1C-A7BE-69951A22CF16}" type="VALUE">
                      <a:rPr lang="en-US" baseline="0" smtClean="0"/>
                      <a:pPr/>
                      <a:t>[VALUE]</a:t>
                    </a:fld>
                    <a:r>
                      <a:rPr lang="en-US" baseline="0" dirty="0"/>
                      <a:t>%</a:t>
                    </a:r>
                  </a:p>
                </c:rich>
              </c:tx>
              <c:dLblPos val="ct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8-4ED0-4280-8CE7-6E257BC2F2C6}"/>
                </c:ext>
                <c:ext xmlns:c15="http://schemas.microsoft.com/office/drawing/2012/chart" uri="{CE6537A1-D6FC-4f65-9D91-7224C49458BB}">
                  <c15:layout>
                    <c:manualLayout>
                      <c:w val="0.45020219923733368"/>
                      <c:h val="0.21863645058317449"/>
                    </c:manualLayout>
                  </c15:layout>
                  <c15:dlblFieldTable/>
                  <c15:showDataLabelsRange val="0"/>
                </c:ext>
              </c:extLst>
            </c:dLbl>
            <c:spPr>
              <a:noFill/>
              <a:ln>
                <a:noFill/>
              </a:ln>
              <a:effectLst/>
            </c:spPr>
            <c:txPr>
              <a:bodyPr rot="0" spcFirstLastPara="1" vertOverflow="ellipsis" vert="horz" wrap="square" lIns="38100" tIns="19050" rIns="38100" bIns="19050" anchor="ctr" anchorCtr="0">
                <a:spAutoFit/>
              </a:bodyPr>
              <a:lstStyle/>
              <a:p>
                <a:pPr algn="l">
                  <a:defRPr sz="1100" b="0" i="0" u="none" strike="noStrike" kern="1200" baseline="0">
                    <a:solidFill>
                      <a:sysClr val="windowText" lastClr="000000"/>
                    </a:solidFill>
                    <a:latin typeface="+mn-lt"/>
                    <a:ea typeface="+mn-ea"/>
                    <a:cs typeface="+mn-cs"/>
                  </a:defRPr>
                </a:pPr>
                <a:endParaRPr lang="ro-RO"/>
              </a:p>
            </c:txPr>
            <c:dLblPos val="ct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Sheet2!$B$6</c:f>
              <c:numCache>
                <c:formatCode>0</c:formatCode>
                <c:ptCount val="1"/>
                <c:pt idx="0">
                  <c:v>11.57</c:v>
                </c:pt>
              </c:numCache>
            </c:numRef>
          </c:val>
          <c:extLst xmlns:c16r2="http://schemas.microsoft.com/office/drawing/2015/06/chart">
            <c:ext xmlns:c16="http://schemas.microsoft.com/office/drawing/2014/chart" uri="{C3380CC4-5D6E-409C-BE32-E72D297353CC}">
              <c16:uniqueId val="{00000009-4ED0-4280-8CE7-6E257BC2F2C6}"/>
            </c:ext>
          </c:extLst>
        </c:ser>
        <c:ser>
          <c:idx val="5"/>
          <c:order val="5"/>
          <c:tx>
            <c:strRef>
              <c:f>Sheet2!$A$7</c:f>
              <c:strCache>
                <c:ptCount val="1"/>
                <c:pt idx="0">
                  <c:v>Electronică</c:v>
                </c:pt>
              </c:strCache>
            </c:strRef>
          </c:tx>
          <c:spPr>
            <a:solidFill>
              <a:schemeClr val="accent6"/>
            </a:solidFill>
            <a:ln>
              <a:noFill/>
            </a:ln>
            <a:effectLst/>
          </c:spPr>
          <c:invertIfNegative val="0"/>
          <c:dLbls>
            <c:dLbl>
              <c:idx val="0"/>
              <c:layout>
                <c:manualLayout>
                  <c:x val="-3.2828196052508501E-2"/>
                  <c:y val="-2.7950789700004301E-3"/>
                </c:manualLayout>
              </c:layout>
              <c:tx>
                <c:rich>
                  <a:bodyPr/>
                  <a:lstStyle/>
                  <a:p>
                    <a:fld id="{CFCFE926-0C8E-453C-B4D0-40FC18B1B472}" type="SERIESNAME">
                      <a:rPr lang="en-US"/>
                      <a:pPr/>
                      <a:t>[SERIES NAME]</a:t>
                    </a:fld>
                    <a:r>
                      <a:rPr lang="en-US" baseline="0" dirty="0"/>
                      <a:t>: 31%</a:t>
                    </a:r>
                  </a:p>
                </c:rich>
              </c:tx>
              <c:dLblPos val="ct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A-4ED0-4280-8CE7-6E257BC2F2C6}"/>
                </c:ext>
                <c:ext xmlns:c15="http://schemas.microsoft.com/office/drawing/2012/chart" uri="{CE6537A1-D6FC-4f65-9D91-7224C49458BB}">
                  <c15:layout>
                    <c:manualLayout>
                      <c:w val="0.43641272425543787"/>
                      <c:h val="0.12255472940218301"/>
                    </c:manualLayout>
                  </c15:layout>
                  <c15:dlblFieldTable/>
                  <c15:showDataLabelsRange val="0"/>
                </c:ext>
              </c:extLst>
            </c:dLbl>
            <c:spPr>
              <a:noFill/>
              <a:ln>
                <a:noFill/>
              </a:ln>
              <a:effectLst/>
            </c:spPr>
            <c:txPr>
              <a:bodyPr rot="0" spcFirstLastPara="1" vertOverflow="ellipsis" vert="horz" wrap="square" lIns="38100" tIns="19050" rIns="38100" bIns="19050" anchor="ctr" anchorCtr="0">
                <a:spAutoFit/>
              </a:bodyPr>
              <a:lstStyle/>
              <a:p>
                <a:pPr algn="l">
                  <a:defRPr sz="1100" b="0" i="0" u="none" strike="noStrike" kern="1200" baseline="0">
                    <a:solidFill>
                      <a:sysClr val="windowText" lastClr="000000"/>
                    </a:solidFill>
                    <a:latin typeface="+mn-lt"/>
                    <a:ea typeface="+mn-ea"/>
                    <a:cs typeface="+mn-cs"/>
                  </a:defRPr>
                </a:pPr>
                <a:endParaRPr lang="ro-RO"/>
              </a:p>
            </c:txPr>
            <c:dLblPos val="ct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Sheet2!$B$7</c:f>
              <c:numCache>
                <c:formatCode>0</c:formatCode>
                <c:ptCount val="1"/>
                <c:pt idx="0">
                  <c:v>30.52</c:v>
                </c:pt>
              </c:numCache>
            </c:numRef>
          </c:val>
          <c:extLst xmlns:c16r2="http://schemas.microsoft.com/office/drawing/2015/06/chart">
            <c:ext xmlns:c16="http://schemas.microsoft.com/office/drawing/2014/chart" uri="{C3380CC4-5D6E-409C-BE32-E72D297353CC}">
              <c16:uniqueId val="{0000000B-4ED0-4280-8CE7-6E257BC2F2C6}"/>
            </c:ext>
          </c:extLst>
        </c:ser>
        <c:ser>
          <c:idx val="6"/>
          <c:order val="6"/>
          <c:tx>
            <c:strRef>
              <c:f>Sheet2!$A$8</c:f>
              <c:strCache>
                <c:ptCount val="1"/>
                <c:pt idx="0">
                  <c:v>Auto</c:v>
                </c:pt>
              </c:strCache>
            </c:strRef>
          </c:tx>
          <c:spPr>
            <a:solidFill>
              <a:schemeClr val="accent1">
                <a:lumMod val="60000"/>
              </a:schemeClr>
            </a:solidFill>
            <a:ln>
              <a:noFill/>
            </a:ln>
            <a:effectLst/>
          </c:spPr>
          <c:invertIfNegative val="0"/>
          <c:dPt>
            <c:idx val="0"/>
            <c:invertIfNegative val="0"/>
            <c:bubble3D val="0"/>
            <c:spPr>
              <a:solidFill>
                <a:schemeClr val="accent3">
                  <a:lumMod val="60000"/>
                  <a:lumOff val="40000"/>
                </a:schemeClr>
              </a:solidFill>
              <a:ln>
                <a:noFill/>
              </a:ln>
              <a:effectLst/>
            </c:spPr>
            <c:extLst xmlns:c16r2="http://schemas.microsoft.com/office/drawing/2015/06/chart">
              <c:ext xmlns:c16="http://schemas.microsoft.com/office/drawing/2014/chart" uri="{C3380CC4-5D6E-409C-BE32-E72D297353CC}">
                <c16:uniqueId val="{0000000D-4ED0-4280-8CE7-6E257BC2F2C6}"/>
              </c:ext>
            </c:extLst>
          </c:dPt>
          <c:dLbls>
            <c:dLbl>
              <c:idx val="0"/>
              <c:layout>
                <c:manualLayout>
                  <c:x val="-4.5707021499473997E-2"/>
                  <c:y val="-2.7952486934963599E-3"/>
                </c:manualLayout>
              </c:layout>
              <c:tx>
                <c:rich>
                  <a:bodyPr rot="0" spcFirstLastPara="1" vertOverflow="ellipsis" vert="horz" wrap="square" lIns="38100" tIns="19050" rIns="38100" bIns="19050" anchor="ctr" anchorCtr="0">
                    <a:spAutoFit/>
                  </a:bodyPr>
                  <a:lstStyle/>
                  <a:p>
                    <a:pPr algn="l">
                      <a:defRPr sz="1100" b="0" i="0" u="none" strike="noStrike" kern="1200" baseline="0">
                        <a:solidFill>
                          <a:sysClr val="windowText" lastClr="000000"/>
                        </a:solidFill>
                        <a:latin typeface="+mn-lt"/>
                        <a:ea typeface="+mn-ea"/>
                        <a:cs typeface="+mn-cs"/>
                      </a:defRPr>
                    </a:pPr>
                    <a:fld id="{12B6EB8F-CC05-4EF6-9E0F-F966F965C2B8}" type="SERIESNAME">
                      <a:rPr lang="en-US"/>
                      <a:pPr algn="l">
                        <a:defRPr sz="1100" b="0" i="0" u="none" strike="noStrike" kern="1200" baseline="0">
                          <a:solidFill>
                            <a:sysClr val="windowText" lastClr="000000"/>
                          </a:solidFill>
                          <a:latin typeface="+mn-lt"/>
                          <a:ea typeface="+mn-ea"/>
                          <a:cs typeface="+mn-cs"/>
                        </a:defRPr>
                      </a:pPr>
                      <a:t>[SERIES NAME]</a:t>
                    </a:fld>
                    <a:r>
                      <a:rPr lang="en-US" baseline="0" dirty="0"/>
                      <a:t>: </a:t>
                    </a:r>
                    <a:fld id="{78685938-C86D-4992-B761-10274D149998}" type="VALUE">
                      <a:rPr lang="en-US" baseline="0" smtClean="0"/>
                      <a:pPr algn="l">
                        <a:defRPr sz="1100" b="0" i="0" u="none" strike="noStrike" kern="1200" baseline="0">
                          <a:solidFill>
                            <a:sysClr val="windowText" lastClr="000000"/>
                          </a:solidFill>
                          <a:latin typeface="+mn-lt"/>
                          <a:ea typeface="+mn-ea"/>
                          <a:cs typeface="+mn-cs"/>
                        </a:defRPr>
                      </a:pPr>
                      <a:t>[VALUE]</a:t>
                    </a:fld>
                    <a:r>
                      <a:rPr lang="en-US" baseline="0" dirty="0" smtClean="0"/>
                      <a:t>%</a:t>
                    </a:r>
                  </a:p>
                </c:rich>
              </c:tx>
              <c:spPr>
                <a:noFill/>
                <a:ln>
                  <a:noFill/>
                </a:ln>
                <a:effectLst/>
              </c:spPr>
              <c:dLblPos val="ct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D-4ED0-4280-8CE7-6E257BC2F2C6}"/>
                </c:ext>
                <c:ext xmlns:c15="http://schemas.microsoft.com/office/drawing/2012/chart" uri="{CE6537A1-D6FC-4f65-9D91-7224C49458BB}">
                  <c15:layout>
                    <c:manualLayout>
                      <c:w val="0.40189429805706589"/>
                      <c:h val="0.15080814078109472"/>
                    </c:manualLayout>
                  </c15:layout>
                  <c15:dlblFieldTable/>
                  <c15:showDataLabelsRange val="0"/>
                </c:ext>
              </c:extLst>
            </c:dLbl>
            <c:spPr>
              <a:noFill/>
              <a:ln>
                <a:solidFill>
                  <a:schemeClr val="bg1"/>
                </a:solid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ro-RO"/>
              </a:p>
            </c:txPr>
            <c:dLblPos val="ct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Sheet2!$B$8</c:f>
              <c:numCache>
                <c:formatCode>0</c:formatCode>
                <c:ptCount val="1"/>
                <c:pt idx="0">
                  <c:v>32.89</c:v>
                </c:pt>
              </c:numCache>
            </c:numRef>
          </c:val>
          <c:extLst xmlns:c16r2="http://schemas.microsoft.com/office/drawing/2015/06/chart">
            <c:ext xmlns:c16="http://schemas.microsoft.com/office/drawing/2014/chart" uri="{C3380CC4-5D6E-409C-BE32-E72D297353CC}">
              <c16:uniqueId val="{0000000E-4ED0-4280-8CE7-6E257BC2F2C6}"/>
            </c:ext>
          </c:extLst>
        </c:ser>
        <c:dLbls>
          <c:dLblPos val="ctr"/>
          <c:showLegendKey val="0"/>
          <c:showVal val="1"/>
          <c:showCatName val="0"/>
          <c:showSerName val="0"/>
          <c:showPercent val="0"/>
          <c:showBubbleSize val="0"/>
        </c:dLbls>
        <c:gapWidth val="79"/>
        <c:overlap val="100"/>
        <c:axId val="166235136"/>
        <c:axId val="166257408"/>
      </c:barChart>
      <c:catAx>
        <c:axId val="1662351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6257408"/>
        <c:crosses val="autoZero"/>
        <c:auto val="1"/>
        <c:lblAlgn val="ctr"/>
        <c:lblOffset val="100"/>
        <c:noMultiLvlLbl val="0"/>
      </c:catAx>
      <c:valAx>
        <c:axId val="166257408"/>
        <c:scaling>
          <c:orientation val="minMax"/>
        </c:scaling>
        <c:delete val="1"/>
        <c:axPos val="l"/>
        <c:numFmt formatCode="0" sourceLinked="1"/>
        <c:majorTickMark val="none"/>
        <c:minorTickMark val="none"/>
        <c:tickLblPos val="nextTo"/>
        <c:crossAx val="166235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o-R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07ACC-44E6-4C35-81AB-9507A8E9F19E}" type="doc">
      <dgm:prSet loTypeId="urn:microsoft.com/office/officeart/2005/8/layout/gear1" loCatId="relationship" qsTypeId="urn:microsoft.com/office/officeart/2005/8/quickstyle/simple2" qsCatId="simple" csTypeId="urn:microsoft.com/office/officeart/2005/8/colors/colorful4" csCatId="colorful" phldr="1"/>
      <dgm:spPr/>
    </dgm:pt>
    <dgm:pt modelId="{344AA77B-D361-470D-919E-954D3B73773A}">
      <dgm:prSet phldrT="[Text]" custT="1"/>
      <dgm:spPr/>
      <dgm:t>
        <a:bodyPr/>
        <a:lstStyle/>
        <a:p>
          <a:r>
            <a:rPr lang="vi-VN" sz="1200" b="1" dirty="0" smtClean="0">
              <a:latin typeface="Calibri (Body)"/>
              <a:cs typeface="Calibri" pitchFamily="34" charset="0"/>
            </a:rPr>
            <a:t>1. </a:t>
          </a:r>
          <a:r>
            <a:rPr lang="ro-RO" sz="1200" b="1" dirty="0" smtClean="0">
              <a:latin typeface="Calibri (Body)"/>
              <a:cs typeface="Calibri" pitchFamily="34" charset="0"/>
            </a:rPr>
            <a:t>Înțelege</a:t>
          </a:r>
          <a:r>
            <a:rPr lang="vi-VN" sz="1200" b="1" dirty="0" smtClean="0">
              <a:latin typeface="Calibri (Body)"/>
              <a:cs typeface="Calibri" pitchFamily="34" charset="0"/>
            </a:rPr>
            <a:t> perspectiva lumii de</a:t>
          </a:r>
          <a:r>
            <a:rPr lang="ro-RO" sz="1200" b="1" dirty="0" smtClean="0">
              <a:latin typeface="Calibri (Body)"/>
              <a:cs typeface="Calibri" pitchFamily="34" charset="0"/>
            </a:rPr>
            <a:t> mâine</a:t>
          </a:r>
          <a:r>
            <a:rPr lang="vi-VN" sz="1200" b="1" dirty="0" smtClean="0">
              <a:latin typeface="Calibri (Body)"/>
              <a:cs typeface="Calibri" pitchFamily="34" charset="0"/>
            </a:rPr>
            <a:t>!</a:t>
          </a:r>
          <a:endParaRPr lang="en-GB" sz="1200" b="1" dirty="0">
            <a:latin typeface="Calibri (Body)"/>
            <a:cs typeface="Calibri" pitchFamily="34" charset="0"/>
          </a:endParaRPr>
        </a:p>
      </dgm:t>
    </dgm:pt>
    <dgm:pt modelId="{D3FED7A1-B4BF-40FB-BC79-9FC8D7AFAD83}" type="parTrans" cxnId="{98BF4C46-59C3-4A02-A3C0-92D5946AC9A8}">
      <dgm:prSet/>
      <dgm:spPr/>
      <dgm:t>
        <a:bodyPr/>
        <a:lstStyle/>
        <a:p>
          <a:endParaRPr lang="en-GB" sz="1800" b="1">
            <a:latin typeface="Calibri" pitchFamily="34" charset="0"/>
            <a:cs typeface="Aharoni" pitchFamily="2" charset="-79"/>
          </a:endParaRPr>
        </a:p>
      </dgm:t>
    </dgm:pt>
    <dgm:pt modelId="{E316C8B1-056B-461B-B1D9-57CCB1BD16B7}" type="sibTrans" cxnId="{98BF4C46-59C3-4A02-A3C0-92D5946AC9A8}">
      <dgm:prSet/>
      <dgm:spPr/>
      <dgm:t>
        <a:bodyPr/>
        <a:lstStyle/>
        <a:p>
          <a:endParaRPr lang="en-GB" sz="1800" b="1">
            <a:latin typeface="Calibri" pitchFamily="34" charset="0"/>
            <a:cs typeface="Aharoni" pitchFamily="2" charset="-79"/>
          </a:endParaRPr>
        </a:p>
      </dgm:t>
    </dgm:pt>
    <dgm:pt modelId="{00BEFD48-55C8-4874-82BB-7396C2F6BEF2}">
      <dgm:prSet phldrT="[Text]" custT="1"/>
      <dgm:spPr/>
      <dgm:t>
        <a:bodyPr/>
        <a:lstStyle/>
        <a:p>
          <a:r>
            <a:rPr lang="vi-VN" sz="1200" b="1" dirty="0" smtClean="0">
              <a:latin typeface="Calibri (Body)"/>
              <a:cs typeface="Calibri" pitchFamily="34" charset="0"/>
            </a:rPr>
            <a:t>2. </a:t>
          </a:r>
          <a:r>
            <a:rPr lang="ro-RO" sz="1200" b="1" dirty="0" smtClean="0">
              <a:latin typeface="Calibri (Body)"/>
              <a:cs typeface="Calibri" pitchFamily="34" charset="0"/>
            </a:rPr>
            <a:t>Cunoaște-te </a:t>
          </a:r>
          <a:r>
            <a:rPr lang="vi-VN" sz="1200" b="1" dirty="0" smtClean="0">
              <a:latin typeface="Calibri (Body)"/>
              <a:cs typeface="Calibri" pitchFamily="34" charset="0"/>
            </a:rPr>
            <a:t>pe tine însuți</a:t>
          </a:r>
          <a:r>
            <a:rPr lang="ro-RO" sz="1200" b="1" dirty="0" smtClean="0">
              <a:latin typeface="Calibri (Body)"/>
              <a:cs typeface="Calibri" pitchFamily="34" charset="0"/>
            </a:rPr>
            <a:t> și </a:t>
          </a:r>
          <a:r>
            <a:rPr lang="vi-VN" sz="1200" b="1" dirty="0" smtClean="0">
              <a:latin typeface="Calibri (Body)"/>
              <a:cs typeface="Calibri" pitchFamily="34" charset="0"/>
            </a:rPr>
            <a:t>pe cei din </a:t>
          </a:r>
          <a:r>
            <a:rPr lang="ro-RO" sz="1200" b="1" dirty="0" smtClean="0">
              <a:latin typeface="Calibri (Body)"/>
              <a:cs typeface="Calibri" pitchFamily="34" charset="0"/>
            </a:rPr>
            <a:t>generația ta!</a:t>
          </a:r>
        </a:p>
      </dgm:t>
    </dgm:pt>
    <dgm:pt modelId="{32C20B51-E4A2-4123-9139-FBE9232F0813}" type="parTrans" cxnId="{B52897C3-D332-4245-B4E3-1263BCCDCA28}">
      <dgm:prSet/>
      <dgm:spPr/>
      <dgm:t>
        <a:bodyPr/>
        <a:lstStyle/>
        <a:p>
          <a:endParaRPr lang="en-GB" sz="1800" b="1">
            <a:latin typeface="Calibri" pitchFamily="34" charset="0"/>
            <a:cs typeface="Aharoni" pitchFamily="2" charset="-79"/>
          </a:endParaRPr>
        </a:p>
      </dgm:t>
    </dgm:pt>
    <dgm:pt modelId="{860274CF-2685-4DA3-AEE0-326F9744F8B8}" type="sibTrans" cxnId="{B52897C3-D332-4245-B4E3-1263BCCDCA28}">
      <dgm:prSet/>
      <dgm:spPr/>
      <dgm:t>
        <a:bodyPr/>
        <a:lstStyle/>
        <a:p>
          <a:endParaRPr lang="en-GB" sz="1800" b="1">
            <a:latin typeface="Calibri" pitchFamily="34" charset="0"/>
            <a:cs typeface="Aharoni" pitchFamily="2" charset="-79"/>
          </a:endParaRPr>
        </a:p>
      </dgm:t>
    </dgm:pt>
    <dgm:pt modelId="{39768D60-6857-4482-A903-7DA43DAB4865}">
      <dgm:prSet phldrT="[Text]" custT="1"/>
      <dgm:spPr/>
      <dgm:t>
        <a:bodyPr/>
        <a:lstStyle/>
        <a:p>
          <a:r>
            <a:rPr lang="vi-VN" sz="1200" b="1" dirty="0" smtClean="0">
              <a:latin typeface="Calibri (Body)"/>
              <a:cs typeface="Calibri" pitchFamily="34" charset="0"/>
            </a:rPr>
            <a:t>3. </a:t>
          </a:r>
          <a:r>
            <a:rPr lang="ro-RO" sz="1200" b="1" dirty="0" smtClean="0">
              <a:latin typeface="Calibri (Body)"/>
              <a:cs typeface="Calibri" pitchFamily="34" charset="0"/>
            </a:rPr>
            <a:t>Adu</a:t>
          </a:r>
          <a:r>
            <a:rPr lang="vi-VN" sz="1200" b="1" dirty="0" smtClean="0">
              <a:latin typeface="Calibri (Body)"/>
              <a:cs typeface="Calibri" pitchFamily="34" charset="0"/>
            </a:rPr>
            <a:t> un plus de creativitate față de ceilalți!</a:t>
          </a:r>
          <a:endParaRPr lang="en-GB" sz="1200" b="1" dirty="0">
            <a:latin typeface="Calibri (Body)"/>
            <a:cs typeface="Calibri" pitchFamily="34" charset="0"/>
          </a:endParaRPr>
        </a:p>
      </dgm:t>
    </dgm:pt>
    <dgm:pt modelId="{04E90EF0-D902-4E7E-A67F-328FC5FB433E}" type="parTrans" cxnId="{C3E5C092-CE6D-4841-86A0-06A981920E73}">
      <dgm:prSet/>
      <dgm:spPr/>
      <dgm:t>
        <a:bodyPr/>
        <a:lstStyle/>
        <a:p>
          <a:endParaRPr lang="en-GB" sz="1800" b="1">
            <a:latin typeface="Calibri" pitchFamily="34" charset="0"/>
            <a:cs typeface="Aharoni" pitchFamily="2" charset="-79"/>
          </a:endParaRPr>
        </a:p>
      </dgm:t>
    </dgm:pt>
    <dgm:pt modelId="{E147CE03-5AE8-48D1-AA23-BC8EEF1721E4}" type="sibTrans" cxnId="{C3E5C092-CE6D-4841-86A0-06A981920E73}">
      <dgm:prSet/>
      <dgm:spPr/>
      <dgm:t>
        <a:bodyPr/>
        <a:lstStyle/>
        <a:p>
          <a:endParaRPr lang="en-GB" sz="1800" b="1">
            <a:latin typeface="Calibri" pitchFamily="34" charset="0"/>
            <a:cs typeface="Aharoni" pitchFamily="2" charset="-79"/>
          </a:endParaRPr>
        </a:p>
      </dgm:t>
    </dgm:pt>
    <dgm:pt modelId="{ABF26AB9-02EC-4A5B-B658-ED209BAFEE6B}" type="pres">
      <dgm:prSet presAssocID="{88B07ACC-44E6-4C35-81AB-9507A8E9F19E}" presName="composite" presStyleCnt="0">
        <dgm:presLayoutVars>
          <dgm:chMax val="3"/>
          <dgm:animLvl val="lvl"/>
          <dgm:resizeHandles val="exact"/>
        </dgm:presLayoutVars>
      </dgm:prSet>
      <dgm:spPr/>
    </dgm:pt>
    <dgm:pt modelId="{F1B93608-DBBC-42BA-94E0-960E4857CD4A}" type="pres">
      <dgm:prSet presAssocID="{344AA77B-D361-470D-919E-954D3B73773A}" presName="gear1" presStyleLbl="node1" presStyleIdx="0" presStyleCnt="3" custAng="0" custScaleX="99094" custScaleY="90022" custLinFactNeighborX="-22124" custLinFactNeighborY="-2720">
        <dgm:presLayoutVars>
          <dgm:chMax val="1"/>
          <dgm:bulletEnabled val="1"/>
        </dgm:presLayoutVars>
      </dgm:prSet>
      <dgm:spPr/>
      <dgm:t>
        <a:bodyPr/>
        <a:lstStyle/>
        <a:p>
          <a:endParaRPr lang="en-GB"/>
        </a:p>
      </dgm:t>
    </dgm:pt>
    <dgm:pt modelId="{2B7CB392-6E48-46AF-9301-79A6FE986A69}" type="pres">
      <dgm:prSet presAssocID="{344AA77B-D361-470D-919E-954D3B73773A}" presName="gear1srcNode" presStyleLbl="node1" presStyleIdx="0" presStyleCnt="3"/>
      <dgm:spPr/>
      <dgm:t>
        <a:bodyPr/>
        <a:lstStyle/>
        <a:p>
          <a:endParaRPr lang="en-GB"/>
        </a:p>
      </dgm:t>
    </dgm:pt>
    <dgm:pt modelId="{BD0B9E0F-FABB-41EF-A91A-31DB58F341C5}" type="pres">
      <dgm:prSet presAssocID="{344AA77B-D361-470D-919E-954D3B73773A}" presName="gear1dstNode" presStyleLbl="node1" presStyleIdx="0" presStyleCnt="3"/>
      <dgm:spPr/>
      <dgm:t>
        <a:bodyPr/>
        <a:lstStyle/>
        <a:p>
          <a:endParaRPr lang="en-GB"/>
        </a:p>
      </dgm:t>
    </dgm:pt>
    <dgm:pt modelId="{F3D14501-AC08-4E69-AE12-649C09574C74}" type="pres">
      <dgm:prSet presAssocID="{00BEFD48-55C8-4874-82BB-7396C2F6BEF2}" presName="gear2" presStyleLbl="node1" presStyleIdx="1" presStyleCnt="3" custScaleX="151301" custScaleY="139054" custLinFactNeighborX="-44356" custLinFactNeighborY="-20553">
        <dgm:presLayoutVars>
          <dgm:chMax val="1"/>
          <dgm:bulletEnabled val="1"/>
        </dgm:presLayoutVars>
      </dgm:prSet>
      <dgm:spPr/>
      <dgm:t>
        <a:bodyPr/>
        <a:lstStyle/>
        <a:p>
          <a:endParaRPr lang="en-GB"/>
        </a:p>
      </dgm:t>
    </dgm:pt>
    <dgm:pt modelId="{D8A7FDF1-6F02-4AF2-9511-C4BD109058D6}" type="pres">
      <dgm:prSet presAssocID="{00BEFD48-55C8-4874-82BB-7396C2F6BEF2}" presName="gear2srcNode" presStyleLbl="node1" presStyleIdx="1" presStyleCnt="3"/>
      <dgm:spPr/>
      <dgm:t>
        <a:bodyPr/>
        <a:lstStyle/>
        <a:p>
          <a:endParaRPr lang="en-GB"/>
        </a:p>
      </dgm:t>
    </dgm:pt>
    <dgm:pt modelId="{4E6D0FF0-2492-4ADF-BF52-A6DBE4CECCDF}" type="pres">
      <dgm:prSet presAssocID="{00BEFD48-55C8-4874-82BB-7396C2F6BEF2}" presName="gear2dstNode" presStyleLbl="node1" presStyleIdx="1" presStyleCnt="3"/>
      <dgm:spPr/>
      <dgm:t>
        <a:bodyPr/>
        <a:lstStyle/>
        <a:p>
          <a:endParaRPr lang="en-GB"/>
        </a:p>
      </dgm:t>
    </dgm:pt>
    <dgm:pt modelId="{58F5B392-5F1A-4E5C-8761-7FF1DD0F05E2}" type="pres">
      <dgm:prSet presAssocID="{39768D60-6857-4482-A903-7DA43DAB4865}" presName="gear3" presStyleLbl="node1" presStyleIdx="2" presStyleCnt="3" custScaleX="143062" custScaleY="138517" custLinFactNeighborX="19128"/>
      <dgm:spPr/>
      <dgm:t>
        <a:bodyPr/>
        <a:lstStyle/>
        <a:p>
          <a:endParaRPr lang="en-GB"/>
        </a:p>
      </dgm:t>
    </dgm:pt>
    <dgm:pt modelId="{D99F6D9D-6DB8-4629-B9ED-58C8460C24EC}" type="pres">
      <dgm:prSet presAssocID="{39768D60-6857-4482-A903-7DA43DAB4865}" presName="gear3tx" presStyleLbl="node1" presStyleIdx="2" presStyleCnt="3">
        <dgm:presLayoutVars>
          <dgm:chMax val="1"/>
          <dgm:bulletEnabled val="1"/>
        </dgm:presLayoutVars>
      </dgm:prSet>
      <dgm:spPr/>
      <dgm:t>
        <a:bodyPr/>
        <a:lstStyle/>
        <a:p>
          <a:endParaRPr lang="en-GB"/>
        </a:p>
      </dgm:t>
    </dgm:pt>
    <dgm:pt modelId="{36806BC6-E8AB-4F2F-8ACC-170CAA5ED6CC}" type="pres">
      <dgm:prSet presAssocID="{39768D60-6857-4482-A903-7DA43DAB4865}" presName="gear3srcNode" presStyleLbl="node1" presStyleIdx="2" presStyleCnt="3"/>
      <dgm:spPr/>
      <dgm:t>
        <a:bodyPr/>
        <a:lstStyle/>
        <a:p>
          <a:endParaRPr lang="en-GB"/>
        </a:p>
      </dgm:t>
    </dgm:pt>
    <dgm:pt modelId="{E82F11E3-6699-4406-85E6-C47F17D15C31}" type="pres">
      <dgm:prSet presAssocID="{39768D60-6857-4482-A903-7DA43DAB4865}" presName="gear3dstNode" presStyleLbl="node1" presStyleIdx="2" presStyleCnt="3"/>
      <dgm:spPr/>
      <dgm:t>
        <a:bodyPr/>
        <a:lstStyle/>
        <a:p>
          <a:endParaRPr lang="en-GB"/>
        </a:p>
      </dgm:t>
    </dgm:pt>
    <dgm:pt modelId="{6374E7A4-F067-43A7-9F85-AA47C291B154}" type="pres">
      <dgm:prSet presAssocID="{E316C8B1-056B-461B-B1D9-57CCB1BD16B7}" presName="connector1" presStyleLbl="sibTrans2D1" presStyleIdx="0" presStyleCnt="3" custAng="388426" custScaleX="79715" custScaleY="88325" custLinFactNeighborX="-2412" custLinFactNeighborY="4567"/>
      <dgm:spPr/>
      <dgm:t>
        <a:bodyPr/>
        <a:lstStyle/>
        <a:p>
          <a:endParaRPr lang="en-GB"/>
        </a:p>
      </dgm:t>
    </dgm:pt>
    <dgm:pt modelId="{6DF95FC0-1FF1-4156-9E6A-6D1557EC0185}" type="pres">
      <dgm:prSet presAssocID="{860274CF-2685-4DA3-AEE0-326F9744F8B8}" presName="connector2" presStyleLbl="sibTrans2D1" presStyleIdx="1" presStyleCnt="3" custLinFactNeighborX="-52398" custLinFactNeighborY="-23223"/>
      <dgm:spPr/>
      <dgm:t>
        <a:bodyPr/>
        <a:lstStyle/>
        <a:p>
          <a:endParaRPr lang="en-GB"/>
        </a:p>
      </dgm:t>
    </dgm:pt>
    <dgm:pt modelId="{CB171DFF-5223-4B60-AA91-C3196076F09D}" type="pres">
      <dgm:prSet presAssocID="{E147CE03-5AE8-48D1-AA23-BC8EEF1721E4}" presName="connector3" presStyleLbl="sibTrans2D1" presStyleIdx="2" presStyleCnt="3" custScaleX="118581" custScaleY="83808" custLinFactNeighborX="12422" custLinFactNeighborY="-11453"/>
      <dgm:spPr/>
      <dgm:t>
        <a:bodyPr/>
        <a:lstStyle/>
        <a:p>
          <a:endParaRPr lang="en-GB"/>
        </a:p>
      </dgm:t>
    </dgm:pt>
  </dgm:ptLst>
  <dgm:cxnLst>
    <dgm:cxn modelId="{38CCCFAF-4C25-4445-ABD4-69FED0B5F657}" type="presOf" srcId="{00BEFD48-55C8-4874-82BB-7396C2F6BEF2}" destId="{4E6D0FF0-2492-4ADF-BF52-A6DBE4CECCDF}" srcOrd="2" destOrd="0" presId="urn:microsoft.com/office/officeart/2005/8/layout/gear1"/>
    <dgm:cxn modelId="{7370A370-A79F-294A-91EB-2770B64AE9A3}" type="presOf" srcId="{00BEFD48-55C8-4874-82BB-7396C2F6BEF2}" destId="{D8A7FDF1-6F02-4AF2-9511-C4BD109058D6}" srcOrd="1" destOrd="0" presId="urn:microsoft.com/office/officeart/2005/8/layout/gear1"/>
    <dgm:cxn modelId="{63594210-1C02-D449-B67A-9DCCB66AC90A}" type="presOf" srcId="{344AA77B-D361-470D-919E-954D3B73773A}" destId="{2B7CB392-6E48-46AF-9301-79A6FE986A69}" srcOrd="1" destOrd="0" presId="urn:microsoft.com/office/officeart/2005/8/layout/gear1"/>
    <dgm:cxn modelId="{6DA7636D-81DE-9645-8C6F-734EC4726BBC}" type="presOf" srcId="{88B07ACC-44E6-4C35-81AB-9507A8E9F19E}" destId="{ABF26AB9-02EC-4A5B-B658-ED209BAFEE6B}" srcOrd="0" destOrd="0" presId="urn:microsoft.com/office/officeart/2005/8/layout/gear1"/>
    <dgm:cxn modelId="{5CDE291D-DB72-CE41-94F9-252028570DDE}" type="presOf" srcId="{39768D60-6857-4482-A903-7DA43DAB4865}" destId="{D99F6D9D-6DB8-4629-B9ED-58C8460C24EC}" srcOrd="1" destOrd="0" presId="urn:microsoft.com/office/officeart/2005/8/layout/gear1"/>
    <dgm:cxn modelId="{41DC4BC2-7E8F-3343-BC5B-76B76D0D0CC1}" type="presOf" srcId="{344AA77B-D361-470D-919E-954D3B73773A}" destId="{F1B93608-DBBC-42BA-94E0-960E4857CD4A}" srcOrd="0" destOrd="0" presId="urn:microsoft.com/office/officeart/2005/8/layout/gear1"/>
    <dgm:cxn modelId="{A8015A23-C828-E945-BBCA-9AF4D96557DE}" type="presOf" srcId="{39768D60-6857-4482-A903-7DA43DAB4865}" destId="{58F5B392-5F1A-4E5C-8761-7FF1DD0F05E2}" srcOrd="0" destOrd="0" presId="urn:microsoft.com/office/officeart/2005/8/layout/gear1"/>
    <dgm:cxn modelId="{C31E4C15-9A4F-7C46-9EC5-8437C68FBE35}" type="presOf" srcId="{E147CE03-5AE8-48D1-AA23-BC8EEF1721E4}" destId="{CB171DFF-5223-4B60-AA91-C3196076F09D}" srcOrd="0" destOrd="0" presId="urn:microsoft.com/office/officeart/2005/8/layout/gear1"/>
    <dgm:cxn modelId="{C3E5C092-CE6D-4841-86A0-06A981920E73}" srcId="{88B07ACC-44E6-4C35-81AB-9507A8E9F19E}" destId="{39768D60-6857-4482-A903-7DA43DAB4865}" srcOrd="2" destOrd="0" parTransId="{04E90EF0-D902-4E7E-A67F-328FC5FB433E}" sibTransId="{E147CE03-5AE8-48D1-AA23-BC8EEF1721E4}"/>
    <dgm:cxn modelId="{B52897C3-D332-4245-B4E3-1263BCCDCA28}" srcId="{88B07ACC-44E6-4C35-81AB-9507A8E9F19E}" destId="{00BEFD48-55C8-4874-82BB-7396C2F6BEF2}" srcOrd="1" destOrd="0" parTransId="{32C20B51-E4A2-4123-9139-FBE9232F0813}" sibTransId="{860274CF-2685-4DA3-AEE0-326F9744F8B8}"/>
    <dgm:cxn modelId="{98BF4C46-59C3-4A02-A3C0-92D5946AC9A8}" srcId="{88B07ACC-44E6-4C35-81AB-9507A8E9F19E}" destId="{344AA77B-D361-470D-919E-954D3B73773A}" srcOrd="0" destOrd="0" parTransId="{D3FED7A1-B4BF-40FB-BC79-9FC8D7AFAD83}" sibTransId="{E316C8B1-056B-461B-B1D9-57CCB1BD16B7}"/>
    <dgm:cxn modelId="{C96ECEC1-2D1C-AF47-BD2B-556317898501}" type="presOf" srcId="{39768D60-6857-4482-A903-7DA43DAB4865}" destId="{36806BC6-E8AB-4F2F-8ACC-170CAA5ED6CC}" srcOrd="2" destOrd="0" presId="urn:microsoft.com/office/officeart/2005/8/layout/gear1"/>
    <dgm:cxn modelId="{5010DBE8-EB90-E145-A515-B022E559CDCE}" type="presOf" srcId="{39768D60-6857-4482-A903-7DA43DAB4865}" destId="{E82F11E3-6699-4406-85E6-C47F17D15C31}" srcOrd="3" destOrd="0" presId="urn:microsoft.com/office/officeart/2005/8/layout/gear1"/>
    <dgm:cxn modelId="{529D362B-1A87-014F-BC14-2DE6475CD76B}" type="presOf" srcId="{344AA77B-D361-470D-919E-954D3B73773A}" destId="{BD0B9E0F-FABB-41EF-A91A-31DB58F341C5}" srcOrd="2" destOrd="0" presId="urn:microsoft.com/office/officeart/2005/8/layout/gear1"/>
    <dgm:cxn modelId="{A8DA3DC8-8B65-0A45-9068-3618EA0F7E20}" type="presOf" srcId="{00BEFD48-55C8-4874-82BB-7396C2F6BEF2}" destId="{F3D14501-AC08-4E69-AE12-649C09574C74}" srcOrd="0" destOrd="0" presId="urn:microsoft.com/office/officeart/2005/8/layout/gear1"/>
    <dgm:cxn modelId="{D3CFE18F-ACD7-F24A-A584-D471313B4872}" type="presOf" srcId="{860274CF-2685-4DA3-AEE0-326F9744F8B8}" destId="{6DF95FC0-1FF1-4156-9E6A-6D1557EC0185}" srcOrd="0" destOrd="0" presId="urn:microsoft.com/office/officeart/2005/8/layout/gear1"/>
    <dgm:cxn modelId="{1357B44D-43E2-EB43-8DFE-C2E4B2C8E07C}" type="presOf" srcId="{E316C8B1-056B-461B-B1D9-57CCB1BD16B7}" destId="{6374E7A4-F067-43A7-9F85-AA47C291B154}" srcOrd="0" destOrd="0" presId="urn:microsoft.com/office/officeart/2005/8/layout/gear1"/>
    <dgm:cxn modelId="{28DAFBCD-E9C5-C243-BCB1-CE3DB3BD0233}" type="presParOf" srcId="{ABF26AB9-02EC-4A5B-B658-ED209BAFEE6B}" destId="{F1B93608-DBBC-42BA-94E0-960E4857CD4A}" srcOrd="0" destOrd="0" presId="urn:microsoft.com/office/officeart/2005/8/layout/gear1"/>
    <dgm:cxn modelId="{DCC9DFDB-776A-C943-83B2-F8739F0D4CD9}" type="presParOf" srcId="{ABF26AB9-02EC-4A5B-B658-ED209BAFEE6B}" destId="{2B7CB392-6E48-46AF-9301-79A6FE986A69}" srcOrd="1" destOrd="0" presId="urn:microsoft.com/office/officeart/2005/8/layout/gear1"/>
    <dgm:cxn modelId="{801A2312-18B6-E642-8E0C-F5FFC980231E}" type="presParOf" srcId="{ABF26AB9-02EC-4A5B-B658-ED209BAFEE6B}" destId="{BD0B9E0F-FABB-41EF-A91A-31DB58F341C5}" srcOrd="2" destOrd="0" presId="urn:microsoft.com/office/officeart/2005/8/layout/gear1"/>
    <dgm:cxn modelId="{C2FC9752-72E8-C041-A4AE-6B647445A466}" type="presParOf" srcId="{ABF26AB9-02EC-4A5B-B658-ED209BAFEE6B}" destId="{F3D14501-AC08-4E69-AE12-649C09574C74}" srcOrd="3" destOrd="0" presId="urn:microsoft.com/office/officeart/2005/8/layout/gear1"/>
    <dgm:cxn modelId="{1943CB6B-3FF1-1444-858F-99C4D1E23D09}" type="presParOf" srcId="{ABF26AB9-02EC-4A5B-B658-ED209BAFEE6B}" destId="{D8A7FDF1-6F02-4AF2-9511-C4BD109058D6}" srcOrd="4" destOrd="0" presId="urn:microsoft.com/office/officeart/2005/8/layout/gear1"/>
    <dgm:cxn modelId="{EA19C945-108B-9E40-A37B-9105B8F564C9}" type="presParOf" srcId="{ABF26AB9-02EC-4A5B-B658-ED209BAFEE6B}" destId="{4E6D0FF0-2492-4ADF-BF52-A6DBE4CECCDF}" srcOrd="5" destOrd="0" presId="urn:microsoft.com/office/officeart/2005/8/layout/gear1"/>
    <dgm:cxn modelId="{B26D1FBD-9659-6440-BE75-25D7C6878EC7}" type="presParOf" srcId="{ABF26AB9-02EC-4A5B-B658-ED209BAFEE6B}" destId="{58F5B392-5F1A-4E5C-8761-7FF1DD0F05E2}" srcOrd="6" destOrd="0" presId="urn:microsoft.com/office/officeart/2005/8/layout/gear1"/>
    <dgm:cxn modelId="{EC4BD2A3-6BE8-2240-A2C4-CA540A63D4DA}" type="presParOf" srcId="{ABF26AB9-02EC-4A5B-B658-ED209BAFEE6B}" destId="{D99F6D9D-6DB8-4629-B9ED-58C8460C24EC}" srcOrd="7" destOrd="0" presId="urn:microsoft.com/office/officeart/2005/8/layout/gear1"/>
    <dgm:cxn modelId="{1DCC093D-0A3B-7A4C-BD33-4D11AAD41FEC}" type="presParOf" srcId="{ABF26AB9-02EC-4A5B-B658-ED209BAFEE6B}" destId="{36806BC6-E8AB-4F2F-8ACC-170CAA5ED6CC}" srcOrd="8" destOrd="0" presId="urn:microsoft.com/office/officeart/2005/8/layout/gear1"/>
    <dgm:cxn modelId="{14842EBF-420E-8647-9E24-4418D5E8C598}" type="presParOf" srcId="{ABF26AB9-02EC-4A5B-B658-ED209BAFEE6B}" destId="{E82F11E3-6699-4406-85E6-C47F17D15C31}" srcOrd="9" destOrd="0" presId="urn:microsoft.com/office/officeart/2005/8/layout/gear1"/>
    <dgm:cxn modelId="{C0B85468-C4E7-B44D-AD0E-0239E9E6F426}" type="presParOf" srcId="{ABF26AB9-02EC-4A5B-B658-ED209BAFEE6B}" destId="{6374E7A4-F067-43A7-9F85-AA47C291B154}" srcOrd="10" destOrd="0" presId="urn:microsoft.com/office/officeart/2005/8/layout/gear1"/>
    <dgm:cxn modelId="{00E7EF7A-4E59-6641-A413-9DCCBAE9F95F}" type="presParOf" srcId="{ABF26AB9-02EC-4A5B-B658-ED209BAFEE6B}" destId="{6DF95FC0-1FF1-4156-9E6A-6D1557EC0185}" srcOrd="11" destOrd="0" presId="urn:microsoft.com/office/officeart/2005/8/layout/gear1"/>
    <dgm:cxn modelId="{E1ED3AE8-623A-F444-A7DE-9E5C9D5A0044}" type="presParOf" srcId="{ABF26AB9-02EC-4A5B-B658-ED209BAFEE6B}" destId="{CB171DFF-5223-4B60-AA91-C3196076F09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6CCEB1-84D8-0F4B-9A39-D459022E29CE}" type="datetimeFigureOut">
              <a:rPr lang="en-US" smtClean="0"/>
              <a:t>9/9/2018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C06BF4-30E8-6B4D-BE04-F248352D5FBA}" type="slidenum">
              <a:rPr lang="en-US" smtClean="0"/>
              <a:t>‹#›</a:t>
            </a:fld>
            <a:endParaRPr lang="en-US"/>
          </a:p>
        </p:txBody>
      </p:sp>
    </p:spTree>
    <p:extLst>
      <p:ext uri="{BB962C8B-B14F-4D97-AF65-F5344CB8AC3E}">
        <p14:creationId xmlns:p14="http://schemas.microsoft.com/office/powerpoint/2010/main" val="19776632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7B3069-511B-4906-A94B-5575FA2BCF18}" type="datetimeFigureOut">
              <a:rPr lang="en-US" smtClean="0"/>
              <a:pPr/>
              <a:t>9/9/2018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F78E15-2BC5-477B-90BE-F866A715E954}" type="slidenum">
              <a:rPr lang="en-US" smtClean="0"/>
              <a:pPr/>
              <a:t>‹#›</a:t>
            </a:fld>
            <a:endParaRPr lang="en-US"/>
          </a:p>
        </p:txBody>
      </p:sp>
    </p:spTree>
    <p:extLst>
      <p:ext uri="{BB962C8B-B14F-4D97-AF65-F5344CB8AC3E}">
        <p14:creationId xmlns:p14="http://schemas.microsoft.com/office/powerpoint/2010/main" val="26440472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DF78E15-2BC5-477B-90BE-F866A715E954}" type="slidenum">
              <a:rPr lang="en-US" smtClean="0"/>
              <a:pPr/>
              <a:t>1</a:t>
            </a:fld>
            <a:endParaRPr lang="en-US"/>
          </a:p>
        </p:txBody>
      </p:sp>
    </p:spTree>
    <p:extLst>
      <p:ext uri="{BB962C8B-B14F-4D97-AF65-F5344CB8AC3E}">
        <p14:creationId xmlns:p14="http://schemas.microsoft.com/office/powerpoint/2010/main" val="414047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F78E15-2BC5-477B-90BE-F866A715E954}" type="slidenum">
              <a:rPr lang="en-US" smtClean="0"/>
              <a:pPr/>
              <a:t>4</a:t>
            </a:fld>
            <a:endParaRPr lang="en-US"/>
          </a:p>
        </p:txBody>
      </p:sp>
    </p:spTree>
    <p:extLst>
      <p:ext uri="{BB962C8B-B14F-4D97-AF65-F5344CB8AC3E}">
        <p14:creationId xmlns:p14="http://schemas.microsoft.com/office/powerpoint/2010/main" val="309343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F78E15-2BC5-477B-90BE-F866A715E954}" type="slidenum">
              <a:rPr lang="en-US" smtClean="0"/>
              <a:pPr/>
              <a:t>16</a:t>
            </a:fld>
            <a:endParaRPr lang="en-US"/>
          </a:p>
        </p:txBody>
      </p:sp>
    </p:spTree>
    <p:extLst>
      <p:ext uri="{BB962C8B-B14F-4D97-AF65-F5344CB8AC3E}">
        <p14:creationId xmlns:p14="http://schemas.microsoft.com/office/powerpoint/2010/main" val="4157856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15" name="Rectangle 14"/>
          <p:cNvSpPr/>
          <p:nvPr userDrawn="1"/>
        </p:nvSpPr>
        <p:spPr>
          <a:xfrm>
            <a:off x="-17849" y="438150"/>
            <a:ext cx="551249" cy="609600"/>
          </a:xfrm>
          <a:prstGeom prst="rect">
            <a:avLst/>
          </a:prstGeom>
          <a:solidFill>
            <a:srgbClr val="00A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438151"/>
            <a:ext cx="8610600" cy="304799"/>
          </a:xfrm>
          <a:prstGeom prst="rect">
            <a:avLst/>
          </a:prstGeom>
          <a:solidFill>
            <a:srgbClr val="00ACD2">
              <a:alpha val="68000"/>
            </a:srgbClr>
          </a:solidFill>
        </p:spPr>
        <p:txBody>
          <a:bodyPr lIns="360000" tIns="0" rIns="360000" bIns="0" anchor="b" anchorCtr="0">
            <a:normAutofit/>
          </a:bodyPr>
          <a:lstStyle>
            <a:lvl1pPr algn="l">
              <a:defRPr sz="2000" cap="all"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33400" y="742950"/>
            <a:ext cx="8610600" cy="304800"/>
          </a:xfrm>
          <a:prstGeom prst="rect">
            <a:avLst/>
          </a:prstGeom>
          <a:solidFill>
            <a:srgbClr val="00ACD2">
              <a:alpha val="68000"/>
            </a:srgbClr>
          </a:solidFill>
        </p:spPr>
        <p:txBody>
          <a:bodyPr vert="horz" lIns="360000" tIns="0" rIns="360000" bIns="0" rtlCol="0" anchor="t" anchorCtr="0">
            <a:normAutofit/>
          </a:bodyPr>
          <a:lstStyle>
            <a:lvl1pPr marL="0" indent="0">
              <a:buFontTx/>
              <a:buNone/>
              <a:defRPr lang="en-US" sz="1600" cap="all" baseline="0" dirty="0">
                <a:solidFill>
                  <a:schemeClr val="accent1">
                    <a:lumMod val="75000"/>
                  </a:schemeClr>
                </a:solidFill>
                <a:latin typeface="+mj-lt"/>
                <a:ea typeface="+mj-ea"/>
                <a:cs typeface="+mj-cs"/>
              </a:defRPr>
            </a:lvl1pPr>
          </a:lstStyle>
          <a:p>
            <a:pPr lvl="0">
              <a:spcBef>
                <a:spcPct val="0"/>
              </a:spcBef>
              <a:buNone/>
            </a:pPr>
            <a:r>
              <a:rPr lang="en-US" dirty="0" smtClean="0"/>
              <a:t>Click to edit Master subtitle style</a:t>
            </a:r>
            <a:endParaRPr lang="en-US" dirty="0"/>
          </a:p>
        </p:txBody>
      </p:sp>
      <p:pic>
        <p:nvPicPr>
          <p:cNvPr id="7" name="Picture 6" descr="Inaco logo facelift-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476750"/>
            <a:ext cx="914400" cy="341039"/>
          </a:xfrm>
          <a:prstGeom prst="rect">
            <a:avLst/>
          </a:prstGeom>
        </p:spPr>
      </p:pic>
      <p:cxnSp>
        <p:nvCxnSpPr>
          <p:cNvPr id="9" name="Straight Connector 8"/>
          <p:cNvCxnSpPr/>
          <p:nvPr userDrawn="1"/>
        </p:nvCxnSpPr>
        <p:spPr>
          <a:xfrm flipV="1">
            <a:off x="533400" y="0"/>
            <a:ext cx="0" cy="432435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17252" y="4870906"/>
            <a:ext cx="825867" cy="200055"/>
          </a:xfrm>
          <a:prstGeom prst="rect">
            <a:avLst/>
          </a:prstGeom>
          <a:noFill/>
        </p:spPr>
        <p:txBody>
          <a:bodyPr wrap="none" rtlCol="0">
            <a:spAutoFit/>
          </a:bodyPr>
          <a:lstStyle/>
          <a:p>
            <a:pPr algn="dist"/>
            <a:r>
              <a:rPr lang="en-US" sz="700" spc="150" dirty="0" smtClean="0">
                <a:solidFill>
                  <a:srgbClr val="00ACD2"/>
                </a:solidFill>
              </a:rPr>
              <a:t>WWW.INACO.RO</a:t>
            </a:r>
            <a:endParaRPr lang="en-US" sz="700" spc="150" dirty="0">
              <a:solidFill>
                <a:srgbClr val="00ACD2"/>
              </a:solidFill>
            </a:endParaRPr>
          </a:p>
        </p:txBody>
      </p:sp>
      <p:sp>
        <p:nvSpPr>
          <p:cNvPr id="16" name="TextBox 15"/>
          <p:cNvSpPr txBox="1"/>
          <p:nvPr userDrawn="1"/>
        </p:nvSpPr>
        <p:spPr>
          <a:xfrm>
            <a:off x="0" y="621327"/>
            <a:ext cx="533399" cy="215444"/>
          </a:xfrm>
          <a:prstGeom prst="rect">
            <a:avLst/>
          </a:prstGeom>
          <a:noFill/>
        </p:spPr>
        <p:txBody>
          <a:bodyPr wrap="square" lIns="0" tIns="0" rIns="0" bIns="0" rtlCol="0" anchor="ctr" anchorCtr="0">
            <a:spAutoFit/>
          </a:bodyPr>
          <a:lstStyle/>
          <a:p>
            <a:pPr algn="ctr"/>
            <a:fld id="{DD46C993-1F10-F64C-82F6-1ADF670C6C6D}" type="slidenum">
              <a:rPr lang="en-US" sz="1400" smtClean="0">
                <a:solidFill>
                  <a:srgbClr val="FFFFFF"/>
                </a:solidFill>
              </a:rPr>
              <a:pPr algn="ctr"/>
              <a:t>‹#›</a:t>
            </a:fld>
            <a:endParaRPr lang="en-US" sz="1400" dirty="0">
              <a:solidFill>
                <a:srgbClr val="FFFFFF"/>
              </a:solidFill>
            </a:endParaRPr>
          </a:p>
        </p:txBody>
      </p:sp>
      <p:sp>
        <p:nvSpPr>
          <p:cNvPr id="19" name="Text Placeholder 18"/>
          <p:cNvSpPr>
            <a:spLocks noGrp="1"/>
          </p:cNvSpPr>
          <p:nvPr>
            <p:ph type="body" sz="quarter" idx="10" hasCustomPrompt="1"/>
          </p:nvPr>
        </p:nvSpPr>
        <p:spPr>
          <a:xfrm>
            <a:off x="914400" y="1276350"/>
            <a:ext cx="7543800" cy="3048000"/>
          </a:xfrm>
          <a:prstGeom prst="rect">
            <a:avLst/>
          </a:prstGeom>
        </p:spPr>
        <p:txBody>
          <a:bodyPr vert="horz" lIns="0" tIns="0" rIns="0" bIns="0">
            <a:normAutofit/>
          </a:bodyPr>
          <a:lstStyle>
            <a:lvl1pPr marL="0" indent="0">
              <a:buFontTx/>
              <a:buNone/>
              <a:defRPr lang="ro-RO" sz="1400" kern="1200" cap="none" baseline="0" dirty="0" smtClean="0">
                <a:solidFill>
                  <a:schemeClr val="accent1">
                    <a:lumMod val="75000"/>
                  </a:schemeClr>
                </a:solidFill>
                <a:latin typeface="+mj-lt"/>
                <a:ea typeface="+mj-ea"/>
                <a:cs typeface="+mj-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dirty="0" smtClean="0"/>
              <a:t>Click to edit Master 1 column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17849" y="438150"/>
            <a:ext cx="551249" cy="609600"/>
          </a:xfrm>
          <a:prstGeom prst="rect">
            <a:avLst/>
          </a:prstGeom>
          <a:solidFill>
            <a:srgbClr val="00A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533400" y="438151"/>
            <a:ext cx="8610600" cy="609599"/>
          </a:xfrm>
          <a:prstGeom prst="rect">
            <a:avLst/>
          </a:prstGeom>
          <a:solidFill>
            <a:srgbClr val="00ACD2">
              <a:alpha val="68000"/>
            </a:srgbClr>
          </a:solidFill>
        </p:spPr>
        <p:txBody>
          <a:bodyPr lIns="360000" tIns="0" rIns="360000" bIns="0" anchor="ctr" anchorCtr="0">
            <a:normAutofit/>
          </a:bodyPr>
          <a:lstStyle>
            <a:lvl1pPr algn="l">
              <a:defRPr sz="2000" cap="all" baseline="0">
                <a:solidFill>
                  <a:schemeClr val="bg1"/>
                </a:solidFill>
              </a:defRPr>
            </a:lvl1pPr>
          </a:lstStyle>
          <a:p>
            <a:r>
              <a:rPr lang="en-US" dirty="0" smtClean="0"/>
              <a:t>Click to edit Master title style</a:t>
            </a:r>
            <a:endParaRPr lang="en-US" dirty="0"/>
          </a:p>
        </p:txBody>
      </p:sp>
      <p:pic>
        <p:nvPicPr>
          <p:cNvPr id="6" name="Picture 5" descr="Inaco logo facelift-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476750"/>
            <a:ext cx="914400" cy="341039"/>
          </a:xfrm>
          <a:prstGeom prst="rect">
            <a:avLst/>
          </a:prstGeom>
        </p:spPr>
      </p:pic>
      <p:cxnSp>
        <p:nvCxnSpPr>
          <p:cNvPr id="7" name="Straight Connector 6"/>
          <p:cNvCxnSpPr/>
          <p:nvPr userDrawn="1"/>
        </p:nvCxnSpPr>
        <p:spPr>
          <a:xfrm flipV="1">
            <a:off x="533400" y="0"/>
            <a:ext cx="0" cy="432435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117252" y="4870906"/>
            <a:ext cx="825867" cy="200055"/>
          </a:xfrm>
          <a:prstGeom prst="rect">
            <a:avLst/>
          </a:prstGeom>
          <a:noFill/>
        </p:spPr>
        <p:txBody>
          <a:bodyPr wrap="none" rtlCol="0">
            <a:spAutoFit/>
          </a:bodyPr>
          <a:lstStyle/>
          <a:p>
            <a:pPr algn="dist"/>
            <a:r>
              <a:rPr lang="en-US" sz="700" spc="150" dirty="0" smtClean="0">
                <a:solidFill>
                  <a:srgbClr val="00ACD2"/>
                </a:solidFill>
              </a:rPr>
              <a:t>WWW.INACO.RO</a:t>
            </a:r>
            <a:endParaRPr lang="en-US" sz="700" spc="150" dirty="0">
              <a:solidFill>
                <a:srgbClr val="00ACD2"/>
              </a:solidFill>
            </a:endParaRPr>
          </a:p>
        </p:txBody>
      </p:sp>
      <p:sp>
        <p:nvSpPr>
          <p:cNvPr id="9" name="TextBox 8"/>
          <p:cNvSpPr txBox="1"/>
          <p:nvPr userDrawn="1"/>
        </p:nvSpPr>
        <p:spPr>
          <a:xfrm>
            <a:off x="0" y="621327"/>
            <a:ext cx="533399" cy="215444"/>
          </a:xfrm>
          <a:prstGeom prst="rect">
            <a:avLst/>
          </a:prstGeom>
          <a:noFill/>
        </p:spPr>
        <p:txBody>
          <a:bodyPr wrap="square" lIns="0" tIns="0" rIns="0" bIns="0" rtlCol="0" anchor="ctr" anchorCtr="0">
            <a:spAutoFit/>
          </a:bodyPr>
          <a:lstStyle/>
          <a:p>
            <a:pPr algn="ctr"/>
            <a:fld id="{DD46C993-1F10-F64C-82F6-1ADF670C6C6D}" type="slidenum">
              <a:rPr lang="en-US" sz="1400" smtClean="0">
                <a:solidFill>
                  <a:srgbClr val="FFFFFF"/>
                </a:solidFill>
              </a:rPr>
              <a:pPr algn="ctr"/>
              <a:t>‹#›</a:t>
            </a:fld>
            <a:endParaRPr lang="en-US" sz="1400" dirty="0">
              <a:solidFill>
                <a:srgbClr val="FFFFFF"/>
              </a:solidFill>
            </a:endParaRPr>
          </a:p>
        </p:txBody>
      </p:sp>
      <p:sp>
        <p:nvSpPr>
          <p:cNvPr id="10" name="Text Placeholder 18"/>
          <p:cNvSpPr>
            <a:spLocks noGrp="1"/>
          </p:cNvSpPr>
          <p:nvPr>
            <p:ph type="body" sz="quarter" idx="10" hasCustomPrompt="1"/>
          </p:nvPr>
        </p:nvSpPr>
        <p:spPr>
          <a:xfrm>
            <a:off x="914400" y="1276350"/>
            <a:ext cx="7543800" cy="3048000"/>
          </a:xfrm>
          <a:prstGeom prst="rect">
            <a:avLst/>
          </a:prstGeom>
        </p:spPr>
        <p:txBody>
          <a:bodyPr vert="horz" lIns="0" tIns="0" rIns="0" bIns="0">
            <a:normAutofit/>
          </a:bodyPr>
          <a:lstStyle>
            <a:lvl1pPr marL="0" indent="0">
              <a:buFontTx/>
              <a:buNone/>
              <a:defRPr lang="ro-RO" sz="1400" kern="1200" cap="none" baseline="0" dirty="0" smtClean="0">
                <a:solidFill>
                  <a:schemeClr val="accent1">
                    <a:lumMod val="75000"/>
                  </a:schemeClr>
                </a:solidFill>
                <a:latin typeface="+mj-lt"/>
                <a:ea typeface="+mj-ea"/>
                <a:cs typeface="+mj-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dirty="0" smtClean="0"/>
              <a:t>Click to edit Master 1 column text styles</a:t>
            </a:r>
          </a:p>
        </p:txBody>
      </p:sp>
    </p:spTree>
    <p:extLst>
      <p:ext uri="{BB962C8B-B14F-4D97-AF65-F5344CB8AC3E}">
        <p14:creationId xmlns:p14="http://schemas.microsoft.com/office/powerpoint/2010/main" val="397232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no title">
    <p:spTree>
      <p:nvGrpSpPr>
        <p:cNvPr id="1" name=""/>
        <p:cNvGrpSpPr/>
        <p:nvPr/>
      </p:nvGrpSpPr>
      <p:grpSpPr>
        <a:xfrm>
          <a:off x="0" y="0"/>
          <a:ext cx="0" cy="0"/>
          <a:chOff x="0" y="0"/>
          <a:chExt cx="0" cy="0"/>
        </a:xfrm>
      </p:grpSpPr>
      <p:sp>
        <p:nvSpPr>
          <p:cNvPr id="5" name="Rectangle 4"/>
          <p:cNvSpPr/>
          <p:nvPr userDrawn="1"/>
        </p:nvSpPr>
        <p:spPr>
          <a:xfrm>
            <a:off x="-17849" y="438150"/>
            <a:ext cx="551249" cy="609600"/>
          </a:xfrm>
          <a:prstGeom prst="rect">
            <a:avLst/>
          </a:prstGeom>
          <a:solidFill>
            <a:srgbClr val="00A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naco logo facelift-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476750"/>
            <a:ext cx="914400" cy="341039"/>
          </a:xfrm>
          <a:prstGeom prst="rect">
            <a:avLst/>
          </a:prstGeom>
        </p:spPr>
      </p:pic>
      <p:cxnSp>
        <p:nvCxnSpPr>
          <p:cNvPr id="9" name="Straight Connector 8"/>
          <p:cNvCxnSpPr/>
          <p:nvPr userDrawn="1"/>
        </p:nvCxnSpPr>
        <p:spPr>
          <a:xfrm flipV="1">
            <a:off x="533400" y="0"/>
            <a:ext cx="0" cy="432435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117252" y="4870906"/>
            <a:ext cx="825867" cy="200055"/>
          </a:xfrm>
          <a:prstGeom prst="rect">
            <a:avLst/>
          </a:prstGeom>
          <a:noFill/>
        </p:spPr>
        <p:txBody>
          <a:bodyPr wrap="none" rtlCol="0">
            <a:spAutoFit/>
          </a:bodyPr>
          <a:lstStyle/>
          <a:p>
            <a:pPr algn="dist"/>
            <a:r>
              <a:rPr lang="en-US" sz="700" spc="150" dirty="0" smtClean="0">
                <a:solidFill>
                  <a:srgbClr val="00ACD2"/>
                </a:solidFill>
              </a:rPr>
              <a:t>WWW.INACO.RO</a:t>
            </a:r>
            <a:endParaRPr lang="en-US" sz="700" spc="150" dirty="0">
              <a:solidFill>
                <a:srgbClr val="00ACD2"/>
              </a:solidFill>
            </a:endParaRPr>
          </a:p>
        </p:txBody>
      </p:sp>
      <p:sp>
        <p:nvSpPr>
          <p:cNvPr id="11" name="TextBox 10"/>
          <p:cNvSpPr txBox="1"/>
          <p:nvPr userDrawn="1"/>
        </p:nvSpPr>
        <p:spPr>
          <a:xfrm>
            <a:off x="0" y="621327"/>
            <a:ext cx="533399" cy="215444"/>
          </a:xfrm>
          <a:prstGeom prst="rect">
            <a:avLst/>
          </a:prstGeom>
          <a:noFill/>
        </p:spPr>
        <p:txBody>
          <a:bodyPr wrap="square" lIns="0" tIns="0" rIns="0" bIns="0" rtlCol="0" anchor="ctr" anchorCtr="0">
            <a:spAutoFit/>
          </a:bodyPr>
          <a:lstStyle/>
          <a:p>
            <a:pPr algn="ctr"/>
            <a:fld id="{DD46C993-1F10-F64C-82F6-1ADF670C6C6D}" type="slidenum">
              <a:rPr lang="en-US" sz="1400" smtClean="0">
                <a:solidFill>
                  <a:srgbClr val="FFFFFF"/>
                </a:solidFill>
              </a:rPr>
              <a:pPr algn="ctr"/>
              <a:t>‹#›</a:t>
            </a:fld>
            <a:endParaRPr lang="en-US" sz="1400" dirty="0">
              <a:solidFill>
                <a:srgbClr val="FFFFFF"/>
              </a:solidFill>
            </a:endParaRPr>
          </a:p>
        </p:txBody>
      </p:sp>
      <p:sp>
        <p:nvSpPr>
          <p:cNvPr id="12" name="Text Placeholder 18"/>
          <p:cNvSpPr>
            <a:spLocks noGrp="1"/>
          </p:cNvSpPr>
          <p:nvPr>
            <p:ph type="body" sz="quarter" idx="10" hasCustomPrompt="1"/>
          </p:nvPr>
        </p:nvSpPr>
        <p:spPr>
          <a:xfrm>
            <a:off x="914400" y="1047750"/>
            <a:ext cx="7543800" cy="3276600"/>
          </a:xfrm>
          <a:prstGeom prst="rect">
            <a:avLst/>
          </a:prstGeom>
        </p:spPr>
        <p:txBody>
          <a:bodyPr vert="horz" lIns="0" tIns="0" rIns="0" bIns="0">
            <a:normAutofit/>
          </a:bodyPr>
          <a:lstStyle>
            <a:lvl1pPr marL="0" indent="0">
              <a:buFontTx/>
              <a:buNone/>
              <a:defRPr lang="ro-RO" sz="1400" kern="1200" cap="none" baseline="0" dirty="0" smtClean="0">
                <a:solidFill>
                  <a:schemeClr val="accent1">
                    <a:lumMod val="75000"/>
                  </a:schemeClr>
                </a:solidFill>
                <a:latin typeface="+mj-lt"/>
                <a:ea typeface="+mj-ea"/>
                <a:cs typeface="+mj-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dirty="0" smtClean="0"/>
              <a:t>Click to edit Master 1 column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no title">
    <p:spTree>
      <p:nvGrpSpPr>
        <p:cNvPr id="1" name=""/>
        <p:cNvGrpSpPr/>
        <p:nvPr/>
      </p:nvGrpSpPr>
      <p:grpSpPr>
        <a:xfrm>
          <a:off x="0" y="0"/>
          <a:ext cx="0" cy="0"/>
          <a:chOff x="0" y="0"/>
          <a:chExt cx="0" cy="0"/>
        </a:xfrm>
      </p:grpSpPr>
      <p:sp>
        <p:nvSpPr>
          <p:cNvPr id="3" name="Rectangle 2"/>
          <p:cNvSpPr/>
          <p:nvPr userDrawn="1"/>
        </p:nvSpPr>
        <p:spPr>
          <a:xfrm>
            <a:off x="-17849" y="438150"/>
            <a:ext cx="551249" cy="609600"/>
          </a:xfrm>
          <a:prstGeom prst="rect">
            <a:avLst/>
          </a:prstGeom>
          <a:solidFill>
            <a:srgbClr val="00A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naco logo facelift-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476750"/>
            <a:ext cx="914400" cy="341039"/>
          </a:xfrm>
          <a:prstGeom prst="rect">
            <a:avLst/>
          </a:prstGeom>
        </p:spPr>
      </p:pic>
      <p:cxnSp>
        <p:nvCxnSpPr>
          <p:cNvPr id="5" name="Straight Connector 4"/>
          <p:cNvCxnSpPr/>
          <p:nvPr userDrawn="1"/>
        </p:nvCxnSpPr>
        <p:spPr>
          <a:xfrm flipV="1">
            <a:off x="533400" y="0"/>
            <a:ext cx="0" cy="432435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7252" y="4870906"/>
            <a:ext cx="825867" cy="200055"/>
          </a:xfrm>
          <a:prstGeom prst="rect">
            <a:avLst/>
          </a:prstGeom>
          <a:noFill/>
        </p:spPr>
        <p:txBody>
          <a:bodyPr wrap="none" rtlCol="0">
            <a:spAutoFit/>
          </a:bodyPr>
          <a:lstStyle/>
          <a:p>
            <a:pPr algn="dist"/>
            <a:r>
              <a:rPr lang="en-US" sz="700" spc="150" dirty="0" smtClean="0">
                <a:solidFill>
                  <a:srgbClr val="00ACD2"/>
                </a:solidFill>
              </a:rPr>
              <a:t>WWW.INACO.RO</a:t>
            </a:r>
            <a:endParaRPr lang="en-US" sz="700" spc="150" dirty="0">
              <a:solidFill>
                <a:srgbClr val="00ACD2"/>
              </a:solidFill>
            </a:endParaRPr>
          </a:p>
        </p:txBody>
      </p:sp>
      <p:sp>
        <p:nvSpPr>
          <p:cNvPr id="7" name="TextBox 6"/>
          <p:cNvSpPr txBox="1"/>
          <p:nvPr userDrawn="1"/>
        </p:nvSpPr>
        <p:spPr>
          <a:xfrm>
            <a:off x="0" y="621327"/>
            <a:ext cx="533399" cy="215444"/>
          </a:xfrm>
          <a:prstGeom prst="rect">
            <a:avLst/>
          </a:prstGeom>
          <a:noFill/>
        </p:spPr>
        <p:txBody>
          <a:bodyPr wrap="square" lIns="0" tIns="0" rIns="0" bIns="0" rtlCol="0" anchor="ctr" anchorCtr="0">
            <a:spAutoFit/>
          </a:bodyPr>
          <a:lstStyle/>
          <a:p>
            <a:pPr algn="ctr"/>
            <a:fld id="{DD46C993-1F10-F64C-82F6-1ADF670C6C6D}" type="slidenum">
              <a:rPr lang="en-US" sz="1400" smtClean="0">
                <a:solidFill>
                  <a:srgbClr val="FFFFFF"/>
                </a:solidFill>
              </a:rPr>
              <a:pPr algn="ctr"/>
              <a:t>‹#›</a:t>
            </a:fld>
            <a:endParaRPr lang="en-US" sz="1400" dirty="0">
              <a:solidFill>
                <a:srgbClr val="FFFFFF"/>
              </a:solidFill>
            </a:endParaRPr>
          </a:p>
        </p:txBody>
      </p:sp>
      <p:sp>
        <p:nvSpPr>
          <p:cNvPr id="8" name="Text Placeholder 18"/>
          <p:cNvSpPr>
            <a:spLocks noGrp="1"/>
          </p:cNvSpPr>
          <p:nvPr>
            <p:ph type="body" sz="quarter" idx="10" hasCustomPrompt="1"/>
          </p:nvPr>
        </p:nvSpPr>
        <p:spPr>
          <a:xfrm>
            <a:off x="914400" y="1047750"/>
            <a:ext cx="7543800" cy="430887"/>
          </a:xfrm>
          <a:prstGeom prst="rect">
            <a:avLst/>
          </a:prstGeom>
        </p:spPr>
        <p:txBody>
          <a:bodyPr vert="horz" lIns="0" tIns="0" rIns="0" bIns="0" numCol="3" spcCol="360000">
            <a:normAutofit/>
          </a:bodyPr>
          <a:lstStyle>
            <a:lvl1pPr marL="0" indent="0">
              <a:buFontTx/>
              <a:buNone/>
              <a:defRPr lang="ro-RO" sz="1400" kern="1200" cap="none" baseline="0" dirty="0" smtClean="0">
                <a:solidFill>
                  <a:schemeClr val="accent1">
                    <a:lumMod val="75000"/>
                  </a:schemeClr>
                </a:solidFill>
                <a:latin typeface="+mj-lt"/>
                <a:ea typeface="+mj-ea"/>
                <a:cs typeface="+mj-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dirty="0" smtClean="0"/>
              <a:t>Click to edit Master 3 columns text styles</a:t>
            </a:r>
          </a:p>
        </p:txBody>
      </p:sp>
    </p:spTree>
    <p:extLst>
      <p:ext uri="{BB962C8B-B14F-4D97-AF65-F5344CB8AC3E}">
        <p14:creationId xmlns:p14="http://schemas.microsoft.com/office/powerpoint/2010/main" val="371721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naco logo facelift-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4476750"/>
            <a:ext cx="914400" cy="341039"/>
          </a:xfrm>
          <a:prstGeom prst="rect">
            <a:avLst/>
          </a:prstGeom>
        </p:spPr>
      </p:pic>
      <p:cxnSp>
        <p:nvCxnSpPr>
          <p:cNvPr id="5" name="Straight Connector 4"/>
          <p:cNvCxnSpPr/>
          <p:nvPr userDrawn="1"/>
        </p:nvCxnSpPr>
        <p:spPr>
          <a:xfrm flipV="1">
            <a:off x="533400" y="0"/>
            <a:ext cx="0" cy="4324350"/>
          </a:xfrm>
          <a:prstGeom prst="line">
            <a:avLst/>
          </a:prstGeom>
          <a:ln w="12700" cmpd="sng">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117252" y="4870906"/>
            <a:ext cx="825867" cy="200055"/>
          </a:xfrm>
          <a:prstGeom prst="rect">
            <a:avLst/>
          </a:prstGeom>
          <a:noFill/>
        </p:spPr>
        <p:txBody>
          <a:bodyPr wrap="none" rtlCol="0">
            <a:spAutoFit/>
          </a:bodyPr>
          <a:lstStyle/>
          <a:p>
            <a:pPr algn="dist"/>
            <a:r>
              <a:rPr lang="en-US" sz="700" spc="150" dirty="0" smtClean="0">
                <a:solidFill>
                  <a:srgbClr val="00ACD2"/>
                </a:solidFill>
              </a:rPr>
              <a:t>WWW.INACO.RO</a:t>
            </a:r>
            <a:endParaRPr lang="en-US" sz="700" spc="150" dirty="0">
              <a:solidFill>
                <a:srgbClr val="00ACD2"/>
              </a:solidFill>
            </a:endParaRPr>
          </a:p>
        </p:txBody>
      </p:sp>
      <p:sp>
        <p:nvSpPr>
          <p:cNvPr id="9" name="Text Placeholder 18"/>
          <p:cNvSpPr>
            <a:spLocks noGrp="1"/>
          </p:cNvSpPr>
          <p:nvPr>
            <p:ph type="body" sz="quarter" idx="10" hasCustomPrompt="1"/>
          </p:nvPr>
        </p:nvSpPr>
        <p:spPr>
          <a:xfrm>
            <a:off x="914400" y="1276350"/>
            <a:ext cx="7543800" cy="3048000"/>
          </a:xfrm>
          <a:prstGeom prst="rect">
            <a:avLst/>
          </a:prstGeom>
        </p:spPr>
        <p:txBody>
          <a:bodyPr vert="horz" lIns="0" tIns="0" rIns="0" bIns="0">
            <a:normAutofit/>
          </a:bodyPr>
          <a:lstStyle>
            <a:lvl1pPr marL="0" indent="0">
              <a:buFontTx/>
              <a:buNone/>
              <a:defRPr lang="ro-RO" sz="1400" kern="1200" cap="none" baseline="0" dirty="0" smtClean="0">
                <a:solidFill>
                  <a:schemeClr val="accent1">
                    <a:lumMod val="75000"/>
                  </a:schemeClr>
                </a:solidFill>
                <a:latin typeface="+mj-lt"/>
                <a:ea typeface="+mj-ea"/>
                <a:cs typeface="+mj-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o-RO" dirty="0" smtClean="0"/>
              <a:t>Click to edit Master 1 column text styles</a:t>
            </a:r>
          </a:p>
        </p:txBody>
      </p:sp>
    </p:spTree>
    <p:extLst>
      <p:ext uri="{BB962C8B-B14F-4D97-AF65-F5344CB8AC3E}">
        <p14:creationId xmlns:p14="http://schemas.microsoft.com/office/powerpoint/2010/main" val="407825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44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49" r:id="rId1"/>
    <p:sldLayoutId id="2147483959" r:id="rId2"/>
    <p:sldLayoutId id="2147483955" r:id="rId3"/>
    <p:sldLayoutId id="2147483956" r:id="rId4"/>
    <p:sldLayoutId id="2147483957" r:id="rId5"/>
    <p:sldLayoutId id="2147483958"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gif"/><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hyperlink" Target="https://inaco.ro/wp-content/uploads/2018/07/romatermit.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cr-wBpYpSfE" TargetMode="Externa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independent.co.uk/life-style/gadgets-and-tech/news/killer-robots-un-meeting-autonomous-weapons-systems-campaigners-dismayed-a8519511.html" TargetMode="External"/><Relationship Id="rId4" Type="http://schemas.openxmlformats.org/officeDocument/2006/relationships/hyperlink" Target="https://www.theverge.com/2018/8/27/17786080/united-nations-un-autonomous-killer-robots-regulation-conferen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M3SGScaShhw" TargetMode="Externa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hyperlink" Target="https://www.gazetadeagricultura.info/masini-si-utilaje-agricole/553-masini-agricole/tractoare/19575-case-ih-magnum-autonome-noul-tractor-autonom-fara-cabina.html"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P2YPG8PO9JU" TargetMode="Externa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OEIeS12TcWU" TargetMode="Externa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spectrum.ieee.org/the-human-os/biomedical/devices/in-fleshcutting-task-autonomous-robot-surgeon-beats-human-surgeons" TargetMode="External"/><Relationship Id="rId4" Type="http://schemas.openxmlformats.org/officeDocument/2006/relationships/hyperlink" Target="https://www.google.ro/url?sa=t&amp;rct=j&amp;q=&amp;esrc=s&amp;source=web&amp;cd=1&amp;cad=rja&amp;uact=8&amp;ved=2ahUKEwiKhpbewNrcAhUkMJoKHe7MDi4QFjAAegQIBBAC&amp;url=https://www.kirasystems.com/&amp;usg=AOvVaw3EsG2Z2UPI7Q9C0yprt5P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hyperlink" Target="https://techcrunch.com/2017/01/30/cafe-x-opens-in-san-francisco-bringing-robots-to-the-coffee-shop/" TargetMode="External"/><Relationship Id="rId1" Type="http://schemas.openxmlformats.org/officeDocument/2006/relationships/slideLayout" Target="../slideLayouts/slideLayout3.xml"/><Relationship Id="rId6" Type="http://schemas.openxmlformats.org/officeDocument/2006/relationships/hyperlink" Target="https://www.youtube.com/watch?v=MWYtNFb77H0" TargetMode="External"/><Relationship Id="rId5" Type="http://schemas.openxmlformats.org/officeDocument/2006/relationships/image" Target="../media/image22.jpeg"/><Relationship Id="rId4" Type="http://schemas.openxmlformats.org/officeDocument/2006/relationships/hyperlink" Target="http://www.wsj.com/video/flying-drone-taxis-could-take-off-in-dubai/F329FEAC-2366-4796-9205-72C0344F17D0.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conomist.com/blogs/graphicdetail/2017/03/daily-chart-19" TargetMode="External"/><Relationship Id="rId2" Type="http://schemas.openxmlformats.org/officeDocument/2006/relationships/hyperlink" Target="https://globenewswire.com/news-release/2017/08/31/1105927/0/en/Automotive-Robotics-Market-worth-over-5-96bn-by-2024-Global-Market-Insights-Inc.html" TargetMode="External"/><Relationship Id="rId1" Type="http://schemas.openxmlformats.org/officeDocument/2006/relationships/slideLayout" Target="../slideLayouts/slideLayout3.xml"/><Relationship Id="rId4" Type="http://schemas.openxmlformats.org/officeDocument/2006/relationships/hyperlink" Target="http://www.mediafax.ro/economic/un-roman-in-industria-auto-produce-3-masini-pe-an-fata-de-16-cat-produce-un-spaniol-16179002" TargetMode="Externa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ifr.org/" TargetMode="Externa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https://ifr.org/downloads/press/Presentation_PC_11_Oct_2017_1.pdf" TargetMode="External"/><Relationship Id="rId2" Type="http://schemas.openxmlformats.org/officeDocument/2006/relationships/hyperlink" Target="http://www.bursa.ro/andreea-paul-inaco-numarul-robotilor-industriali-va-creste-cu-15-procente-anual-352610&amp;s=comunicate_de_presa&amp;articol=352610.html" TargetMode="Externa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ifr.org/downloads/press/Presentation_PC_27_Sept_2017.pdf"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ziarulargesul.ro/totul-despre-dacia-intr-un-interviu-exclusiv-cu-yves-caracatzanis/" TargetMode="Externa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vDI7knYRe68" TargetMode="External"/><Relationship Id="rId3" Type="http://schemas.openxmlformats.org/officeDocument/2006/relationships/image" Target="../media/image27.png"/><Relationship Id="rId7" Type="http://schemas.openxmlformats.org/officeDocument/2006/relationships/hyperlink" Target="https://inaco.ro/inaco-a-donat-o-imprimanta-3d-tinerilor-de-la-scoala-profesionala-din-comuna-fantanele-judetul-iasi/" TargetMode="External"/><Relationship Id="rId2" Type="http://schemas.openxmlformats.org/officeDocument/2006/relationships/hyperlink" Target="http://www.aeronewstv.com/en/industry/engine-manufacturers/2814-general-electric-prints-a-3d-mini-jet-engine.html" TargetMode="External"/><Relationship Id="rId1" Type="http://schemas.openxmlformats.org/officeDocument/2006/relationships/slideLayout" Target="../slideLayouts/slideLayout2.xml"/><Relationship Id="rId6" Type="http://schemas.openxmlformats.org/officeDocument/2006/relationships/hyperlink" Target="https://inaco.ro/inaco-a-donat-o-imprimanta-3d-tinerilor-de-la-liceul-tehnologic-ionita-g-andron-din-negresti-oas/" TargetMode="External"/><Relationship Id="rId5" Type="http://schemas.openxmlformats.org/officeDocument/2006/relationships/image" Target="../media/image28.jpeg"/><Relationship Id="rId4" Type="http://schemas.openxmlformats.org/officeDocument/2006/relationships/hyperlink" Target="http://www.descopera.ro/stiinta/15076770-oamenii-de-stiinta-au-imprimat-3d-si-implantat-maxilare-bucati-de-muschi-si-cartilaje-in-forma-de-ureche-este-un-avans-important-fotovideo" TargetMode="External"/><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www.packagingdigest.com/smart-packaging/how-smart-packaging-sensors-safeguard-foods-and-drugs-2017-04-13" TargetMode="External"/><Relationship Id="rId7" Type="http://schemas.openxmlformats.org/officeDocument/2006/relationships/hyperlink" Target="http://www.abc.net.au/news/rural/2016-12-02/meat-ink-3d-printing/8086060" TargetMode="External"/><Relationship Id="rId2" Type="http://schemas.openxmlformats.org/officeDocument/2006/relationships/hyperlink" Target="https://vocea.biz/economic/2017/may/20/main-a-aparut-mancarea-inteligenta-cum-arata-si-ce-contine-video/" TargetMode="Externa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hyperlink" Target="https://youtu.be/w8gTsGr2JpA" TargetMode="External"/><Relationship Id="rId4" Type="http://schemas.openxmlformats.org/officeDocument/2006/relationships/hyperlink" Target="https://vocea.biz/international/2017/apr/22/cercetatorii-au-fost-inventat-limonada-virtuala-video/" TargetMode="External"/><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hyperlink" Target="https://www.antena3.ro/actualitate/inedit/a-aparut-casa-ce-poate-fi-construita-intr-o-zi-si-care-costa-doar-10-000-de-dolari-402515.html" TargetMode="External"/><Relationship Id="rId1" Type="http://schemas.openxmlformats.org/officeDocument/2006/relationships/slideLayout" Target="../slideLayouts/slideLayout3.xml"/><Relationship Id="rId6" Type="http://schemas.openxmlformats.org/officeDocument/2006/relationships/hyperlink" Target="https://www.youtube.com/watch?v=SObzNdyRTBs" TargetMode="External"/><Relationship Id="rId5" Type="http://schemas.openxmlformats.org/officeDocument/2006/relationships/image" Target="../media/image32.jpeg"/><Relationship Id="rId4" Type="http://schemas.openxmlformats.org/officeDocument/2006/relationships/hyperlink" Target="https://3dprint.com/138664/huashang-tengda-3d-print-hous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youtube.com/watch?v=VjEBDFuSoRw" TargetMode="External"/><Relationship Id="rId7" Type="http://schemas.openxmlformats.org/officeDocument/2006/relationships/hyperlink" Target="https://ro.wikipedia.org/wiki/Biotehnologie" TargetMode="External"/><Relationship Id="rId2" Type="http://schemas.openxmlformats.org/officeDocument/2006/relationships/hyperlink" Target="https://www.youtube.com/watch?v=vDI7knYRe68"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s://www.youtube.com/watch?v=AM1q0ifx91A" TargetMode="Externa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3.png"/><Relationship Id="rId2" Type="http://schemas.openxmlformats.org/officeDocument/2006/relationships/hyperlink" Target="http://biohackingbook.com/" TargetMode="External"/><Relationship Id="rId1" Type="http://schemas.openxmlformats.org/officeDocument/2006/relationships/slideLayout" Target="../slideLayouts/slideLayout3.xml"/><Relationship Id="rId6" Type="http://schemas.openxmlformats.org/officeDocument/2006/relationships/hyperlink" Target="https://www.siliconrepublic.com/jobs/jobs-of-the-future" TargetMode="External"/><Relationship Id="rId5" Type="http://schemas.openxmlformats.org/officeDocument/2006/relationships/image" Target="../media/image37.png"/><Relationship Id="rId4" Type="http://schemas.openxmlformats.org/officeDocument/2006/relationships/hyperlink" Target="https://www.youtube.com/watch?v=CDsNZJTWw0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MHT6AGdzEaU" TargetMode="Externa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39.jpeg"/><Relationship Id="rId4" Type="http://schemas.openxmlformats.org/officeDocument/2006/relationships/hyperlink" Target="https://www.youtube.com/watch?v=U08ma8KNOn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FinLi65Xtik" TargetMode="External"/><Relationship Id="rId2" Type="http://schemas.openxmlformats.org/officeDocument/2006/relationships/hyperlink" Target="https://ro.wikipedia.org/wiki/Inteligen%C8%9B%C4%83_artificial%C4%83"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OPeU0k9qYLo" TargetMode="External"/><Relationship Id="rId2" Type="http://schemas.openxmlformats.org/officeDocument/2006/relationships/hyperlink" Target="https://www.youtube.com/watch?v=vDI7knYRe68" TargetMode="Externa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youtube.com/watch?v=FinLi65Xtik" TargetMode="Externa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youtube.com/watch?v=NrmMk1Myrxc"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youtube.com/watch?v=gr_jnckVFJQ"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vk9xuB2deIk" TargetMode="External"/><Relationship Id="rId2" Type="http://schemas.openxmlformats.org/officeDocument/2006/relationships/hyperlink" Target="https://www.motherjones.com/politics/2017/10/you-will-lose-your-job-to-a-robot-and-sooner-than-you-think/"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3.png"/><Relationship Id="rId2" Type="http://schemas.openxmlformats.org/officeDocument/2006/relationships/hyperlink" Target="https://www.youtube.com/watch?v=14Hs0r5RUww" TargetMode="External"/><Relationship Id="rId1" Type="http://schemas.openxmlformats.org/officeDocument/2006/relationships/slideLayout" Target="../slideLayouts/slideLayout1.xml"/><Relationship Id="rId6" Type="http://schemas.openxmlformats.org/officeDocument/2006/relationships/hyperlink" Target="https://ro.wikipedia.org/wiki/Elon_Musk" TargetMode="External"/><Relationship Id="rId5" Type="http://schemas.openxmlformats.org/officeDocument/2006/relationships/image" Target="../media/image50.jpeg"/><Relationship Id="rId4" Type="http://schemas.openxmlformats.org/officeDocument/2006/relationships/hyperlink" Target="https://www.youtube.com/watch?v=8_lfxPI5ObM&amp;t=131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bls.gov/news.release/pdf/ecopro.pdf" TargetMode="External"/><Relationship Id="rId2" Type="http://schemas.openxmlformats.org/officeDocument/2006/relationships/hyperlink" Target="http://riscograma.ro/9694/ce-este-blockchain-si-cum-va-schimba-tot-ce-stiai-despre-bani/" TargetMode="External"/><Relationship Id="rId1" Type="http://schemas.openxmlformats.org/officeDocument/2006/relationships/slideLayout" Target="../slideLayouts/slideLayout2.xml"/><Relationship Id="rId4" Type="http://schemas.openxmlformats.org/officeDocument/2006/relationships/hyperlink" Target="https://ro.wikipedia.org/wiki/Bitcoi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oincentral.com/blockchain-agriculture-change-farming-food/" TargetMode="External"/><Relationship Id="rId2" Type="http://schemas.openxmlformats.org/officeDocument/2006/relationships/hyperlink" Target="https://www.weforum.org/agenda/2016/06/blockchain-explained-simply/" TargetMode="External"/><Relationship Id="rId1" Type="http://schemas.openxmlformats.org/officeDocument/2006/relationships/slideLayout" Target="../slideLayouts/slideLayout1.xml"/><Relationship Id="rId5" Type="http://schemas.openxmlformats.org/officeDocument/2006/relationships/hyperlink" Target="https://www.eublockchainforum.eu/" TargetMode="External"/><Relationship Id="rId4" Type="http://schemas.openxmlformats.org/officeDocument/2006/relationships/hyperlink" Target="http://europa.eu/rapid/press-release_IP-18-521_en.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qKMugpYD6tA" TargetMode="External"/><Relationship Id="rId2" Type="http://schemas.openxmlformats.org/officeDocument/2006/relationships/hyperlink" Target="https://ro.wikipedia.org/wiki/Internetul_Tuturor_Lucrurilor"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H5ESXt1Ts74"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3.png"/><Relationship Id="rId2" Type="http://schemas.openxmlformats.org/officeDocument/2006/relationships/hyperlink" Target="https://www.youtube.com/watch?v=DFHXFF4BhWw" TargetMode="Externa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www.youtube.com/watch?v=sIlCR4eG8_o" TargetMode="External"/><Relationship Id="rId4" Type="http://schemas.openxmlformats.org/officeDocument/2006/relationships/hyperlink" Target="https://en.wikipedia.org/wiki/List_of_proposed_future_transpor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13.png"/><Relationship Id="rId2" Type="http://schemas.openxmlformats.org/officeDocument/2006/relationships/hyperlink" Target="https://www.youtube.com/watch?v=e40RaXZ4tUk" TargetMode="External"/><Relationship Id="rId1" Type="http://schemas.openxmlformats.org/officeDocument/2006/relationships/slideLayout" Target="../slideLayouts/slideLayout2.xml"/><Relationship Id="rId6" Type="http://schemas.openxmlformats.org/officeDocument/2006/relationships/hyperlink" Target="https://www.mediascop.ro/economia-circulara-o-noua-directie-in-europa/" TargetMode="External"/><Relationship Id="rId5" Type="http://schemas.openxmlformats.org/officeDocument/2006/relationships/image" Target="../media/image56.jpeg"/><Relationship Id="rId4" Type="http://schemas.openxmlformats.org/officeDocument/2006/relationships/hyperlink" Target="https://www.youtube.com/watch?v=bj2cSTHGFFk&amp;t=43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dailystar.co.uk/news/latest-news/678829/nasa-mission-deep-space-industries-mine-asteroids-700-quintillion" TargetMode="Externa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fastcompany.com/1694164/how-handful-countries-control-earths-most-precious-materials" TargetMode="External"/><Relationship Id="rId4" Type="http://schemas.openxmlformats.org/officeDocument/2006/relationships/hyperlink" Target="http://energyskeptic.com/2013/china-prd-most-rare-earth-mineral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youtube.com/watch?v=dXXxB185NTM"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eea.europa.eu/ro/themes/climat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youtube.com/watch?time_continue=29&amp;v=SCrkZOx5Q1M"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ro.wikipedia.org/wiki/Bitcoin"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enterprise.blob.core.windows.net/whitepapers/futureproof_tomorrows_jobs.pdf"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s://blog.crimsoneducation.org/blog/jobs-of-the-futur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iftf.org/home/" TargetMode="External"/><Relationship Id="rId2" Type="http://schemas.openxmlformats.org/officeDocument/2006/relationships/hyperlink" Target="https://www.fastcompany.com/40584248/these-are-the-5-super-skills-you-need-for-jobs-of-the-future" TargetMode="External"/><Relationship Id="rId1" Type="http://schemas.openxmlformats.org/officeDocument/2006/relationships/slideLayout" Target="../slideLayouts/slideLayout4.xml"/><Relationship Id="rId6" Type="http://schemas.openxmlformats.org/officeDocument/2006/relationships/hyperlink" Target="https://www.forbes.ro/articles/30-sub-30-editia-2018-115602" TargetMode="External"/><Relationship Id="rId5" Type="http://schemas.openxmlformats.org/officeDocument/2006/relationships/hyperlink" Target="https://www.youtube.com/watch?v=7jGcWf-hk1Y" TargetMode="External"/><Relationship Id="rId4" Type="http://schemas.openxmlformats.org/officeDocument/2006/relationships/hyperlink" Target="https://www.wall-street.ro/articol/Careers/233899/p-cornel-amariei-intre-primii-20-in-programul-toyp-international.html"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www2.deloitte.com/us/en/pages/human-capital/solutions/workplace-flexibility-services.htm"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skolkovo.ru/public/media/documents/research/sedec/SKOLKOVO_SEDeC_Atlas_2.0_Eng.pdf" TargetMode="External"/><Relationship Id="rId2" Type="http://schemas.openxmlformats.org/officeDocument/2006/relationships/hyperlink" Target="https://www.kent.ac.uk/ces/Choosing/future-jobs.html" TargetMode="Externa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hyperlink" Target="https://www.trade-schools.net/articles/best-careers-for-the-future.asp"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cognizant.com/whitepapers/21-jobs-of-the-future-a-guide-to-getting-and-staying-employed-over-the-next-10-years-codex3049.pdf"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killspanorama.cedefop.europa.eu/bg/skills-themes/future-jobs?field_countries_tid=26"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www.cedefop.europa.eu/" TargetMode="External"/><Relationship Id="rId2" Type="http://schemas.openxmlformats.org/officeDocument/2006/relationships/hyperlink" Target="https://inaco.ro/impactul-digitalizarii-asupra-fortei-de-munca/" TargetMode="External"/><Relationship Id="rId1" Type="http://schemas.openxmlformats.org/officeDocument/2006/relationships/slideLayout" Target="../slideLayouts/slideLayout3.xml"/><Relationship Id="rId4" Type="http://schemas.openxmlformats.org/officeDocument/2006/relationships/hyperlink" Target="https://skillspanorama.cedefop.europa.eu/bg/indicators/making-skills-work-index3?field_pillar_tid=&amp;field_countries_tid=26"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cnbc.com/2017/09/01/these-are-the-top-10-best-and-worst-jobs-for-the-future.html" TargetMode="External"/><Relationship Id="rId2" Type="http://schemas.openxmlformats.org/officeDocument/2006/relationships/hyperlink" Target="https://www.forbes.com/pictures/lmj45ighg/no-2-postal-service-mail-sorters-carriers-and-clerks/"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digi24.ro/stiri/externe/bill-gates-propune-impozitarea-muncii-robotilor-673247" TargetMode="External"/><Relationship Id="rId2" Type="http://schemas.openxmlformats.org/officeDocument/2006/relationships/hyperlink" Target="http://www.activenews.ro/prima-pagina/Un-istoric-evreu-prezice-un-viitor-de-groaza-Omenirea-va-produce-trupuri-si-creiere.-Milioane-de-oameni-vor-deveni-fara-valoare.-Cum-se-va-rezolva-problema-oamenilor-inutili-103795"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3.jpeg"/><Relationship Id="rId4" Type="http://schemas.openxmlformats.org/officeDocument/2006/relationships/hyperlink" Target="https://www.youtube.com/watch?v=O53WJ4Dt4wg"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ognizant.com/whitepapers/21-jobs-of-the-future-a-guide-to-getting-and-staying-employed-over-the-next-10-years-codex3049.pdf" TargetMode="External"/><Relationship Id="rId7" Type="http://schemas.openxmlformats.org/officeDocument/2006/relationships/image" Target="../media/image13.png"/><Relationship Id="rId2" Type="http://schemas.openxmlformats.org/officeDocument/2006/relationships/hyperlink" Target="https://www.delltechnologies.com/content/dam/delltechnologies/assets/perspectives/2030/pdf/SR1940_IFTFforDellTechnologies_Human-Machine_070517_readerhigh-res.pdf" TargetMode="Externa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hyperlink" Target="http://www3.weforum.org/docs/WEF_Future_of_Jobs.pdf" TargetMode="External"/><Relationship Id="rId4" Type="http://schemas.openxmlformats.org/officeDocument/2006/relationships/hyperlink" Target="https://www.mckinsey.com/~/media/mckinsey/featured%20insights/future%20of%20organizations/what%20the%20future%20of%20work%20will%20mean%20for%20jobs%20skills%20and%20wages/mgi%20jobs%20lost-jobs%20gained_report_december%202017.ashx"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file:///\\localhost\C\Users\Test\Downloads\SOF2017-ExecSumm-front_matter.pdf" TargetMode="External"/><Relationship Id="rId2" Type="http://schemas.openxmlformats.org/officeDocument/2006/relationships/hyperlink" Target="http://www.millennium-project.org/state-of-the-future-version-19-1/?gclid=CjwKCAjw_IPcBRAjEiwAl44Qkb2SlX2IJoW-kyLsUSRCM2kf4oEtfwlDCrZleXmr2f7vlRNz1epGeRoC220QAvD_BwE"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file:///\\localhost\C\Users\Test\Downloads\SOF2017-ExecSumm-front_matter.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file:///\\localhost\C\Users\Test\Downloads\SOF2017-ExecSumm-front_matter.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file:///\\localhost\C\Users\Test\Downloads\SOF2017-ExecSumm-front_matter.pdf"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hyperlink" Target="file:///\\localhost\C\Users\Test\Downloads\SOF2017-ExecSumm-front_matter.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file:///\\localhost\C\Users\Test\Downloads\SOF2017-ExecSumm-front_matter.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hyperlink" Target="file:///\\localhost\C\Users\Test\Downloads\SOF2017-ExecSumm-front_matter.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file:///\\localhost\C\Users\Test\Downloads\SOF2017-ExecSumm-front_matter.pd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hyperlink" Target="https://inaco.ro/inaco-propune-crearea-grupului-de-lucru-pentru-economia-viitorului-glev/"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forbes.com/sites/robertszczerba/2015/01/05/15-worst-tech-predictions-of-all-time/"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2dJewkJZ4PU" TargetMode="External"/><Relationship Id="rId2" Type="http://schemas.openxmlformats.org/officeDocument/2006/relationships/hyperlink" Target="https://www.youtube.com/watch?v=vDI7knYRe68"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1.xml.rels><?xml version="1.0" encoding="UTF-8" standalone="yes"?>
<Relationships xmlns="http://schemas.openxmlformats.org/package/2006/relationships"><Relationship Id="rId2" Type="http://schemas.openxmlformats.org/officeDocument/2006/relationships/hyperlink" Target="mailto:office@inaco.ro" TargetMode="Externa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tiff"/><Relationship Id="rId7" Type="http://schemas.openxmlformats.org/officeDocument/2006/relationships/image" Target="../media/image69.jpeg"/><Relationship Id="rId2" Type="http://schemas.openxmlformats.org/officeDocument/2006/relationships/image" Target="../media/image66.jpeg"/><Relationship Id="rId1" Type="http://schemas.openxmlformats.org/officeDocument/2006/relationships/slideLayout" Target="../slideLayouts/slideLayout5.xml"/><Relationship Id="rId6" Type="http://schemas.openxmlformats.org/officeDocument/2006/relationships/hyperlink" Target="https://inaco.ro/wp-content/uploads/2018/07/andan.jpg" TargetMode="External"/><Relationship Id="rId5" Type="http://schemas.openxmlformats.org/officeDocument/2006/relationships/image" Target="../media/image68.jpeg"/><Relationship Id="rId10" Type="http://schemas.openxmlformats.org/officeDocument/2006/relationships/image" Target="../media/image71.png"/><Relationship Id="rId4" Type="http://schemas.openxmlformats.org/officeDocument/2006/relationships/hyperlink" Target="https://inaco.ro/wp-content/uploads/2018/07/romatermit.jpg" TargetMode="External"/><Relationship Id="rId9"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Duub_dO_TwU"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s://www.youtube.com/watch?v=vDI7knYRe6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lemente grafice-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444" y="3020314"/>
            <a:ext cx="4579112" cy="1246190"/>
          </a:xfrm>
          <a:prstGeom prst="rect">
            <a:avLst/>
          </a:prstGeom>
        </p:spPr>
      </p:pic>
      <p:pic>
        <p:nvPicPr>
          <p:cNvPr id="12" name="Picture 11" descr="elemente grafice-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1168" y="141986"/>
            <a:ext cx="3661664" cy="2505964"/>
          </a:xfrm>
          <a:prstGeom prst="rect">
            <a:avLst/>
          </a:prstGeom>
        </p:spPr>
      </p:pic>
      <p:sp>
        <p:nvSpPr>
          <p:cNvPr id="6" name="Rectangle 5"/>
          <p:cNvSpPr/>
          <p:nvPr/>
        </p:nvSpPr>
        <p:spPr>
          <a:xfrm>
            <a:off x="762000" y="2029714"/>
            <a:ext cx="7620000" cy="1308050"/>
          </a:xfrm>
          <a:prstGeom prst="rect">
            <a:avLst/>
          </a:prstGeom>
          <a:ln>
            <a:noFill/>
          </a:ln>
        </p:spPr>
        <p:txBody>
          <a:bodyPr wrap="square">
            <a:spAutoFit/>
          </a:bodyPr>
          <a:lstStyle/>
          <a:p>
            <a:pPr algn="ctr"/>
            <a:r>
              <a:rPr lang="en-US" sz="3200" dirty="0" smtClean="0">
                <a:solidFill>
                  <a:schemeClr val="tx1">
                    <a:lumMod val="50000"/>
                    <a:lumOff val="50000"/>
                  </a:schemeClr>
                </a:solidFill>
              </a:rPr>
              <a:t>GHIDUL MESERIILOR VIITORULUI</a:t>
            </a:r>
            <a:br>
              <a:rPr lang="en-US" sz="3200" dirty="0" smtClean="0">
                <a:solidFill>
                  <a:schemeClr val="tx1">
                    <a:lumMod val="50000"/>
                    <a:lumOff val="50000"/>
                  </a:schemeClr>
                </a:solidFill>
              </a:rPr>
            </a:br>
            <a:r>
              <a:rPr lang="ro-RO" sz="1600" dirty="0" smtClean="0">
                <a:solidFill>
                  <a:schemeClr val="tx1">
                    <a:lumMod val="50000"/>
                    <a:lumOff val="50000"/>
                  </a:schemeClr>
                </a:solidFill>
              </a:rPr>
              <a:t>OPORTUNITĂȚILE </a:t>
            </a:r>
            <a:r>
              <a:rPr lang="en-US" sz="1600" dirty="0" smtClean="0">
                <a:solidFill>
                  <a:schemeClr val="tx1">
                    <a:lumMod val="50000"/>
                    <a:lumOff val="50000"/>
                  </a:schemeClr>
                </a:solidFill>
              </a:rPr>
              <a:t>PIE</a:t>
            </a:r>
            <a:r>
              <a:rPr lang="ro-RO" sz="1600" dirty="0" smtClean="0">
                <a:solidFill>
                  <a:schemeClr val="tx1">
                    <a:lumMod val="50000"/>
                    <a:lumOff val="50000"/>
                  </a:schemeClr>
                </a:solidFill>
              </a:rPr>
              <a:t>Ț</a:t>
            </a:r>
            <a:r>
              <a:rPr lang="en-US" sz="1600" dirty="0" smtClean="0">
                <a:solidFill>
                  <a:schemeClr val="tx1">
                    <a:lumMod val="50000"/>
                    <a:lumOff val="50000"/>
                  </a:schemeClr>
                </a:solidFill>
              </a:rPr>
              <a:t>EI MUNCII </a:t>
            </a:r>
            <a:r>
              <a:rPr lang="ro-RO" sz="1600" dirty="0" smtClean="0">
                <a:solidFill>
                  <a:schemeClr val="tx1">
                    <a:lumMod val="50000"/>
                    <a:lumOff val="50000"/>
                  </a:schemeClr>
                </a:solidFill>
              </a:rPr>
              <a:t>ÎN LUMEA DE MÂINE </a:t>
            </a:r>
          </a:p>
          <a:p>
            <a:pPr algn="ctr"/>
            <a:endParaRPr lang="ro-RO" sz="1200" dirty="0" smtClean="0">
              <a:solidFill>
                <a:schemeClr val="tx1">
                  <a:lumMod val="50000"/>
                  <a:lumOff val="50000"/>
                </a:schemeClr>
              </a:solidFill>
            </a:endParaRPr>
          </a:p>
          <a:p>
            <a:pPr algn="ctr"/>
            <a:endParaRPr lang="ro-RO" sz="1000" dirty="0" smtClean="0"/>
          </a:p>
          <a:p>
            <a:pPr algn="ctr"/>
            <a:r>
              <a:rPr lang="ro-RO" sz="900" dirty="0" smtClean="0"/>
              <a:t>Coordonator</a:t>
            </a:r>
            <a:r>
              <a:rPr lang="ro-RO" sz="900" dirty="0"/>
              <a:t>: Andreea Paul, </a:t>
            </a:r>
            <a:r>
              <a:rPr lang="en-GB" sz="900" dirty="0"/>
              <a:t>c</a:t>
            </a:r>
            <a:r>
              <a:rPr lang="ro-RO" sz="900" dirty="0"/>
              <a:t>onf. </a:t>
            </a:r>
            <a:r>
              <a:rPr lang="en-GB" sz="900" dirty="0"/>
              <a:t>u</a:t>
            </a:r>
            <a:r>
              <a:rPr lang="ro-RO" sz="900" dirty="0"/>
              <a:t>niv. dr. </a:t>
            </a:r>
            <a:r>
              <a:rPr lang="en-US" sz="900" dirty="0"/>
              <a:t>l</a:t>
            </a:r>
            <a:r>
              <a:rPr lang="ro-RO" sz="900" dirty="0"/>
              <a:t>a Facultatea REI, ASE </a:t>
            </a:r>
            <a:r>
              <a:rPr lang="ro-RO" sz="900" dirty="0" smtClean="0"/>
              <a:t>Președintele </a:t>
            </a:r>
            <a:r>
              <a:rPr lang="ro-RO" sz="900" dirty="0"/>
              <a:t>Asociației INACO – Inițiativa pentru </a:t>
            </a:r>
            <a:r>
              <a:rPr lang="ro-RO" sz="900" dirty="0" smtClean="0"/>
              <a:t>Competitivitate</a:t>
            </a:r>
            <a:endParaRPr lang="en-US" sz="900" dirty="0"/>
          </a:p>
        </p:txBody>
      </p:sp>
      <p:cxnSp>
        <p:nvCxnSpPr>
          <p:cNvPr id="4" name="Straight Connector 3"/>
          <p:cNvCxnSpPr/>
          <p:nvPr/>
        </p:nvCxnSpPr>
        <p:spPr>
          <a:xfrm>
            <a:off x="1181100" y="3325114"/>
            <a:ext cx="6781800" cy="0"/>
          </a:xfrm>
          <a:prstGeom prst="line">
            <a:avLst/>
          </a:prstGeom>
          <a:ln w="28575" cmpd="sng"/>
        </p:spPr>
        <p:style>
          <a:lnRef idx="2">
            <a:schemeClr val="accent1"/>
          </a:lnRef>
          <a:fillRef idx="0">
            <a:schemeClr val="accent1"/>
          </a:fillRef>
          <a:effectRef idx="1">
            <a:schemeClr val="accent1"/>
          </a:effectRef>
          <a:fontRef idx="minor">
            <a:schemeClr val="tx1"/>
          </a:fontRef>
        </p:style>
      </p:cxnSp>
      <p:pic>
        <p:nvPicPr>
          <p:cNvPr id="2" name="Picture 1" descr="logo_centenar_ROMANI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6442" y="4419600"/>
            <a:ext cx="943017" cy="666750"/>
          </a:xfrm>
          <a:prstGeom prst="rect">
            <a:avLst/>
          </a:prstGeom>
        </p:spPr>
      </p:pic>
      <p:pic>
        <p:nvPicPr>
          <p:cNvPr id="5" name="Picture 4" descr="sigla primarie 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05" y="4495800"/>
            <a:ext cx="1008008" cy="448564"/>
          </a:xfrm>
          <a:prstGeom prst="rect">
            <a:avLst/>
          </a:prstGeom>
        </p:spPr>
      </p:pic>
      <p:pic>
        <p:nvPicPr>
          <p:cNvPr id="7" name="Picture 6" descr="andan.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600" y="4648200"/>
            <a:ext cx="762000" cy="23269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4917" y="4649385"/>
            <a:ext cx="762000" cy="230322"/>
          </a:xfrm>
          <a:prstGeom prst="rect">
            <a:avLst/>
          </a:prstGeom>
        </p:spPr>
      </p:pic>
      <p:pic>
        <p:nvPicPr>
          <p:cNvPr id="16" name="Picture 3" descr="https://inaco.ro/wp-content/uploads/2018/07/romatermit.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78646" y="4648200"/>
            <a:ext cx="1066800" cy="3062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igla-brm.g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17175" y="4572000"/>
            <a:ext cx="457200" cy="457200"/>
          </a:xfrm>
          <a:prstGeom prst="rect">
            <a:avLst/>
          </a:prstGeom>
        </p:spPr>
      </p:pic>
      <p:cxnSp>
        <p:nvCxnSpPr>
          <p:cNvPr id="17" name="Straight Connector 16"/>
          <p:cNvCxnSpPr/>
          <p:nvPr/>
        </p:nvCxnSpPr>
        <p:spPr>
          <a:xfrm>
            <a:off x="1181100" y="4419600"/>
            <a:ext cx="6781800" cy="0"/>
          </a:xfrm>
          <a:prstGeom prst="line">
            <a:avLst/>
          </a:prstGeom>
          <a:ln w="6350" cmpd="sng"/>
        </p:spPr>
        <p:style>
          <a:lnRef idx="2">
            <a:schemeClr val="accent1"/>
          </a:lnRef>
          <a:fillRef idx="0">
            <a:schemeClr val="accent1"/>
          </a:fillRef>
          <a:effectRef idx="1">
            <a:schemeClr val="accent1"/>
          </a:effectRef>
          <a:fontRef idx="minor">
            <a:schemeClr val="tx1"/>
          </a:fontRef>
        </p:style>
      </p:cxnSp>
      <p:pic>
        <p:nvPicPr>
          <p:cNvPr id="3" name="Picture 2" descr="T-Logo-CRISTIM-Familie-0703_Z17-OK-0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7600" y="4570635"/>
            <a:ext cx="914400" cy="458565"/>
          </a:xfrm>
          <a:prstGeom prst="rect">
            <a:avLst/>
          </a:prstGeom>
        </p:spPr>
      </p:pic>
      <p:sp>
        <p:nvSpPr>
          <p:cNvPr id="9" name="Rectangle 8"/>
          <p:cNvSpPr/>
          <p:nvPr/>
        </p:nvSpPr>
        <p:spPr>
          <a:xfrm>
            <a:off x="3962400" y="2867914"/>
            <a:ext cx="988916" cy="230832"/>
          </a:xfrm>
          <a:prstGeom prst="rect">
            <a:avLst/>
          </a:prstGeom>
        </p:spPr>
        <p:txBody>
          <a:bodyPr wrap="none">
            <a:spAutoFit/>
          </a:bodyPr>
          <a:lstStyle/>
          <a:p>
            <a:r>
              <a:rPr lang="ro-RO" sz="900" dirty="0">
                <a:solidFill>
                  <a:schemeClr val="bg1">
                    <a:lumMod val="50000"/>
                  </a:schemeClr>
                </a:solidFill>
              </a:rPr>
              <a:t>Septembrie 2018</a:t>
            </a:r>
            <a:endParaRPr lang="en-US" sz="900" dirty="0">
              <a:solidFill>
                <a:schemeClr val="bg1">
                  <a:lumMod val="50000"/>
                </a:schemeClr>
              </a:solidFill>
            </a:endParaRPr>
          </a:p>
        </p:txBody>
      </p:sp>
      <p:cxnSp>
        <p:nvCxnSpPr>
          <p:cNvPr id="18" name="Straight Connector 17"/>
          <p:cNvCxnSpPr/>
          <p:nvPr/>
        </p:nvCxnSpPr>
        <p:spPr>
          <a:xfrm>
            <a:off x="4038600" y="2867914"/>
            <a:ext cx="800100"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038600" y="3096514"/>
            <a:ext cx="800100"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qdefault (1).jpg">
            <a:hlinkClick r:id="rId2"/>
          </p:cNvPr>
          <p:cNvPicPr>
            <a:picLocks noChangeAspect="1"/>
          </p:cNvPicPr>
          <p:nvPr/>
        </p:nvPicPr>
        <p:blipFill>
          <a:blip r:embed="rId3" cstate="print"/>
          <a:stretch>
            <a:fillRect/>
          </a:stretch>
        </p:blipFill>
        <p:spPr>
          <a:xfrm>
            <a:off x="4495800" y="1352550"/>
            <a:ext cx="3352800" cy="2514600"/>
          </a:xfrm>
          <a:prstGeom prst="rect">
            <a:avLst/>
          </a:prstGeom>
        </p:spPr>
      </p:pic>
      <p:sp>
        <p:nvSpPr>
          <p:cNvPr id="3" name="Text Placeholder 2"/>
          <p:cNvSpPr>
            <a:spLocks noGrp="1"/>
          </p:cNvSpPr>
          <p:nvPr>
            <p:ph type="body" sz="quarter" idx="10"/>
          </p:nvPr>
        </p:nvSpPr>
        <p:spPr>
          <a:xfrm>
            <a:off x="914400" y="1352550"/>
            <a:ext cx="2590800" cy="2667000"/>
          </a:xfrm>
        </p:spPr>
        <p:txBody>
          <a:bodyPr numCol="1" spcCol="360000">
            <a:normAutofit lnSpcReduction="10000"/>
          </a:bodyPr>
          <a:lstStyle/>
          <a:p>
            <a:r>
              <a:rPr lang="ro-RO" dirty="0" smtClean="0"/>
              <a:t>Armatele devin din ce în ce mai robotizate și tehnologizate. </a:t>
            </a:r>
          </a:p>
          <a:p>
            <a:r>
              <a:rPr lang="ro-RO" dirty="0" smtClean="0"/>
              <a:t>Roboții </a:t>
            </a:r>
            <a:r>
              <a:rPr lang="ro-RO" dirty="0"/>
              <a:t>militari inteligenți sunt prezenți deja pe câmpurile de luptă - Statele Unite, China și Israelul fiind lideri mondiali în folosirea lor pe teren</a:t>
            </a:r>
            <a:r>
              <a:rPr lang="ro-RO" dirty="0" smtClean="0"/>
              <a:t>.</a:t>
            </a:r>
          </a:p>
          <a:p>
            <a:r>
              <a:rPr lang="ro-RO" dirty="0"/>
              <a:t>Tot mai multe </a:t>
            </a:r>
            <a:r>
              <a:rPr lang="ro-RO" dirty="0">
                <a:hlinkClick r:id="rId4"/>
              </a:rPr>
              <a:t>voci</a:t>
            </a:r>
            <a:r>
              <a:rPr lang="ro-RO" dirty="0"/>
              <a:t> la nivel mondial cheamă statele să reglementeze printr-o legislație internațională producția de roboți militari autonomi la nivelul </a:t>
            </a:r>
            <a:r>
              <a:rPr lang="ro-RO" dirty="0">
                <a:hlinkClick r:id="rId5"/>
              </a:rPr>
              <a:t>ONU</a:t>
            </a:r>
            <a:r>
              <a:rPr lang="ro-RO" dirty="0"/>
              <a:t>, fără să se ajungă încă la un acord global. </a:t>
            </a:r>
          </a:p>
        </p:txBody>
      </p:sp>
      <p:pic>
        <p:nvPicPr>
          <p:cNvPr id="11" name="Picture 10" descr="play.png">
            <a:hlinkClick r:id="rId2"/>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2190750"/>
            <a:ext cx="762000" cy="772160"/>
          </a:xfrm>
          <a:prstGeom prst="rect">
            <a:avLst/>
          </a:prstGeom>
        </p:spPr>
      </p:pic>
      <p:sp>
        <p:nvSpPr>
          <p:cNvPr id="12" name="Rectangle 11"/>
          <p:cNvSpPr/>
          <p:nvPr/>
        </p:nvSpPr>
        <p:spPr>
          <a:xfrm>
            <a:off x="5715000" y="3943350"/>
            <a:ext cx="1005504" cy="276999"/>
          </a:xfrm>
          <a:prstGeom prst="rect">
            <a:avLst/>
          </a:prstGeom>
        </p:spPr>
        <p:txBody>
          <a:bodyPr wrap="none">
            <a:spAutoFit/>
          </a:bodyPr>
          <a:lstStyle/>
          <a:p>
            <a:pPr algn="ctr"/>
            <a:r>
              <a:rPr lang="ro-RO" sz="1200" dirty="0" smtClean="0">
                <a:solidFill>
                  <a:srgbClr val="00ACD2"/>
                </a:solidFill>
              </a:rPr>
              <a:t>Robot </a:t>
            </a:r>
            <a:r>
              <a:rPr lang="ro-RO" sz="1200" dirty="0">
                <a:solidFill>
                  <a:srgbClr val="00ACD2"/>
                </a:solidFill>
              </a:rPr>
              <a:t>militar</a:t>
            </a:r>
          </a:p>
        </p:txBody>
      </p:sp>
    </p:spTree>
    <p:extLst>
      <p:ext uri="{BB962C8B-B14F-4D97-AF65-F5344CB8AC3E}">
        <p14:creationId xmlns:p14="http://schemas.microsoft.com/office/powerpoint/2010/main" val="1385719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1047750"/>
            <a:ext cx="4953000" cy="3276600"/>
          </a:xfrm>
        </p:spPr>
        <p:txBody>
          <a:bodyPr numCol="2" spcCol="360000">
            <a:normAutofit lnSpcReduction="10000"/>
          </a:bodyPr>
          <a:lstStyle/>
          <a:p>
            <a:r>
              <a:rPr lang="ro-RO" dirty="0"/>
              <a:t>În agricultură au fost introduse tractoarele/combinele </a:t>
            </a:r>
            <a:r>
              <a:rPr lang="ro-RO" dirty="0" smtClean="0"/>
              <a:t>autonome, fără </a:t>
            </a:r>
            <a:r>
              <a:rPr lang="ro-RO" dirty="0"/>
              <a:t>șofer, supravegheate de un singur operator care coordonează de la un computer zeci de mașini agricole pe câmp.</a:t>
            </a:r>
          </a:p>
          <a:p>
            <a:r>
              <a:rPr lang="ro-RO" dirty="0"/>
              <a:t>Asemenea tractoare sunt deja folosite în România la muncile agricole în Banat, Bucovina sau în Insula mare a Brăilei</a:t>
            </a:r>
            <a:r>
              <a:rPr lang="ro-RO" dirty="0" smtClean="0"/>
              <a:t>.</a:t>
            </a:r>
          </a:p>
          <a:p>
            <a:r>
              <a:rPr lang="ro-RO" dirty="0"/>
              <a:t>În prezent, fermele mari investesc mult în construcția de roboți care culeg fructele: căpșuni, cireșe, portocale etc</a:t>
            </a:r>
            <a:r>
              <a:rPr lang="ro-RO" dirty="0" smtClean="0"/>
              <a:t>.</a:t>
            </a:r>
            <a:endParaRPr lang="ro-RO" dirty="0"/>
          </a:p>
          <a:p>
            <a:r>
              <a:rPr lang="ro-RO" dirty="0"/>
              <a:t>În viitorul apropiat, înlocuirea de către roboți a oamenilor în acțiunile care cer repetitivitate, efort fizic, risc, precizie deosebită va fi aproape totală. </a:t>
            </a:r>
          </a:p>
        </p:txBody>
      </p:sp>
      <p:pic>
        <p:nvPicPr>
          <p:cNvPr id="7" name="Picture 2">
            <a:hlinkClick r:id="rId2"/>
          </p:cNvPr>
          <p:cNvPicPr>
            <a:picLocks noChangeAspect="1" noChangeArrowheads="1"/>
          </p:cNvPicPr>
          <p:nvPr/>
        </p:nvPicPr>
        <p:blipFill>
          <a:blip r:embed="rId3" cstate="print"/>
          <a:srcRect l="2174" t="15459" r="4348" b="11112"/>
          <a:stretch>
            <a:fillRect/>
          </a:stretch>
        </p:blipFill>
        <p:spPr bwMode="auto">
          <a:xfrm>
            <a:off x="3581400" y="2343150"/>
            <a:ext cx="2169600" cy="1288200"/>
          </a:xfrm>
          <a:prstGeom prst="rect">
            <a:avLst/>
          </a:prstGeom>
          <a:noFill/>
          <a:ln w="9525">
            <a:noFill/>
            <a:miter lim="800000"/>
            <a:headEnd/>
            <a:tailEnd/>
          </a:ln>
        </p:spPr>
      </p:pic>
      <p:pic>
        <p:nvPicPr>
          <p:cNvPr id="11" name="Picture 10" descr="play.png">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2647950"/>
            <a:ext cx="762000" cy="772160"/>
          </a:xfrm>
          <a:prstGeom prst="rect">
            <a:avLst/>
          </a:prstGeom>
        </p:spPr>
      </p:pic>
      <p:sp>
        <p:nvSpPr>
          <p:cNvPr id="12" name="Rectangle 11"/>
          <p:cNvSpPr/>
          <p:nvPr/>
        </p:nvSpPr>
        <p:spPr>
          <a:xfrm>
            <a:off x="4186568" y="3638550"/>
            <a:ext cx="1014370" cy="276999"/>
          </a:xfrm>
          <a:prstGeom prst="rect">
            <a:avLst/>
          </a:prstGeom>
        </p:spPr>
        <p:txBody>
          <a:bodyPr wrap="none">
            <a:spAutoFit/>
          </a:bodyPr>
          <a:lstStyle/>
          <a:p>
            <a:pPr algn="ctr"/>
            <a:r>
              <a:rPr lang="ro-RO" sz="1200" dirty="0" smtClean="0">
                <a:solidFill>
                  <a:srgbClr val="00ACD2"/>
                </a:solidFill>
              </a:rPr>
              <a:t>Robot agricol</a:t>
            </a:r>
            <a:endParaRPr lang="ro-RO" sz="1200" dirty="0">
              <a:solidFill>
                <a:srgbClr val="00ACD2"/>
              </a:solidFill>
            </a:endParaRPr>
          </a:p>
        </p:txBody>
      </p:sp>
      <p:pic>
        <p:nvPicPr>
          <p:cNvPr id="8" name="Picture 7" descr="14138674_10154346307170449_1471987206799367588_o-678x381.jpg">
            <a:hlinkClick r:id="rId5"/>
          </p:cNvPr>
          <p:cNvPicPr>
            <a:picLocks noChangeAspect="1"/>
          </p:cNvPicPr>
          <p:nvPr/>
        </p:nvPicPr>
        <p:blipFill>
          <a:blip r:embed="rId6" cstate="print"/>
          <a:stretch>
            <a:fillRect/>
          </a:stretch>
        </p:blipFill>
        <p:spPr>
          <a:xfrm>
            <a:off x="6019800" y="2343150"/>
            <a:ext cx="2305200" cy="1295400"/>
          </a:xfrm>
          <a:prstGeom prst="rect">
            <a:avLst/>
          </a:prstGeom>
        </p:spPr>
      </p:pic>
      <p:sp>
        <p:nvSpPr>
          <p:cNvPr id="10" name="Rectangle 9"/>
          <p:cNvSpPr/>
          <p:nvPr/>
        </p:nvSpPr>
        <p:spPr>
          <a:xfrm>
            <a:off x="6496475" y="3638550"/>
            <a:ext cx="1280218" cy="276999"/>
          </a:xfrm>
          <a:prstGeom prst="rect">
            <a:avLst/>
          </a:prstGeom>
        </p:spPr>
        <p:txBody>
          <a:bodyPr wrap="none">
            <a:spAutoFit/>
          </a:bodyPr>
          <a:lstStyle/>
          <a:p>
            <a:pPr algn="ctr"/>
            <a:r>
              <a:rPr lang="ro-RO" sz="1200" dirty="0">
                <a:solidFill>
                  <a:srgbClr val="00ACD2"/>
                </a:solidFill>
              </a:rPr>
              <a:t> T</a:t>
            </a:r>
            <a:r>
              <a:rPr lang="ro-RO" sz="1200" dirty="0" smtClean="0">
                <a:solidFill>
                  <a:srgbClr val="00ACD2"/>
                </a:solidFill>
              </a:rPr>
              <a:t>ractor </a:t>
            </a:r>
            <a:r>
              <a:rPr lang="ro-RO" sz="1200" dirty="0">
                <a:solidFill>
                  <a:srgbClr val="00ACD2"/>
                </a:solidFill>
              </a:rPr>
              <a:t>autonom</a:t>
            </a:r>
          </a:p>
        </p:txBody>
      </p:sp>
      <p:pic>
        <p:nvPicPr>
          <p:cNvPr id="13" name="Picture 12" descr="play.png">
            <a:hlinkClick r:id="rId5"/>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647950"/>
            <a:ext cx="762000" cy="772160"/>
          </a:xfrm>
          <a:prstGeom prst="rect">
            <a:avLst/>
          </a:prstGeom>
        </p:spPr>
      </p:pic>
    </p:spTree>
    <p:extLst>
      <p:ext uri="{BB962C8B-B14F-4D97-AF65-F5344CB8AC3E}">
        <p14:creationId xmlns:p14="http://schemas.microsoft.com/office/powerpoint/2010/main" val="1347708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1047750"/>
            <a:ext cx="7543800" cy="1143000"/>
          </a:xfrm>
        </p:spPr>
        <p:txBody>
          <a:bodyPr numCol="1" spcCol="360000">
            <a:normAutofit fontScale="85000" lnSpcReduction="10000"/>
          </a:bodyPr>
          <a:lstStyle/>
          <a:p>
            <a:r>
              <a:rPr lang="en-US" dirty="0" err="1"/>
              <a:t>Fermierii</a:t>
            </a:r>
            <a:r>
              <a:rPr lang="en-US" dirty="0"/>
              <a:t>, </a:t>
            </a:r>
            <a:r>
              <a:rPr lang="en-US" dirty="0" smtClean="0"/>
              <a:t>a</a:t>
            </a:r>
            <a:r>
              <a:rPr lang="ro-RO" dirty="0" smtClean="0"/>
              <a:t>ș</a:t>
            </a:r>
            <a:r>
              <a:rPr lang="en-US" dirty="0" smtClean="0"/>
              <a:t>a </a:t>
            </a:r>
            <a:r>
              <a:rPr lang="en-US" dirty="0"/>
              <a:t>cum </a:t>
            </a:r>
            <a:r>
              <a:rPr lang="ro-RO" dirty="0" smtClean="0"/>
              <a:t>î</a:t>
            </a:r>
            <a:r>
              <a:rPr lang="en-US" dirty="0" err="1" smtClean="0"/>
              <a:t>i</a:t>
            </a:r>
            <a:r>
              <a:rPr lang="en-US" dirty="0" smtClean="0"/>
              <a:t> </a:t>
            </a:r>
            <a:r>
              <a:rPr lang="ro-RO" dirty="0" smtClean="0"/>
              <a:t>ș</a:t>
            </a:r>
            <a:r>
              <a:rPr lang="en-US" dirty="0" err="1" smtClean="0"/>
              <a:t>tim</a:t>
            </a:r>
            <a:r>
              <a:rPr lang="en-US" dirty="0" smtClean="0"/>
              <a:t> </a:t>
            </a:r>
            <a:r>
              <a:rPr lang="en-US" dirty="0" err="1"/>
              <a:t>acum</a:t>
            </a:r>
            <a:r>
              <a:rPr lang="en-US" dirty="0"/>
              <a:t>, </a:t>
            </a:r>
            <a:r>
              <a:rPr lang="en-US" dirty="0" err="1"/>
              <a:t>vor</a:t>
            </a:r>
            <a:r>
              <a:rPr lang="en-US" dirty="0"/>
              <a:t> </a:t>
            </a:r>
            <a:r>
              <a:rPr lang="en-US" dirty="0" err="1"/>
              <a:t>deveni</a:t>
            </a:r>
            <a:r>
              <a:rPr lang="en-US" dirty="0"/>
              <a:t> </a:t>
            </a:r>
            <a:r>
              <a:rPr lang="en-US" dirty="0" err="1"/>
              <a:t>amintire</a:t>
            </a:r>
            <a:r>
              <a:rPr lang="en-US" dirty="0"/>
              <a:t> </a:t>
            </a:r>
            <a:r>
              <a:rPr lang="en-US" dirty="0" err="1"/>
              <a:t>peste</a:t>
            </a:r>
            <a:r>
              <a:rPr lang="en-US" dirty="0"/>
              <a:t> </a:t>
            </a:r>
            <a:r>
              <a:rPr lang="en-US" dirty="0" smtClean="0"/>
              <a:t>c</a:t>
            </a:r>
            <a:r>
              <a:rPr lang="ro-RO" dirty="0" smtClean="0"/>
              <a:t>âț</a:t>
            </a:r>
            <a:r>
              <a:rPr lang="en-US" dirty="0" err="1" smtClean="0"/>
              <a:t>iva</a:t>
            </a:r>
            <a:r>
              <a:rPr lang="en-US" dirty="0" smtClean="0"/>
              <a:t> </a:t>
            </a:r>
            <a:r>
              <a:rPr lang="en-US" dirty="0" err="1"/>
              <a:t>ani</a:t>
            </a:r>
            <a:r>
              <a:rPr lang="en-US" dirty="0"/>
              <a:t>. </a:t>
            </a:r>
            <a:r>
              <a:rPr lang="ro-RO" dirty="0" smtClean="0"/>
              <a:t>Dronele </a:t>
            </a:r>
            <a:r>
              <a:rPr lang="ro-RO" dirty="0"/>
              <a:t>în agricultură pot supraveghea, dar și ierbicida, stropi cu îngrășăminte etc. suprafețe  uriașe de teren. </a:t>
            </a:r>
            <a:r>
              <a:rPr lang="ro-RO" dirty="0" smtClean="0"/>
              <a:t>Ce va face fermierul? Va coordona mașinile și va da comenzi de pe un </a:t>
            </a:r>
            <a:r>
              <a:rPr lang="ro-RO" dirty="0"/>
              <a:t>calculator dronei pentru lucrări agricole </a:t>
            </a:r>
            <a:r>
              <a:rPr lang="ro-RO" dirty="0" smtClean="0"/>
              <a:t>diverse, care </a:t>
            </a:r>
            <a:r>
              <a:rPr lang="ro-RO" dirty="0"/>
              <a:t>se bazează pe datele strânse tot de drona care a analizat aerian </a:t>
            </a:r>
            <a:r>
              <a:rPr lang="ro-RO" dirty="0" smtClean="0"/>
              <a:t>terenul, pentru </a:t>
            </a:r>
            <a:r>
              <a:rPr lang="ro-RO" dirty="0"/>
              <a:t>a calcula cât îngrășământ sau ierbicide îi trebuie fiecărui metru pătrat de teren.</a:t>
            </a:r>
          </a:p>
          <a:p>
            <a:r>
              <a:rPr lang="ro-RO" dirty="0"/>
              <a:t>Roboții pot supraveghea permanent și diferitele efective de animale din zootehnie, autoalimentarea cu energie făcându-se cu panouri solare. </a:t>
            </a:r>
          </a:p>
          <a:p>
            <a:endParaRPr lang="ro-RO" dirty="0"/>
          </a:p>
        </p:txBody>
      </p:sp>
      <p:sp>
        <p:nvSpPr>
          <p:cNvPr id="10" name="Rectangle 9"/>
          <p:cNvSpPr/>
          <p:nvPr/>
        </p:nvSpPr>
        <p:spPr>
          <a:xfrm>
            <a:off x="3894830" y="3181350"/>
            <a:ext cx="1134370" cy="276999"/>
          </a:xfrm>
          <a:prstGeom prst="rect">
            <a:avLst/>
          </a:prstGeom>
        </p:spPr>
        <p:txBody>
          <a:bodyPr wrap="none">
            <a:spAutoFit/>
          </a:bodyPr>
          <a:lstStyle/>
          <a:p>
            <a:r>
              <a:rPr lang="it-IT" sz="1200" dirty="0">
                <a:solidFill>
                  <a:srgbClr val="00ACD2"/>
                </a:solidFill>
              </a:rPr>
              <a:t> </a:t>
            </a:r>
            <a:r>
              <a:rPr lang="it-IT" sz="1200" dirty="0" smtClean="0">
                <a:solidFill>
                  <a:srgbClr val="00ACD2"/>
                </a:solidFill>
              </a:rPr>
              <a:t>Drone </a:t>
            </a:r>
            <a:r>
              <a:rPr lang="it-IT" sz="1200" dirty="0">
                <a:solidFill>
                  <a:srgbClr val="00ACD2"/>
                </a:solidFill>
              </a:rPr>
              <a:t>agricole</a:t>
            </a:r>
          </a:p>
        </p:txBody>
      </p:sp>
      <p:pic>
        <p:nvPicPr>
          <p:cNvPr id="9" name="Picture 8" descr="14138674_10154346307170449_1471987206799367588_o-678x381.jpg">
            <a:hlinkClick r:id="rId2"/>
          </p:cNvPr>
          <p:cNvPicPr>
            <a:picLocks noChangeAspect="1"/>
          </p:cNvPicPr>
          <p:nvPr/>
        </p:nvPicPr>
        <p:blipFill>
          <a:blip r:embed="rId3" cstate="print"/>
          <a:stretch>
            <a:fillRect/>
          </a:stretch>
        </p:blipFill>
        <p:spPr>
          <a:xfrm>
            <a:off x="914400" y="2495550"/>
            <a:ext cx="2981516" cy="1676400"/>
          </a:xfrm>
          <a:prstGeom prst="rect">
            <a:avLst/>
          </a:prstGeom>
        </p:spPr>
      </p:pic>
      <p:pic>
        <p:nvPicPr>
          <p:cNvPr id="13" name="Picture 12" descr="play.png">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952750"/>
            <a:ext cx="762000" cy="772160"/>
          </a:xfrm>
          <a:prstGeom prst="rect">
            <a:avLst/>
          </a:prstGeom>
        </p:spPr>
      </p:pic>
    </p:spTree>
    <p:extLst>
      <p:ext uri="{BB962C8B-B14F-4D97-AF65-F5344CB8AC3E}">
        <p14:creationId xmlns:p14="http://schemas.microsoft.com/office/powerpoint/2010/main" val="3878718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qdefault (1).jpg">
            <a:hlinkClick r:id="rId2"/>
          </p:cNvPr>
          <p:cNvPicPr>
            <a:picLocks noChangeAspect="1"/>
          </p:cNvPicPr>
          <p:nvPr/>
        </p:nvPicPr>
        <p:blipFill>
          <a:blip r:embed="rId3" cstate="print"/>
          <a:stretch>
            <a:fillRect/>
          </a:stretch>
        </p:blipFill>
        <p:spPr>
          <a:xfrm>
            <a:off x="5181600" y="1428750"/>
            <a:ext cx="2895600" cy="1996563"/>
          </a:xfrm>
          <a:prstGeom prst="rect">
            <a:avLst/>
          </a:prstGeom>
        </p:spPr>
      </p:pic>
      <p:sp>
        <p:nvSpPr>
          <p:cNvPr id="2" name="Text Placeholder 1"/>
          <p:cNvSpPr>
            <a:spLocks noGrp="1"/>
          </p:cNvSpPr>
          <p:nvPr>
            <p:ph type="body" sz="quarter" idx="10"/>
          </p:nvPr>
        </p:nvSpPr>
        <p:spPr>
          <a:xfrm>
            <a:off x="914400" y="1428750"/>
            <a:ext cx="3276600" cy="2895600"/>
          </a:xfrm>
        </p:spPr>
        <p:txBody>
          <a:bodyPr numCol="1" spcCol="360000">
            <a:normAutofit/>
          </a:bodyPr>
          <a:lstStyle/>
          <a:p>
            <a:r>
              <a:rPr lang="en-US" dirty="0" err="1" smtClean="0"/>
              <a:t>Robo</a:t>
            </a:r>
            <a:r>
              <a:rPr lang="ro-RO" dirty="0"/>
              <a:t>ți</a:t>
            </a:r>
            <a:r>
              <a:rPr lang="en-US" dirty="0" err="1"/>
              <a:t>i</a:t>
            </a:r>
            <a:r>
              <a:rPr lang="en-US" dirty="0"/>
              <a:t> </a:t>
            </a:r>
            <a:r>
              <a:rPr lang="en-US" dirty="0" err="1"/>
              <a:t>amenin</a:t>
            </a:r>
            <a:r>
              <a:rPr lang="ro-RO" dirty="0"/>
              <a:t>ță</a:t>
            </a:r>
            <a:r>
              <a:rPr lang="en-US" dirty="0"/>
              <a:t> </a:t>
            </a:r>
            <a:r>
              <a:rPr lang="en-US" dirty="0" err="1"/>
              <a:t>chiar</a:t>
            </a:r>
            <a:r>
              <a:rPr lang="en-US" dirty="0"/>
              <a:t> </a:t>
            </a:r>
            <a:r>
              <a:rPr lang="ro-RO" dirty="0" err="1"/>
              <a:t>ș</a:t>
            </a:r>
            <a:r>
              <a:rPr lang="en-US" dirty="0" err="1"/>
              <a:t>i</a:t>
            </a:r>
            <a:r>
              <a:rPr lang="en-US" dirty="0"/>
              <a:t> </a:t>
            </a:r>
            <a:r>
              <a:rPr lang="en-US" dirty="0" err="1"/>
              <a:t>profesia</a:t>
            </a:r>
            <a:r>
              <a:rPr lang="en-US" dirty="0"/>
              <a:t> de </a:t>
            </a:r>
            <a:r>
              <a:rPr lang="en-US" dirty="0" err="1"/>
              <a:t>avocat</a:t>
            </a:r>
            <a:r>
              <a:rPr lang="ro-RO" dirty="0"/>
              <a:t>. În avocatură în avocatură sunt programe software oferite de </a:t>
            </a:r>
            <a:r>
              <a:rPr lang="ro-RO" dirty="0">
                <a:hlinkClick r:id="rId4"/>
              </a:rPr>
              <a:t>Kira Systems - Machine Learning Contract Search, Review and Analysis</a:t>
            </a:r>
            <a:r>
              <a:rPr lang="ro-RO" dirty="0"/>
              <a:t> cu soluţii care reduc timpul de documentare cu 60%, incluzînd scanarea documentelor și identificarea celor mai relevante argumente</a:t>
            </a:r>
            <a:r>
              <a:rPr lang="ro-RO" dirty="0" smtClean="0"/>
              <a:t>.</a:t>
            </a:r>
          </a:p>
          <a:p>
            <a:r>
              <a:rPr lang="ro-RO" dirty="0"/>
              <a:t>Roboții au înlocuit omul în lumea submarină, în parcările marilor orașe, în firmele de securitate. Prototipuri funcționale de </a:t>
            </a:r>
            <a:r>
              <a:rPr lang="ro-RO" dirty="0">
                <a:hlinkClick r:id="rId5"/>
              </a:rPr>
              <a:t>roboți chirurgi</a:t>
            </a:r>
            <a:r>
              <a:rPr lang="ro-RO" dirty="0"/>
              <a:t> au apărut în octombrie 2017. </a:t>
            </a:r>
          </a:p>
        </p:txBody>
      </p:sp>
      <p:sp>
        <p:nvSpPr>
          <p:cNvPr id="10" name="Rectangle 9"/>
          <p:cNvSpPr/>
          <p:nvPr/>
        </p:nvSpPr>
        <p:spPr>
          <a:xfrm>
            <a:off x="6019800" y="3409950"/>
            <a:ext cx="1556836" cy="276999"/>
          </a:xfrm>
          <a:prstGeom prst="rect">
            <a:avLst/>
          </a:prstGeom>
        </p:spPr>
        <p:txBody>
          <a:bodyPr wrap="none">
            <a:spAutoFit/>
          </a:bodyPr>
          <a:lstStyle/>
          <a:p>
            <a:pPr algn="ctr"/>
            <a:r>
              <a:rPr lang="ro-RO" sz="1200" dirty="0">
                <a:solidFill>
                  <a:srgbClr val="00ACD2"/>
                </a:solidFill>
              </a:rPr>
              <a:t>8 roboți de ultimă oră </a:t>
            </a:r>
          </a:p>
        </p:txBody>
      </p:sp>
      <p:pic>
        <p:nvPicPr>
          <p:cNvPr id="13" name="Picture 12" descr="play.png">
            <a:hlinkClick r:id="rId2"/>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1962150"/>
            <a:ext cx="762000" cy="772160"/>
          </a:xfrm>
          <a:prstGeom prst="rect">
            <a:avLst/>
          </a:prstGeom>
        </p:spPr>
      </p:pic>
    </p:spTree>
    <p:extLst>
      <p:ext uri="{BB962C8B-B14F-4D97-AF65-F5344CB8AC3E}">
        <p14:creationId xmlns:p14="http://schemas.microsoft.com/office/powerpoint/2010/main" val="2444020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1047750"/>
            <a:ext cx="3810000" cy="3276600"/>
          </a:xfrm>
        </p:spPr>
        <p:txBody>
          <a:bodyPr numCol="1" spcCol="360000">
            <a:normAutofit fontScale="92500"/>
          </a:bodyPr>
          <a:lstStyle/>
          <a:p>
            <a:r>
              <a:rPr lang="ro-RO" dirty="0" smtClean="0"/>
              <a:t>Dispare meseria de chelner? Nu chiar. Dar, au </a:t>
            </a:r>
            <a:r>
              <a:rPr lang="ro-RO" dirty="0"/>
              <a:t>apărut </a:t>
            </a:r>
            <a:r>
              <a:rPr lang="ro-RO" dirty="0" smtClean="0"/>
              <a:t>deja rețelele </a:t>
            </a:r>
            <a:r>
              <a:rPr lang="ro-RO" dirty="0"/>
              <a:t>de roboți </a:t>
            </a:r>
            <a:r>
              <a:rPr lang="ro-RO" dirty="0" smtClean="0"/>
              <a:t>multifuncționali, în restaurante </a:t>
            </a:r>
            <a:r>
              <a:rPr lang="ro-RO" dirty="0"/>
              <a:t>complet automatizate, fără chelneri sau bucătari. </a:t>
            </a:r>
            <a:r>
              <a:rPr lang="ro-RO" dirty="0" smtClean="0"/>
              <a:t>Polițiști roboți? Polițistul-robot </a:t>
            </a:r>
            <a:r>
              <a:rPr lang="ro-RO" dirty="0"/>
              <a:t>va înlocui curând agenții. În 2017, în Marea Britanie a fost făcută prima arestare în baza recunoaşterii faciale realizate de roboţi. Tot în 2017, în Dubai a apărut primul ofiţer de poliţie robot care patrulează în punctele turistice pentru sporirea siguranţei. Guvernul din EAU intenţionează ca 25% dintre ofiţerii de poliţie să fie roboţi până în 2030. Taxi-drona este serviciu operațional în acest an, tot în Dubai</a:t>
            </a:r>
            <a:r>
              <a:rPr lang="ro-RO" dirty="0" smtClean="0"/>
              <a:t>.</a:t>
            </a:r>
          </a:p>
          <a:p>
            <a:r>
              <a:rPr lang="ro-RO" dirty="0"/>
              <a:t>Cine construiește roboți industriali? Cei mai mari producători în lume sunt: Japonia, UE,  KUKA (cu acționariat majoritar chinezesc</a:t>
            </a:r>
            <a:r>
              <a:rPr lang="ro-RO" dirty="0" smtClean="0"/>
              <a:t>) (Pambuccian, 2017).</a:t>
            </a:r>
            <a:endParaRPr lang="ro-RO" dirty="0"/>
          </a:p>
          <a:p>
            <a:r>
              <a:rPr lang="ro-RO" dirty="0"/>
              <a:t>Programatorii și designerii de roboți pentru toate domeniile de activitate sunt deja la mare căutare.</a:t>
            </a:r>
          </a:p>
          <a:p>
            <a:endParaRPr lang="ro-RO" dirty="0"/>
          </a:p>
          <a:p>
            <a:endParaRPr lang="ro-RO" dirty="0"/>
          </a:p>
          <a:p>
            <a:endParaRPr lang="ro-RO" dirty="0"/>
          </a:p>
        </p:txBody>
      </p:sp>
      <p:sp>
        <p:nvSpPr>
          <p:cNvPr id="10" name="Rectangle 9"/>
          <p:cNvSpPr/>
          <p:nvPr/>
        </p:nvSpPr>
        <p:spPr>
          <a:xfrm>
            <a:off x="6477000" y="1428750"/>
            <a:ext cx="1442898" cy="276999"/>
          </a:xfrm>
          <a:prstGeom prst="rect">
            <a:avLst/>
          </a:prstGeom>
        </p:spPr>
        <p:txBody>
          <a:bodyPr wrap="none">
            <a:spAutoFit/>
          </a:bodyPr>
          <a:lstStyle/>
          <a:p>
            <a:r>
              <a:rPr lang="ro-RO" sz="1200" dirty="0">
                <a:solidFill>
                  <a:srgbClr val="00ACD2"/>
                </a:solidFill>
              </a:rPr>
              <a:t> </a:t>
            </a:r>
            <a:r>
              <a:rPr lang="ro-RO" sz="1200" dirty="0" smtClean="0">
                <a:solidFill>
                  <a:srgbClr val="00ACD2"/>
                </a:solidFill>
              </a:rPr>
              <a:t>Cafenea  </a:t>
            </a:r>
            <a:r>
              <a:rPr lang="ro-RO" sz="1200" dirty="0">
                <a:solidFill>
                  <a:srgbClr val="00ACD2"/>
                </a:solidFill>
              </a:rPr>
              <a:t>robotizată</a:t>
            </a:r>
          </a:p>
        </p:txBody>
      </p:sp>
      <p:pic>
        <p:nvPicPr>
          <p:cNvPr id="7" name="Picture 2">
            <a:hlinkClick r:id="rId2"/>
          </p:cNvPr>
          <p:cNvPicPr>
            <a:picLocks noChangeAspect="1" noChangeArrowheads="1"/>
          </p:cNvPicPr>
          <p:nvPr/>
        </p:nvPicPr>
        <p:blipFill>
          <a:blip r:embed="rId3" cstate="print"/>
          <a:srcRect/>
          <a:stretch>
            <a:fillRect/>
          </a:stretch>
        </p:blipFill>
        <p:spPr bwMode="auto">
          <a:xfrm>
            <a:off x="4952999" y="1047750"/>
            <a:ext cx="1600199" cy="1066800"/>
          </a:xfrm>
          <a:prstGeom prst="rect">
            <a:avLst/>
          </a:prstGeom>
          <a:noFill/>
          <a:ln w="9525">
            <a:noFill/>
            <a:miter lim="800000"/>
            <a:headEnd/>
            <a:tailEnd/>
          </a:ln>
          <a:effectLst/>
        </p:spPr>
      </p:pic>
      <p:pic>
        <p:nvPicPr>
          <p:cNvPr id="8" name="Picture 4" descr="Image result for taxi drone dubai">
            <a:hlinkClick r:id="rId4"/>
          </p:cNvPr>
          <p:cNvPicPr>
            <a:picLocks noChangeAspect="1" noChangeArrowheads="1"/>
          </p:cNvPicPr>
          <p:nvPr/>
        </p:nvPicPr>
        <p:blipFill>
          <a:blip r:embed="rId5" cstate="print"/>
          <a:srcRect/>
          <a:stretch>
            <a:fillRect/>
          </a:stretch>
        </p:blipFill>
        <p:spPr bwMode="auto">
          <a:xfrm>
            <a:off x="4952999" y="2266950"/>
            <a:ext cx="1602703" cy="1066800"/>
          </a:xfrm>
          <a:prstGeom prst="rect">
            <a:avLst/>
          </a:prstGeom>
          <a:noFill/>
        </p:spPr>
      </p:pic>
      <p:pic>
        <p:nvPicPr>
          <p:cNvPr id="9" name="Picture 2" descr="C:\Users\Test\Desktop\police robots.jpg">
            <a:hlinkClick r:id="rId6"/>
          </p:cNvPr>
          <p:cNvPicPr>
            <a:picLocks noChangeAspect="1" noChangeArrowheads="1"/>
          </p:cNvPicPr>
          <p:nvPr/>
        </p:nvPicPr>
        <p:blipFill>
          <a:blip r:embed="rId7" cstate="print"/>
          <a:srcRect/>
          <a:stretch>
            <a:fillRect/>
          </a:stretch>
        </p:blipFill>
        <p:spPr bwMode="auto">
          <a:xfrm>
            <a:off x="4953000" y="3486150"/>
            <a:ext cx="1600200" cy="889000"/>
          </a:xfrm>
          <a:prstGeom prst="rect">
            <a:avLst/>
          </a:prstGeom>
          <a:noFill/>
        </p:spPr>
      </p:pic>
      <p:pic>
        <p:nvPicPr>
          <p:cNvPr id="13" name="Picture 12" descr="play.png">
            <a:hlinkClick r:id="rId2"/>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1276350"/>
            <a:ext cx="762000" cy="772160"/>
          </a:xfrm>
          <a:prstGeom prst="rect">
            <a:avLst/>
          </a:prstGeom>
        </p:spPr>
      </p:pic>
      <p:pic>
        <p:nvPicPr>
          <p:cNvPr id="11" name="Picture 10" descr="play.png">
            <a:hlinkClick r:id="rId4"/>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2419350"/>
            <a:ext cx="762000" cy="772160"/>
          </a:xfrm>
          <a:prstGeom prst="rect">
            <a:avLst/>
          </a:prstGeom>
        </p:spPr>
      </p:pic>
      <p:pic>
        <p:nvPicPr>
          <p:cNvPr id="12" name="Picture 11" descr="play.png">
            <a:hlinkClick r:id="rId6"/>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3562350"/>
            <a:ext cx="762000" cy="772160"/>
          </a:xfrm>
          <a:prstGeom prst="rect">
            <a:avLst/>
          </a:prstGeom>
        </p:spPr>
      </p:pic>
      <p:sp>
        <p:nvSpPr>
          <p:cNvPr id="14" name="Rectangle 13"/>
          <p:cNvSpPr/>
          <p:nvPr/>
        </p:nvSpPr>
        <p:spPr>
          <a:xfrm>
            <a:off x="6553200" y="2647950"/>
            <a:ext cx="852667" cy="276999"/>
          </a:xfrm>
          <a:prstGeom prst="rect">
            <a:avLst/>
          </a:prstGeom>
        </p:spPr>
        <p:txBody>
          <a:bodyPr wrap="none">
            <a:spAutoFit/>
          </a:bodyPr>
          <a:lstStyle/>
          <a:p>
            <a:r>
              <a:rPr lang="de-DE" sz="1200" dirty="0" smtClean="0">
                <a:solidFill>
                  <a:srgbClr val="00ACD2"/>
                </a:solidFill>
              </a:rPr>
              <a:t>Taxi</a:t>
            </a:r>
            <a:r>
              <a:rPr lang="de-DE" sz="1200" dirty="0">
                <a:solidFill>
                  <a:srgbClr val="00ACD2"/>
                </a:solidFill>
              </a:rPr>
              <a:t>-</a:t>
            </a:r>
            <a:r>
              <a:rPr lang="de-DE" sz="1200" dirty="0" err="1">
                <a:solidFill>
                  <a:srgbClr val="00ACD2"/>
                </a:solidFill>
              </a:rPr>
              <a:t>drona</a:t>
            </a:r>
            <a:endParaRPr lang="de-DE" sz="1200" dirty="0">
              <a:solidFill>
                <a:srgbClr val="00ACD2"/>
              </a:solidFill>
            </a:endParaRPr>
          </a:p>
        </p:txBody>
      </p:sp>
      <p:sp>
        <p:nvSpPr>
          <p:cNvPr id="15" name="Rectangle 14"/>
          <p:cNvSpPr/>
          <p:nvPr/>
        </p:nvSpPr>
        <p:spPr>
          <a:xfrm>
            <a:off x="6553200" y="3790950"/>
            <a:ext cx="1069524" cy="276999"/>
          </a:xfrm>
          <a:prstGeom prst="rect">
            <a:avLst/>
          </a:prstGeom>
        </p:spPr>
        <p:txBody>
          <a:bodyPr wrap="none">
            <a:spAutoFit/>
          </a:bodyPr>
          <a:lstStyle/>
          <a:p>
            <a:r>
              <a:rPr lang="ro-RO" sz="1200" dirty="0">
                <a:solidFill>
                  <a:srgbClr val="00ACD2"/>
                </a:solidFill>
              </a:rPr>
              <a:t> </a:t>
            </a:r>
            <a:r>
              <a:rPr lang="ro-RO" sz="1200" dirty="0" smtClean="0">
                <a:solidFill>
                  <a:srgbClr val="00ACD2"/>
                </a:solidFill>
              </a:rPr>
              <a:t>Robot </a:t>
            </a:r>
            <a:r>
              <a:rPr lang="ro-RO" sz="1200" dirty="0">
                <a:solidFill>
                  <a:srgbClr val="00ACD2"/>
                </a:solidFill>
              </a:rPr>
              <a:t>polițist</a:t>
            </a:r>
          </a:p>
        </p:txBody>
      </p:sp>
    </p:spTree>
    <p:extLst>
      <p:ext uri="{BB962C8B-B14F-4D97-AF65-F5344CB8AC3E}">
        <p14:creationId xmlns:p14="http://schemas.microsoft.com/office/powerpoint/2010/main" val="4087231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2190750"/>
            <a:ext cx="7543800" cy="2133600"/>
          </a:xfrm>
        </p:spPr>
        <p:txBody>
          <a:bodyPr numCol="1" spcCol="360000">
            <a:normAutofit/>
          </a:bodyPr>
          <a:lstStyle/>
          <a:p>
            <a:r>
              <a:rPr lang="ro-RO" dirty="0"/>
              <a:t>Industria auto folosește în prezent aproape </a:t>
            </a:r>
            <a:r>
              <a:rPr lang="ro-RO" dirty="0">
                <a:hlinkClick r:id="rId2"/>
              </a:rPr>
              <a:t>jumătate din roboții industriali activi din SUA</a:t>
            </a:r>
            <a:r>
              <a:rPr lang="ro-RO" dirty="0"/>
              <a:t> și </a:t>
            </a:r>
            <a:r>
              <a:rPr lang="ro-RO" dirty="0" smtClean="0"/>
              <a:t>o treime </a:t>
            </a:r>
            <a:r>
              <a:rPr lang="ro-RO" dirty="0"/>
              <a:t>în lume, fiind de departe </a:t>
            </a:r>
            <a:r>
              <a:rPr lang="ro-RO" dirty="0">
                <a:hlinkClick r:id="rId3"/>
              </a:rPr>
              <a:t>cea mai puternic robotizată industrie. </a:t>
            </a:r>
            <a:endParaRPr lang="ro-RO" dirty="0" smtClean="0"/>
          </a:p>
          <a:p>
            <a:r>
              <a:rPr lang="ro-RO" dirty="0">
                <a:hlinkClick r:id="rId4"/>
              </a:rPr>
              <a:t>Un român în industria auto produce 3 maşini pe an,</a:t>
            </a:r>
            <a:r>
              <a:rPr lang="ro-RO" dirty="0"/>
              <a:t> faţă de 16 cât produce un spaniol datorită robotizării</a:t>
            </a:r>
            <a:r>
              <a:rPr lang="ro-RO" dirty="0" smtClean="0"/>
              <a:t>.</a:t>
            </a:r>
            <a:endParaRPr lang="ro-RO" dirty="0"/>
          </a:p>
        </p:txBody>
      </p:sp>
    </p:spTree>
    <p:extLst>
      <p:ext uri="{BB962C8B-B14F-4D97-AF65-F5344CB8AC3E}">
        <p14:creationId xmlns:p14="http://schemas.microsoft.com/office/powerpoint/2010/main" val="2844930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8279825-FCAA-46A0-B2B8-6DD3D42BADAC}"/>
              </a:ext>
            </a:extLst>
          </p:cNvPr>
          <p:cNvSpPr>
            <a:spLocks noGrp="1"/>
          </p:cNvSpPr>
          <p:nvPr>
            <p:ph type="body" sz="quarter" idx="10"/>
          </p:nvPr>
        </p:nvSpPr>
        <p:spPr>
          <a:xfrm>
            <a:off x="533400" y="742950"/>
            <a:ext cx="8610600" cy="4400550"/>
          </a:xfrm>
        </p:spPr>
        <p:txBody>
          <a:bodyPr/>
          <a:lstStyle/>
          <a:p>
            <a:r>
              <a:rPr lang="ro-RO" sz="1200" dirty="0" smtClean="0"/>
              <a:t>                              </a:t>
            </a:r>
            <a:r>
              <a:rPr lang="ro-RO" sz="1500" dirty="0" smtClean="0"/>
              <a:t>Industria globală a roboților industriali</a:t>
            </a:r>
            <a:endParaRPr lang="ro-RO" sz="1500" dirty="0"/>
          </a:p>
        </p:txBody>
      </p:sp>
      <p:graphicFrame>
        <p:nvGraphicFramePr>
          <p:cNvPr id="3" name="Chart 2">
            <a:extLst>
              <a:ext uri="{FF2B5EF4-FFF2-40B4-BE49-F238E27FC236}">
                <a16:creationId xmlns:a16="http://schemas.microsoft.com/office/drawing/2014/main" xmlns="" id="{F8836D03-3551-4D58-B5D2-83EDEBD2CB50}"/>
              </a:ext>
            </a:extLst>
          </p:cNvPr>
          <p:cNvGraphicFramePr>
            <a:graphicFrameLocks/>
          </p:cNvGraphicFramePr>
          <p:nvPr>
            <p:extLst/>
          </p:nvPr>
        </p:nvGraphicFramePr>
        <p:xfrm>
          <a:off x="1485900" y="1885950"/>
          <a:ext cx="2019300" cy="2438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xmlns="" id="{20DD630C-E8A2-4023-8D2B-068FB664B33C}"/>
              </a:ext>
            </a:extLst>
          </p:cNvPr>
          <p:cNvGraphicFramePr>
            <a:graphicFrameLocks/>
          </p:cNvGraphicFramePr>
          <p:nvPr>
            <p:extLst>
              <p:ext uri="{D42A27DB-BD31-4B8C-83A1-F6EECF244321}">
                <p14:modId xmlns:p14="http://schemas.microsoft.com/office/powerpoint/2010/main" val="3473424149"/>
              </p:ext>
            </p:extLst>
          </p:nvPr>
        </p:nvGraphicFramePr>
        <p:xfrm>
          <a:off x="5791200" y="1733551"/>
          <a:ext cx="1828800" cy="22859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xmlns="" id="{C9ECBF04-6C33-4175-ACB5-DBD535369886}"/>
              </a:ext>
            </a:extLst>
          </p:cNvPr>
          <p:cNvGraphicFramePr>
            <a:graphicFrameLocks/>
          </p:cNvGraphicFramePr>
          <p:nvPr>
            <p:extLst>
              <p:ext uri="{D42A27DB-BD31-4B8C-83A1-F6EECF244321}">
                <p14:modId xmlns:p14="http://schemas.microsoft.com/office/powerpoint/2010/main" val="3908955542"/>
              </p:ext>
            </p:extLst>
          </p:nvPr>
        </p:nvGraphicFramePr>
        <p:xfrm>
          <a:off x="3352801" y="1428751"/>
          <a:ext cx="2514599" cy="2514599"/>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xmlns="" id="{0CEA159C-2675-41EB-9FCB-EBF702297D30}"/>
              </a:ext>
            </a:extLst>
          </p:cNvPr>
          <p:cNvSpPr/>
          <p:nvPr/>
        </p:nvSpPr>
        <p:spPr>
          <a:xfrm>
            <a:off x="1524000" y="1047750"/>
            <a:ext cx="2019300" cy="1015663"/>
          </a:xfrm>
          <a:prstGeom prst="rect">
            <a:avLst/>
          </a:prstGeom>
        </p:spPr>
        <p:txBody>
          <a:bodyPr wrap="square">
            <a:spAutoFit/>
          </a:bodyPr>
          <a:lstStyle/>
          <a:p>
            <a:r>
              <a:rPr lang="ro-RO" sz="1200" dirty="0"/>
              <a:t>Numărul de roboți industriali funcționali în lume și previziunile până în 2020 (mii)</a:t>
            </a:r>
          </a:p>
          <a:p>
            <a:endParaRPr lang="en-US" sz="1200" dirty="0"/>
          </a:p>
        </p:txBody>
      </p:sp>
      <p:sp>
        <p:nvSpPr>
          <p:cNvPr id="16" name="TextBox 15">
            <a:extLst>
              <a:ext uri="{FF2B5EF4-FFF2-40B4-BE49-F238E27FC236}">
                <a16:creationId xmlns:a16="http://schemas.microsoft.com/office/drawing/2014/main" xmlns="" id="{8A69A3EB-8818-41F1-92C4-B66907BF79C7}"/>
              </a:ext>
            </a:extLst>
          </p:cNvPr>
          <p:cNvSpPr txBox="1"/>
          <p:nvPr/>
        </p:nvSpPr>
        <p:spPr>
          <a:xfrm>
            <a:off x="533400" y="1276350"/>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xmlns="" id="{4B41D7DE-D28F-4B54-8F86-3ED931B619AC}"/>
              </a:ext>
            </a:extLst>
          </p:cNvPr>
          <p:cNvSpPr/>
          <p:nvPr/>
        </p:nvSpPr>
        <p:spPr>
          <a:xfrm>
            <a:off x="5791200" y="1054953"/>
            <a:ext cx="2019300" cy="646331"/>
          </a:xfrm>
          <a:prstGeom prst="rect">
            <a:avLst/>
          </a:prstGeom>
        </p:spPr>
        <p:txBody>
          <a:bodyPr wrap="square">
            <a:spAutoFit/>
          </a:bodyPr>
          <a:lstStyle/>
          <a:p>
            <a:r>
              <a:rPr lang="ro-RO" sz="1200" dirty="0"/>
              <a:t>Topul țărilor cu cei mai mulți r</a:t>
            </a:r>
            <a:r>
              <a:rPr lang="it-IT" sz="1200" dirty="0"/>
              <a:t>oboți industriali</a:t>
            </a:r>
            <a:r>
              <a:rPr lang="ro-RO" sz="1200" dirty="0"/>
              <a:t> funcționali</a:t>
            </a:r>
            <a:r>
              <a:rPr lang="it-IT" sz="1200" dirty="0"/>
              <a:t> la </a:t>
            </a:r>
            <a:r>
              <a:rPr lang="ro-RO" sz="1200" dirty="0"/>
              <a:t>fiecare </a:t>
            </a:r>
            <a:r>
              <a:rPr lang="it-IT" sz="1200" dirty="0"/>
              <a:t>10.000 angajați</a:t>
            </a:r>
            <a:endParaRPr lang="en-US" sz="1200" dirty="0"/>
          </a:p>
        </p:txBody>
      </p:sp>
      <p:sp>
        <p:nvSpPr>
          <p:cNvPr id="19" name="Rectangle 18">
            <a:extLst>
              <a:ext uri="{FF2B5EF4-FFF2-40B4-BE49-F238E27FC236}">
                <a16:creationId xmlns:a16="http://schemas.microsoft.com/office/drawing/2014/main" xmlns="" id="{3CEB1E17-ABF4-4A91-AFB5-BECE8C450A28}"/>
              </a:ext>
            </a:extLst>
          </p:cNvPr>
          <p:cNvSpPr/>
          <p:nvPr/>
        </p:nvSpPr>
        <p:spPr>
          <a:xfrm>
            <a:off x="3602722" y="1047750"/>
            <a:ext cx="2019300" cy="830997"/>
          </a:xfrm>
          <a:prstGeom prst="rect">
            <a:avLst/>
          </a:prstGeom>
        </p:spPr>
        <p:txBody>
          <a:bodyPr wrap="square">
            <a:spAutoFit/>
          </a:bodyPr>
          <a:lstStyle/>
          <a:p>
            <a:r>
              <a:rPr lang="ro-RO" sz="1200" dirty="0"/>
              <a:t>Cele mai robotizate industrii în lume, </a:t>
            </a:r>
            <a:r>
              <a:rPr lang="ro-RO" sz="1200" dirty="0" smtClean="0"/>
              <a:t>2017 </a:t>
            </a:r>
          </a:p>
          <a:p>
            <a:r>
              <a:rPr lang="ro-RO" sz="1200" dirty="0" smtClean="0"/>
              <a:t>(% în total 100)</a:t>
            </a:r>
            <a:endParaRPr lang="ro-RO" sz="1200" dirty="0"/>
          </a:p>
          <a:p>
            <a:endParaRPr lang="en-US" sz="1200" dirty="0"/>
          </a:p>
        </p:txBody>
      </p:sp>
      <p:sp>
        <p:nvSpPr>
          <p:cNvPr id="20" name="TextBox 19">
            <a:extLst>
              <a:ext uri="{FF2B5EF4-FFF2-40B4-BE49-F238E27FC236}">
                <a16:creationId xmlns:a16="http://schemas.microsoft.com/office/drawing/2014/main" xmlns="" id="{B488318D-9B2B-4D87-B562-63A8ACCA0895}"/>
              </a:ext>
            </a:extLst>
          </p:cNvPr>
          <p:cNvSpPr txBox="1"/>
          <p:nvPr/>
        </p:nvSpPr>
        <p:spPr>
          <a:xfrm>
            <a:off x="1534486" y="4291340"/>
            <a:ext cx="5195653" cy="253916"/>
          </a:xfrm>
          <a:prstGeom prst="rect">
            <a:avLst/>
          </a:prstGeom>
          <a:noFill/>
        </p:spPr>
        <p:txBody>
          <a:bodyPr wrap="none" rtlCol="0">
            <a:spAutoFit/>
          </a:bodyPr>
          <a:lstStyle/>
          <a:p>
            <a:r>
              <a:rPr lang="ro-RO" sz="1050" i="1" dirty="0"/>
              <a:t>Sursa: </a:t>
            </a:r>
            <a:r>
              <a:rPr lang="ro-RO" sz="1050" i="1" dirty="0" smtClean="0"/>
              <a:t>Realizat de INACO, pe baza datelor </a:t>
            </a:r>
            <a:r>
              <a:rPr lang="ro-RO" sz="1050" i="1" dirty="0" smtClean="0">
                <a:hlinkClick r:id="rId6"/>
              </a:rPr>
              <a:t>Federației Internaționale </a:t>
            </a:r>
            <a:r>
              <a:rPr lang="ro-RO" sz="1050" i="1" dirty="0">
                <a:hlinkClick r:id="rId6"/>
              </a:rPr>
              <a:t>de Robotică</a:t>
            </a:r>
            <a:r>
              <a:rPr lang="ro-RO" sz="1050" i="1" dirty="0"/>
              <a:t>, iunie </a:t>
            </a:r>
            <a:r>
              <a:rPr lang="ro-RO" sz="1050" i="1" dirty="0" smtClean="0"/>
              <a:t>2018</a:t>
            </a:r>
            <a:endParaRPr lang="ro-RO" sz="1050" i="1" dirty="0"/>
          </a:p>
        </p:txBody>
      </p:sp>
    </p:spTree>
    <p:extLst>
      <p:ext uri="{BB962C8B-B14F-4D97-AF65-F5344CB8AC3E}">
        <p14:creationId xmlns:p14="http://schemas.microsoft.com/office/powerpoint/2010/main" val="3999068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1047750"/>
            <a:ext cx="2362200" cy="3581400"/>
          </a:xfrm>
        </p:spPr>
        <p:txBody>
          <a:bodyPr numCol="1" spcCol="360000">
            <a:normAutofit fontScale="77500" lnSpcReduction="20000"/>
          </a:bodyPr>
          <a:lstStyle/>
          <a:p>
            <a:r>
              <a:rPr lang="ro-RO" dirty="0"/>
              <a:t>Conform ultimelor rapoarte ale Federației Internaționale </a:t>
            </a:r>
            <a:r>
              <a:rPr lang="ro-RO" dirty="0" smtClean="0"/>
              <a:t>de Robotică, </a:t>
            </a:r>
            <a:r>
              <a:rPr lang="ro-RO" dirty="0"/>
              <a:t>1,7 milioane de roboți industriali vor fi introduși în activitate până în 2020. Creșterea anuală a numărului de roboți industriali va fi de circa </a:t>
            </a:r>
            <a:r>
              <a:rPr lang="ro-RO" dirty="0">
                <a:hlinkClick r:id="rId2"/>
              </a:rPr>
              <a:t>15% pe an</a:t>
            </a:r>
            <a:r>
              <a:rPr lang="ro-RO" dirty="0"/>
              <a:t>.</a:t>
            </a:r>
          </a:p>
          <a:p>
            <a:r>
              <a:rPr lang="ro-RO" dirty="0"/>
              <a:t>Numărul roboților neindustriali – de serviciu: agricoli, medicali, personali etc., va fi și el în creștere până în 2020, cu cifre cuprinse între 20 și 25% pe an</a:t>
            </a:r>
            <a:r>
              <a:rPr lang="ro-RO" dirty="0" smtClean="0"/>
              <a:t>.</a:t>
            </a:r>
          </a:p>
          <a:p>
            <a:r>
              <a:rPr lang="ro-RO" dirty="0"/>
              <a:t>La nivel mondial funcționau 74 de roboți industriali la 10.000 angajați. Cele mai robotizate economii ale lumii sunt: Coreea de Sud (631), Singapore (488), Germania (309), Japonia (303), Suedia (223), Danemarca (211), SUA (189), Italia (185), Belgia (184) și Taiwan (177). În acest top, România se află pe locul 37 din 44 țări analizate, cu doar 15 roboți la 10.000 angajați, de două ori mai puțin decât Polonia, de patru ori mai puțin decât în Ungaria și de opt ori mai puțin decât media UE (118 roboți la 10.000 angajați</a:t>
            </a:r>
            <a:r>
              <a:rPr lang="ro-RO" dirty="0" smtClean="0"/>
              <a:t>) (Paul, 2018).</a:t>
            </a:r>
            <a:endParaRPr lang="ro-RO" dirty="0"/>
          </a:p>
        </p:txBody>
      </p:sp>
      <p:pic>
        <p:nvPicPr>
          <p:cNvPr id="3" name="Picture 2">
            <a:extLst>
              <a:ext uri="{FF2B5EF4-FFF2-40B4-BE49-F238E27FC236}">
                <a16:creationId xmlns:a16="http://schemas.microsoft.com/office/drawing/2014/main" xmlns="" id="{18D000D7-7128-42DD-B64E-2FE6BDBAE715}"/>
              </a:ext>
            </a:extLst>
          </p:cNvPr>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505200" y="1047750"/>
            <a:ext cx="2543033" cy="1510562"/>
          </a:xfrm>
          <a:prstGeom prst="rect">
            <a:avLst/>
          </a:prstGeom>
          <a:ln>
            <a:solidFill>
              <a:schemeClr val="accent1"/>
            </a:solidFill>
          </a:ln>
        </p:spPr>
      </p:pic>
      <p:pic>
        <p:nvPicPr>
          <p:cNvPr id="4" name="Picture 3">
            <a:extLst>
              <a:ext uri="{FF2B5EF4-FFF2-40B4-BE49-F238E27FC236}">
                <a16:creationId xmlns:a16="http://schemas.microsoft.com/office/drawing/2014/main" xmlns="" id="{3824603C-1A2E-40A4-BC6B-7343B2F7EF99}"/>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24600" y="1047750"/>
            <a:ext cx="2029818" cy="1513330"/>
          </a:xfrm>
          <a:prstGeom prst="rect">
            <a:avLst/>
          </a:prstGeom>
          <a:ln>
            <a:solidFill>
              <a:schemeClr val="accent1"/>
            </a:solidFill>
          </a:ln>
        </p:spPr>
      </p:pic>
      <p:sp>
        <p:nvSpPr>
          <p:cNvPr id="5" name="Rectangle 4"/>
          <p:cNvSpPr/>
          <p:nvPr/>
        </p:nvSpPr>
        <p:spPr>
          <a:xfrm>
            <a:off x="3505200" y="2571750"/>
            <a:ext cx="2133600" cy="646331"/>
          </a:xfrm>
          <a:prstGeom prst="rect">
            <a:avLst/>
          </a:prstGeom>
        </p:spPr>
        <p:txBody>
          <a:bodyPr wrap="square">
            <a:spAutoFit/>
          </a:bodyPr>
          <a:lstStyle/>
          <a:p>
            <a:r>
              <a:rPr lang="ro-RO" sz="1200" dirty="0">
                <a:solidFill>
                  <a:srgbClr val="00ACD2"/>
                </a:solidFill>
              </a:rPr>
              <a:t>Roboți industriali - International Federation of Robotics</a:t>
            </a:r>
          </a:p>
        </p:txBody>
      </p:sp>
      <p:pic>
        <p:nvPicPr>
          <p:cNvPr id="6" name="Picture 5" descr="play.png">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1428750"/>
            <a:ext cx="762000" cy="772160"/>
          </a:xfrm>
          <a:prstGeom prst="rect">
            <a:avLst/>
          </a:prstGeom>
        </p:spPr>
      </p:pic>
      <p:sp>
        <p:nvSpPr>
          <p:cNvPr id="7" name="Rectangle 6"/>
          <p:cNvSpPr/>
          <p:nvPr/>
        </p:nvSpPr>
        <p:spPr>
          <a:xfrm>
            <a:off x="6324600" y="2571750"/>
            <a:ext cx="2133600" cy="646331"/>
          </a:xfrm>
          <a:prstGeom prst="rect">
            <a:avLst/>
          </a:prstGeom>
        </p:spPr>
        <p:txBody>
          <a:bodyPr wrap="square">
            <a:spAutoFit/>
          </a:bodyPr>
          <a:lstStyle/>
          <a:p>
            <a:r>
              <a:rPr lang="ro-RO" sz="1200" dirty="0" smtClean="0">
                <a:solidFill>
                  <a:srgbClr val="00ACD2"/>
                </a:solidFill>
              </a:rPr>
              <a:t>Roboți </a:t>
            </a:r>
            <a:r>
              <a:rPr lang="ro-RO" sz="1200" dirty="0">
                <a:solidFill>
                  <a:srgbClr val="00ACD2"/>
                </a:solidFill>
              </a:rPr>
              <a:t>de serviciu- International Federation of Robotics</a:t>
            </a:r>
          </a:p>
        </p:txBody>
      </p:sp>
      <p:pic>
        <p:nvPicPr>
          <p:cNvPr id="8" name="Picture 7" descr="play.png">
            <a:hlinkClick r:id="rId7"/>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428750"/>
            <a:ext cx="762000" cy="772160"/>
          </a:xfrm>
          <a:prstGeom prst="rect">
            <a:avLst/>
          </a:prstGeom>
        </p:spPr>
      </p:pic>
    </p:spTree>
    <p:extLst>
      <p:ext uri="{BB962C8B-B14F-4D97-AF65-F5344CB8AC3E}">
        <p14:creationId xmlns:p14="http://schemas.microsoft.com/office/powerpoint/2010/main" val="1232602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ro-RO" dirty="0"/>
              <a:t>Robotizarea în </a:t>
            </a:r>
            <a:r>
              <a:rPr lang="ro-RO" dirty="0" smtClean="0"/>
              <a:t>România</a:t>
            </a:r>
            <a:endParaRPr lang="en-US" dirty="0"/>
          </a:p>
        </p:txBody>
      </p:sp>
      <p:sp>
        <p:nvSpPr>
          <p:cNvPr id="5" name="Subtitle 4"/>
          <p:cNvSpPr>
            <a:spLocks noGrp="1"/>
          </p:cNvSpPr>
          <p:nvPr>
            <p:ph type="subTitle" idx="1"/>
          </p:nvPr>
        </p:nvSpPr>
        <p:spPr/>
        <p:txBody>
          <a:bodyPr/>
          <a:lstStyle/>
          <a:p>
            <a:r>
              <a:rPr lang="hr-HR" dirty="0"/>
              <a:t>Uzina Dacia-Renault</a:t>
            </a:r>
          </a:p>
        </p:txBody>
      </p:sp>
      <p:sp>
        <p:nvSpPr>
          <p:cNvPr id="6" name="Text Placeholder 5"/>
          <p:cNvSpPr>
            <a:spLocks noGrp="1"/>
          </p:cNvSpPr>
          <p:nvPr>
            <p:ph type="body" sz="quarter" idx="10"/>
          </p:nvPr>
        </p:nvSpPr>
        <p:spPr>
          <a:xfrm>
            <a:off x="914400" y="1276350"/>
            <a:ext cx="3962400" cy="3048000"/>
          </a:xfrm>
        </p:spPr>
        <p:txBody>
          <a:bodyPr>
            <a:normAutofit fontScale="77500" lnSpcReduction="20000"/>
          </a:bodyPr>
          <a:lstStyle/>
          <a:p>
            <a:r>
              <a:rPr lang="ro-RO" dirty="0"/>
              <a:t>“Procentul de robotizare pentru uzina de vechicule DACIA este de peste 5%. Pentru a răspunde criteriilor de calitate pe care le impun clienţii trebuie să automatizăm anumite operaţiuni. Procentul nostru este încă foarte scăzut în comparaţie cu alte uzine ale altor constructori, dar şi cu alte uzine ale grupului; câteva exemple concrete: la vopsitorie, dacă vrem să fim precişi, acest lucru nu poate să fie făcut decât de către un robot. Iar la caroserie, pentru anumite jocuri între diferitele componente ale maşinii, avem nevoie de precizie prin </a:t>
            </a:r>
            <a:r>
              <a:rPr lang="ro-RO" dirty="0" smtClean="0"/>
              <a:t>robotizare. Suntem </a:t>
            </a:r>
            <a:r>
              <a:rPr lang="ro-RO" dirty="0"/>
              <a:t>datori să automatizăm şi alte sectoare unde operaţiunile executate presupun poziţii foarte dificile (sudură, manipulare piese ş.a.m.d</a:t>
            </a:r>
            <a:r>
              <a:rPr lang="ro-RO" dirty="0" smtClean="0"/>
              <a:t>.)”. </a:t>
            </a:r>
          </a:p>
          <a:p>
            <a:r>
              <a:rPr lang="ro-RO" dirty="0" smtClean="0"/>
              <a:t>To</a:t>
            </a:r>
            <a:r>
              <a:rPr lang="en-US" dirty="0" err="1" smtClean="0"/>
              <a:t>tu</a:t>
            </a:r>
            <a:r>
              <a:rPr lang="ro-RO" dirty="0" smtClean="0"/>
              <a:t>ș</a:t>
            </a:r>
            <a:r>
              <a:rPr lang="en-US" dirty="0" err="1" smtClean="0"/>
              <a:t>i</a:t>
            </a:r>
            <a:r>
              <a:rPr lang="en-US" dirty="0" smtClean="0"/>
              <a:t>, </a:t>
            </a:r>
            <a:r>
              <a:rPr lang="en-US" dirty="0" err="1" smtClean="0"/>
              <a:t>ce</a:t>
            </a:r>
            <a:r>
              <a:rPr lang="en-US" dirty="0" smtClean="0"/>
              <a:t> </a:t>
            </a:r>
            <a:r>
              <a:rPr lang="en-US" dirty="0" err="1" smtClean="0"/>
              <a:t>vor</a:t>
            </a:r>
            <a:r>
              <a:rPr lang="en-US" dirty="0" smtClean="0"/>
              <a:t> face </a:t>
            </a:r>
            <a:r>
              <a:rPr lang="en-US" dirty="0" err="1" smtClean="0"/>
              <a:t>oamenii</a:t>
            </a:r>
            <a:r>
              <a:rPr lang="en-US" dirty="0" smtClean="0"/>
              <a:t>, </a:t>
            </a:r>
            <a:r>
              <a:rPr lang="en-US" dirty="0" err="1" smtClean="0"/>
              <a:t>printre</a:t>
            </a:r>
            <a:r>
              <a:rPr lang="en-US" dirty="0" smtClean="0"/>
              <a:t> at</a:t>
            </a:r>
            <a:r>
              <a:rPr lang="ro-RO" dirty="0" smtClean="0"/>
              <a:t>âț</a:t>
            </a:r>
            <a:r>
              <a:rPr lang="en-US" dirty="0" err="1" smtClean="0"/>
              <a:t>ia</a:t>
            </a:r>
            <a:r>
              <a:rPr lang="en-US" dirty="0" smtClean="0"/>
              <a:t> </a:t>
            </a:r>
            <a:r>
              <a:rPr lang="en-US" dirty="0" err="1" smtClean="0"/>
              <a:t>robo</a:t>
            </a:r>
            <a:r>
              <a:rPr lang="ro-RO" dirty="0" smtClean="0"/>
              <a:t>ț</a:t>
            </a:r>
            <a:r>
              <a:rPr lang="en-US" dirty="0" err="1" smtClean="0"/>
              <a:t>i</a:t>
            </a:r>
            <a:r>
              <a:rPr lang="en-US" dirty="0" smtClean="0"/>
              <a:t>? Cum </a:t>
            </a:r>
            <a:r>
              <a:rPr lang="en-US" dirty="0" err="1" smtClean="0"/>
              <a:t>folosim</a:t>
            </a:r>
            <a:r>
              <a:rPr lang="en-US" dirty="0" smtClean="0"/>
              <a:t> </a:t>
            </a:r>
            <a:r>
              <a:rPr lang="en-US" dirty="0" err="1" smtClean="0"/>
              <a:t>robotizarea</a:t>
            </a:r>
            <a:r>
              <a:rPr lang="en-US" dirty="0" smtClean="0"/>
              <a:t> ca </a:t>
            </a:r>
            <a:r>
              <a:rPr lang="en-US" dirty="0" err="1" smtClean="0"/>
              <a:t>oportunitate</a:t>
            </a:r>
            <a:r>
              <a:rPr lang="en-US" dirty="0" smtClean="0"/>
              <a:t> de </a:t>
            </a:r>
            <a:r>
              <a:rPr lang="en-US" dirty="0" err="1" smtClean="0"/>
              <a:t>noi</a:t>
            </a:r>
            <a:r>
              <a:rPr lang="en-US" dirty="0" smtClean="0"/>
              <a:t> </a:t>
            </a:r>
            <a:r>
              <a:rPr lang="en-US" dirty="0" err="1" smtClean="0"/>
              <a:t>locuri</a:t>
            </a:r>
            <a:r>
              <a:rPr lang="en-US" dirty="0" smtClean="0"/>
              <a:t> de </a:t>
            </a:r>
            <a:r>
              <a:rPr lang="en-US" dirty="0" err="1" smtClean="0"/>
              <a:t>munc</a:t>
            </a:r>
            <a:r>
              <a:rPr lang="ro-RO" dirty="0" smtClean="0"/>
              <a:t>ă</a:t>
            </a:r>
            <a:r>
              <a:rPr lang="en-US" dirty="0" smtClean="0"/>
              <a:t>? </a:t>
            </a:r>
            <a:endParaRPr lang="ro-RO" dirty="0" smtClean="0"/>
          </a:p>
          <a:p>
            <a:r>
              <a:rPr lang="ro-RO" dirty="0"/>
              <a:t>”</a:t>
            </a:r>
            <a:r>
              <a:rPr lang="ro-RO" dirty="0" smtClean="0"/>
              <a:t>Robotizarea </a:t>
            </a:r>
            <a:r>
              <a:rPr lang="ro-RO" dirty="0"/>
              <a:t>presupune şi crearea unor noi locuri de muncă pentru că acei roboţi trebuie programaţi, întreţinuţi, supravegheaţi. Aşa apar noi profesii sau, dacă ele există deja, se înmulţesc posturile. Pe de altă parte, în prezent, automatizările devin abordabile ca preţ pentru că multe companii aleg să facă aşa ceva. Noi intenţionăm să creştem procesul de automatizare progresiv, pentru a ajunge la un procent de 20% ca orizont de timp în 2020. În această perioadă avem timp să ne formăm angajaţii şi să facem mobilităţi interne.” (Yves Caracatzanis, CEO DACIA</a:t>
            </a:r>
            <a:r>
              <a:rPr lang="ro-RO" dirty="0" smtClean="0"/>
              <a:t>)</a:t>
            </a:r>
            <a:endParaRPr lang="ro-RO" dirty="0"/>
          </a:p>
        </p:txBody>
      </p:sp>
      <p:pic>
        <p:nvPicPr>
          <p:cNvPr id="9" name="Picture 2" descr="C:\Users\Test\Desktop\roboti Dacia.jpg">
            <a:hlinkClick r:id="rId2"/>
          </p:cNvPr>
          <p:cNvPicPr>
            <a:picLocks noChangeAspect="1" noChangeArrowheads="1"/>
          </p:cNvPicPr>
          <p:nvPr/>
        </p:nvPicPr>
        <p:blipFill>
          <a:blip r:embed="rId3" cstate="print"/>
          <a:srcRect/>
          <a:stretch>
            <a:fillRect/>
          </a:stretch>
        </p:blipFill>
        <p:spPr bwMode="auto">
          <a:xfrm>
            <a:off x="5257800" y="1733550"/>
            <a:ext cx="2870200" cy="2152650"/>
          </a:xfrm>
          <a:prstGeom prst="rect">
            <a:avLst/>
          </a:prstGeom>
          <a:noFill/>
        </p:spPr>
      </p:pic>
      <p:sp>
        <p:nvSpPr>
          <p:cNvPr id="10" name="Rectangle 9"/>
          <p:cNvSpPr/>
          <p:nvPr/>
        </p:nvSpPr>
        <p:spPr>
          <a:xfrm>
            <a:off x="5638800" y="3867150"/>
            <a:ext cx="2133600" cy="276999"/>
          </a:xfrm>
          <a:prstGeom prst="rect">
            <a:avLst/>
          </a:prstGeom>
        </p:spPr>
        <p:txBody>
          <a:bodyPr wrap="square">
            <a:spAutoFit/>
          </a:bodyPr>
          <a:lstStyle/>
          <a:p>
            <a:pPr algn="ctr"/>
            <a:r>
              <a:rPr lang="ro-RO" sz="1200" dirty="0">
                <a:solidFill>
                  <a:srgbClr val="00ACD2"/>
                </a:solidFill>
              </a:rPr>
              <a:t> </a:t>
            </a:r>
            <a:r>
              <a:rPr lang="ro-RO" sz="1200" dirty="0" smtClean="0">
                <a:solidFill>
                  <a:srgbClr val="00ACD2"/>
                </a:solidFill>
              </a:rPr>
              <a:t>Interviul </a:t>
            </a:r>
            <a:r>
              <a:rPr lang="ro-RO" sz="1200" dirty="0">
                <a:solidFill>
                  <a:srgbClr val="00ACD2"/>
                </a:solidFill>
              </a:rPr>
              <a:t>cu CEO Dacia</a:t>
            </a:r>
          </a:p>
        </p:txBody>
      </p:sp>
      <p:pic>
        <p:nvPicPr>
          <p:cNvPr id="11" name="Picture 10" descr="play.png">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2495550"/>
            <a:ext cx="762000" cy="772160"/>
          </a:xfrm>
          <a:prstGeom prst="rect">
            <a:avLst/>
          </a:prstGeom>
        </p:spPr>
      </p:pic>
    </p:spTree>
    <p:extLst>
      <p:ext uri="{BB962C8B-B14F-4D97-AF65-F5344CB8AC3E}">
        <p14:creationId xmlns:p14="http://schemas.microsoft.com/office/powerpoint/2010/main" val="2755606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hlinkClick r:id="rId2"/>
          </p:cNvPr>
          <p:cNvPicPr>
            <a:picLocks noChangeAspect="1" noChangeArrowheads="1"/>
          </p:cNvPicPr>
          <p:nvPr/>
        </p:nvPicPr>
        <p:blipFill>
          <a:blip r:embed="rId3" cstate="print"/>
          <a:srcRect/>
          <a:stretch>
            <a:fillRect/>
          </a:stretch>
        </p:blipFill>
        <p:spPr bwMode="auto">
          <a:xfrm>
            <a:off x="5105400" y="1276350"/>
            <a:ext cx="2284500" cy="1397881"/>
          </a:xfrm>
          <a:prstGeom prst="rect">
            <a:avLst/>
          </a:prstGeom>
          <a:noFill/>
          <a:ln w="9525">
            <a:noFill/>
            <a:miter lim="800000"/>
            <a:headEnd/>
            <a:tailEnd/>
          </a:ln>
          <a:effectLst/>
        </p:spPr>
      </p:pic>
      <p:pic>
        <p:nvPicPr>
          <p:cNvPr id="12" name="Picture 11" descr="tumblr_nmr9by7MlY1qz872lo3_1280.jpg">
            <a:hlinkClick r:id="rId4"/>
          </p:cNvPr>
          <p:cNvPicPr>
            <a:picLocks noChangeAspect="1"/>
          </p:cNvPicPr>
          <p:nvPr/>
        </p:nvPicPr>
        <p:blipFill>
          <a:blip r:embed="rId5" cstate="print"/>
          <a:stretch>
            <a:fillRect/>
          </a:stretch>
        </p:blipFill>
        <p:spPr>
          <a:xfrm>
            <a:off x="5105400" y="2952750"/>
            <a:ext cx="2286000" cy="1360638"/>
          </a:xfrm>
          <a:prstGeom prst="rect">
            <a:avLst/>
          </a:prstGeom>
        </p:spPr>
      </p:pic>
      <p:sp>
        <p:nvSpPr>
          <p:cNvPr id="4" name="Title 3"/>
          <p:cNvSpPr>
            <a:spLocks noGrp="1"/>
          </p:cNvSpPr>
          <p:nvPr>
            <p:ph type="ctrTitle"/>
          </p:nvPr>
        </p:nvSpPr>
        <p:spPr/>
        <p:txBody>
          <a:bodyPr>
            <a:normAutofit/>
          </a:bodyPr>
          <a:lstStyle/>
          <a:p>
            <a:r>
              <a:rPr lang="ro-RO" dirty="0"/>
              <a:t>Tipărirea 3D / Fabricarea aditivă  </a:t>
            </a:r>
          </a:p>
        </p:txBody>
      </p:sp>
      <p:sp>
        <p:nvSpPr>
          <p:cNvPr id="6" name="Text Placeholder 5"/>
          <p:cNvSpPr>
            <a:spLocks noGrp="1"/>
          </p:cNvSpPr>
          <p:nvPr>
            <p:ph type="body" sz="quarter" idx="10"/>
          </p:nvPr>
        </p:nvSpPr>
        <p:spPr>
          <a:xfrm>
            <a:off x="914400" y="1276350"/>
            <a:ext cx="3810000" cy="3048000"/>
          </a:xfrm>
        </p:spPr>
        <p:txBody>
          <a:bodyPr numCol="1" spcCol="360000">
            <a:normAutofit fontScale="77500" lnSpcReduction="20000"/>
          </a:bodyPr>
          <a:lstStyle/>
          <a:p>
            <a:r>
              <a:rPr lang="ro-RO" dirty="0"/>
              <a:t>Designerii în efecte 3D, inginerii și tehnicienii în imprimante 3D </a:t>
            </a:r>
            <a:r>
              <a:rPr lang="ro-RO" dirty="0" smtClean="0"/>
              <a:t>sunt</a:t>
            </a:r>
            <a:r>
              <a:rPr lang="en-US" dirty="0" smtClean="0"/>
              <a:t> </a:t>
            </a:r>
            <a:r>
              <a:rPr lang="en-US" dirty="0" err="1"/>
              <a:t>noi</a:t>
            </a:r>
            <a:r>
              <a:rPr lang="en-US" dirty="0"/>
              <a:t> </a:t>
            </a:r>
            <a:r>
              <a:rPr lang="en-US" dirty="0" err="1"/>
              <a:t>meserii</a:t>
            </a:r>
            <a:r>
              <a:rPr lang="en-US" dirty="0"/>
              <a:t> </a:t>
            </a:r>
            <a:r>
              <a:rPr lang="en-US" dirty="0" smtClean="0"/>
              <a:t>c</a:t>
            </a:r>
            <a:r>
              <a:rPr lang="ro-RO" dirty="0" smtClean="0"/>
              <a:t>ă</a:t>
            </a:r>
            <a:r>
              <a:rPr lang="en-US" dirty="0" err="1" smtClean="0"/>
              <a:t>tre</a:t>
            </a:r>
            <a:r>
              <a:rPr lang="en-US" dirty="0" smtClean="0"/>
              <a:t> </a:t>
            </a:r>
            <a:r>
              <a:rPr lang="en-US" dirty="0"/>
              <a:t>care se pot </a:t>
            </a:r>
            <a:r>
              <a:rPr lang="ro-RO" dirty="0" err="1" smtClean="0"/>
              <a:t>î</a:t>
            </a:r>
            <a:r>
              <a:rPr lang="en-US" dirty="0" err="1" smtClean="0"/>
              <a:t>ndrepta</a:t>
            </a:r>
            <a:r>
              <a:rPr lang="en-US" dirty="0" smtClean="0"/>
              <a:t> </a:t>
            </a:r>
            <a:r>
              <a:rPr lang="en-US" dirty="0" err="1"/>
              <a:t>tinerii</a:t>
            </a:r>
            <a:r>
              <a:rPr lang="en-US" dirty="0"/>
              <a:t>. </a:t>
            </a:r>
            <a:endParaRPr lang="ro-RO" dirty="0" smtClean="0"/>
          </a:p>
          <a:p>
            <a:r>
              <a:rPr lang="ro-RO" dirty="0" smtClean="0"/>
              <a:t>INACO a donat </a:t>
            </a:r>
            <a:r>
              <a:rPr lang="ro-RO" dirty="0"/>
              <a:t>două imprimante 3D </a:t>
            </a:r>
            <a:r>
              <a:rPr lang="ro-RO" dirty="0" smtClean="0"/>
              <a:t>educaționale: </a:t>
            </a:r>
            <a:r>
              <a:rPr lang="ro-RO" dirty="0" smtClean="0">
                <a:hlinkClick r:id="rId6"/>
              </a:rPr>
              <a:t>Liceului tehnologic Ioniță G. Andron din Negrești Oaș</a:t>
            </a:r>
            <a:r>
              <a:rPr lang="ro-RO" dirty="0" smtClean="0"/>
              <a:t>, județul Satu Mare, în anul 2017,și </a:t>
            </a:r>
            <a:r>
              <a:rPr lang="ro-RO" dirty="0" smtClean="0">
                <a:hlinkClick r:id="rId7"/>
              </a:rPr>
              <a:t>Școlii profesionale din comuna Fântânele</a:t>
            </a:r>
            <a:r>
              <a:rPr lang="ro-RO" dirty="0" smtClean="0"/>
              <a:t>, județul Iași, în anul 2018.</a:t>
            </a:r>
            <a:endParaRPr lang="ro-RO" dirty="0"/>
          </a:p>
          <a:p>
            <a:r>
              <a:rPr lang="ro-RO" dirty="0" smtClean="0"/>
              <a:t>Fabricarea </a:t>
            </a:r>
            <a:r>
              <a:rPr lang="ro-RO" dirty="0"/>
              <a:t>obiectelor cele mai diverse prin procedeul </a:t>
            </a:r>
            <a:r>
              <a:rPr lang="ro-RO" dirty="0" smtClean="0"/>
              <a:t>tipăririi </a:t>
            </a:r>
            <a:r>
              <a:rPr lang="ro-RO" dirty="0"/>
              <a:t>3D va avea o răspândire globală datorită rapidității și potențialului “personalizării” fiecărui produs în parte, spre deosebire de fabricarea industrială. Perspectiva este ca fiecare om să poată să își producă obiecte din diverse </a:t>
            </a:r>
            <a:r>
              <a:rPr lang="ro-RO" dirty="0" smtClean="0"/>
              <a:t>materiale, </a:t>
            </a:r>
            <a:r>
              <a:rPr lang="ro-RO" dirty="0"/>
              <a:t>într-un unic exemplar, pentru nevoile </a:t>
            </a:r>
            <a:r>
              <a:rPr lang="ro-RO" dirty="0" smtClean="0"/>
              <a:t>proprii, de la cercei până la obiecte casnice.</a:t>
            </a:r>
          </a:p>
          <a:p>
            <a:r>
              <a:rPr lang="ro-RO" dirty="0">
                <a:hlinkClick r:id="rId8"/>
              </a:rPr>
              <a:t>Se tipăresc 3D organe </a:t>
            </a:r>
            <a:r>
              <a:rPr lang="ro-RO" dirty="0"/>
              <a:t>din celule stem care pot fi acceptate de corpul uman și care se personalizează pentru fiecare pacient în parte. S-au produs prin tipărirea 3D oase, urechi, vezici și se încearcă realizarea unui rinichi. Viitorul înseamnă ca fiecare om să poată avea propriile organe ca “piese de rezervă” personalizate.</a:t>
            </a:r>
          </a:p>
          <a:p>
            <a:r>
              <a:rPr lang="ro-RO" dirty="0"/>
              <a:t>Astăzi, în industrie se tipăresc 3D foarte rapid piese de mașini sau avioane cu îmbinări complexe, în construcții de locuințe cu forme care nu ar putea fi realizate prin alte procedee. În artă și modă se printează rochii 3D. </a:t>
            </a:r>
          </a:p>
        </p:txBody>
      </p:sp>
      <p:sp>
        <p:nvSpPr>
          <p:cNvPr id="10" name="Rectangle 9"/>
          <p:cNvSpPr/>
          <p:nvPr/>
        </p:nvSpPr>
        <p:spPr>
          <a:xfrm>
            <a:off x="7391400" y="2052250"/>
            <a:ext cx="1219200" cy="461665"/>
          </a:xfrm>
          <a:prstGeom prst="rect">
            <a:avLst/>
          </a:prstGeom>
        </p:spPr>
        <p:txBody>
          <a:bodyPr wrap="square">
            <a:spAutoFit/>
          </a:bodyPr>
          <a:lstStyle/>
          <a:p>
            <a:r>
              <a:rPr lang="ro-RO" sz="1200" dirty="0" smtClean="0">
                <a:solidFill>
                  <a:srgbClr val="00ACD2"/>
                </a:solidFill>
              </a:rPr>
              <a:t>Motor tipăririt 3D</a:t>
            </a:r>
            <a:endParaRPr lang="ro-RO" sz="1200" dirty="0">
              <a:solidFill>
                <a:srgbClr val="00ACD2"/>
              </a:solidFill>
            </a:endParaRPr>
          </a:p>
        </p:txBody>
      </p:sp>
      <p:pic>
        <p:nvPicPr>
          <p:cNvPr id="11" name="Picture 10" descr="play.png">
            <a:hlinkClick r:id="rId2"/>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1581150"/>
            <a:ext cx="762000" cy="772160"/>
          </a:xfrm>
          <a:prstGeom prst="rect">
            <a:avLst/>
          </a:prstGeom>
        </p:spPr>
      </p:pic>
      <p:sp>
        <p:nvSpPr>
          <p:cNvPr id="13" name="Rectangle 12"/>
          <p:cNvSpPr/>
          <p:nvPr/>
        </p:nvSpPr>
        <p:spPr>
          <a:xfrm>
            <a:off x="7391400" y="3638550"/>
            <a:ext cx="1219200" cy="461665"/>
          </a:xfrm>
          <a:prstGeom prst="rect">
            <a:avLst/>
          </a:prstGeom>
        </p:spPr>
        <p:txBody>
          <a:bodyPr wrap="square">
            <a:spAutoFit/>
          </a:bodyPr>
          <a:lstStyle/>
          <a:p>
            <a:r>
              <a:rPr lang="ro-RO" sz="1200" dirty="0" smtClean="0">
                <a:solidFill>
                  <a:srgbClr val="00ACD2"/>
                </a:solidFill>
              </a:rPr>
              <a:t>Organe </a:t>
            </a:r>
            <a:r>
              <a:rPr lang="ro-RO" sz="1200" dirty="0">
                <a:solidFill>
                  <a:srgbClr val="00ACD2"/>
                </a:solidFill>
              </a:rPr>
              <a:t>tipărite 3D </a:t>
            </a:r>
          </a:p>
        </p:txBody>
      </p:sp>
      <p:pic>
        <p:nvPicPr>
          <p:cNvPr id="14" name="Picture 13" descr="play.png">
            <a:hlinkClick r:id="rId4"/>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3257550"/>
            <a:ext cx="762000" cy="772160"/>
          </a:xfrm>
          <a:prstGeom prst="rect">
            <a:avLst/>
          </a:prstGeom>
        </p:spPr>
      </p:pic>
    </p:spTree>
    <p:extLst>
      <p:ext uri="{BB962C8B-B14F-4D97-AF65-F5344CB8AC3E}">
        <p14:creationId xmlns:p14="http://schemas.microsoft.com/office/powerpoint/2010/main" val="3531685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14400" y="2190750"/>
            <a:ext cx="7543800" cy="2133600"/>
          </a:xfrm>
        </p:spPr>
        <p:txBody>
          <a:bodyPr/>
          <a:lstStyle/>
          <a:p>
            <a:pPr algn="ctr"/>
            <a:r>
              <a:rPr lang="ro-RO" dirty="0">
                <a:solidFill>
                  <a:schemeClr val="tx2">
                    <a:lumMod val="40000"/>
                    <a:lumOff val="60000"/>
                  </a:schemeClr>
                </a:solidFill>
              </a:rPr>
              <a:t>Prezentarea trebuie citită pe un </a:t>
            </a:r>
            <a:r>
              <a:rPr lang="ro-RO" dirty="0" smtClean="0">
                <a:solidFill>
                  <a:schemeClr val="tx2">
                    <a:lumMod val="40000"/>
                    <a:lumOff val="60000"/>
                  </a:schemeClr>
                </a:solidFill>
              </a:rPr>
              <a:t>calculator </a:t>
            </a:r>
            <a:r>
              <a:rPr lang="ro-RO" dirty="0">
                <a:solidFill>
                  <a:schemeClr val="tx2">
                    <a:lumMod val="40000"/>
                    <a:lumOff val="60000"/>
                  </a:schemeClr>
                </a:solidFill>
              </a:rPr>
              <a:t>conectat la Internet pentru a se accesa diferitele </a:t>
            </a:r>
            <a:r>
              <a:rPr lang="ro-RO" dirty="0" smtClean="0">
                <a:solidFill>
                  <a:schemeClr val="tx2">
                    <a:lumMod val="40000"/>
                    <a:lumOff val="60000"/>
                  </a:schemeClr>
                </a:solidFill>
              </a:rPr>
              <a:t>documente</a:t>
            </a:r>
            <a:r>
              <a:rPr lang="en-US" dirty="0">
                <a:solidFill>
                  <a:schemeClr val="tx2">
                    <a:lumMod val="40000"/>
                    <a:lumOff val="60000"/>
                  </a:schemeClr>
                </a:solidFill>
              </a:rPr>
              <a:t>,</a:t>
            </a:r>
            <a:r>
              <a:rPr lang="en-US" dirty="0" smtClean="0">
                <a:solidFill>
                  <a:schemeClr val="tx2">
                    <a:lumMod val="40000"/>
                    <a:lumOff val="60000"/>
                  </a:schemeClr>
                </a:solidFill>
              </a:rPr>
              <a:t> </a:t>
            </a:r>
            <a:r>
              <a:rPr lang="en-US" dirty="0">
                <a:solidFill>
                  <a:schemeClr val="tx2">
                    <a:lumMod val="40000"/>
                    <a:lumOff val="60000"/>
                  </a:schemeClr>
                </a:solidFill>
              </a:rPr>
              <a:t>f</a:t>
            </a:r>
            <a:r>
              <a:rPr lang="en-US" dirty="0" smtClean="0">
                <a:solidFill>
                  <a:schemeClr val="tx2">
                    <a:lumMod val="40000"/>
                    <a:lumOff val="60000"/>
                  </a:schemeClr>
                </a:solidFill>
              </a:rPr>
              <a:t>otografii </a:t>
            </a:r>
            <a:r>
              <a:rPr lang="ro-RO" dirty="0" smtClean="0">
                <a:solidFill>
                  <a:schemeClr val="tx2">
                    <a:lumMod val="40000"/>
                    <a:lumOff val="60000"/>
                  </a:schemeClr>
                </a:solidFill>
              </a:rPr>
              <a:t>și spoturi video, </a:t>
            </a:r>
            <a:r>
              <a:rPr lang="ro-RO" dirty="0">
                <a:solidFill>
                  <a:schemeClr val="tx2">
                    <a:lumMod val="40000"/>
                    <a:lumOff val="60000"/>
                  </a:schemeClr>
                </a:solidFill>
              </a:rPr>
              <a:t>prin click pe cuvintele active scrise cu albastru sau pe imaginile </a:t>
            </a:r>
            <a:r>
              <a:rPr lang="ro-RO" dirty="0" smtClean="0">
                <a:solidFill>
                  <a:schemeClr val="tx2">
                    <a:lumMod val="40000"/>
                    <a:lumOff val="60000"/>
                  </a:schemeClr>
                </a:solidFill>
              </a:rPr>
              <a:t>corespunzătoare.</a:t>
            </a:r>
            <a:endParaRPr lang="ro-RO" dirty="0">
              <a:solidFill>
                <a:schemeClr val="tx2">
                  <a:lumMod val="40000"/>
                  <a:lumOff val="60000"/>
                </a:schemeClr>
              </a:solidFill>
            </a:endParaRPr>
          </a:p>
        </p:txBody>
      </p:sp>
    </p:spTree>
    <p:extLst>
      <p:ext uri="{BB962C8B-B14F-4D97-AF65-F5344CB8AC3E}">
        <p14:creationId xmlns:p14="http://schemas.microsoft.com/office/powerpoint/2010/main" val="2633635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14400" y="1047750"/>
            <a:ext cx="7543800" cy="990600"/>
          </a:xfrm>
        </p:spPr>
        <p:txBody>
          <a:bodyPr numCol="1" spcCol="360000">
            <a:normAutofit fontScale="92500"/>
          </a:bodyPr>
          <a:lstStyle/>
          <a:p>
            <a:r>
              <a:rPr lang="ro-RO" dirty="0" smtClean="0"/>
              <a:t>În </a:t>
            </a:r>
            <a:r>
              <a:rPr lang="ro-RO" dirty="0"/>
              <a:t>domeniul alimentației se printează 3D diferite tipuri de alimente cu nutrienți în cantități personalizate pentru fiecare client</a:t>
            </a:r>
            <a:r>
              <a:rPr lang="ro-RO" dirty="0" smtClean="0"/>
              <a:t>.</a:t>
            </a:r>
          </a:p>
          <a:p>
            <a:r>
              <a:rPr lang="ro-RO" dirty="0">
                <a:hlinkClick r:id="rId2"/>
              </a:rPr>
              <a:t>Mâncarea inteligentă</a:t>
            </a:r>
            <a:r>
              <a:rPr lang="ro-RO" dirty="0"/>
              <a:t> sau băuturile digitale, </a:t>
            </a:r>
            <a:r>
              <a:rPr lang="ro-RO" dirty="0">
                <a:hlinkClick r:id="rId3"/>
              </a:rPr>
              <a:t>ambalajul inteligent</a:t>
            </a:r>
            <a:r>
              <a:rPr lang="ro-RO" dirty="0"/>
              <a:t> sau </a:t>
            </a:r>
            <a:r>
              <a:rPr lang="ro-RO" dirty="0">
                <a:hlinkClick r:id="rId4"/>
              </a:rPr>
              <a:t>limonada virtuală</a:t>
            </a:r>
            <a:r>
              <a:rPr lang="ro-RO" dirty="0"/>
              <a:t> cu electrozi pentru a imita aroma și cu LED-uri pentru a imita culoarea nu sunt doar experimente reușite, ci adevărate start-up-uri. </a:t>
            </a:r>
          </a:p>
        </p:txBody>
      </p:sp>
      <p:pic>
        <p:nvPicPr>
          <p:cNvPr id="16" name="Picture 3" descr="C:\Users\Test\Desktop\limonada virtuala.jpg">
            <a:hlinkClick r:id="rId5"/>
          </p:cNvPr>
          <p:cNvPicPr>
            <a:picLocks noChangeAspect="1" noChangeArrowheads="1"/>
          </p:cNvPicPr>
          <p:nvPr/>
        </p:nvPicPr>
        <p:blipFill rotWithShape="1">
          <a:blip r:embed="rId6" cstate="print"/>
          <a:srcRect l="572" t="22499" r="39931" b="1684"/>
          <a:stretch/>
        </p:blipFill>
        <p:spPr bwMode="auto">
          <a:xfrm>
            <a:off x="5943600" y="2495550"/>
            <a:ext cx="2558026" cy="1822450"/>
          </a:xfrm>
          <a:prstGeom prst="rect">
            <a:avLst/>
          </a:prstGeom>
          <a:noFill/>
        </p:spPr>
      </p:pic>
      <p:pic>
        <p:nvPicPr>
          <p:cNvPr id="15" name="Picture 14" descr="tumblr_nmr9by7MlY1qz872lo3_1280.jpg">
            <a:hlinkClick r:id="rId7"/>
          </p:cNvPr>
          <p:cNvPicPr>
            <a:picLocks noChangeAspect="1"/>
          </p:cNvPicPr>
          <p:nvPr/>
        </p:nvPicPr>
        <p:blipFill>
          <a:blip r:embed="rId8" cstate="print"/>
          <a:stretch>
            <a:fillRect/>
          </a:stretch>
        </p:blipFill>
        <p:spPr>
          <a:xfrm>
            <a:off x="914400" y="2495550"/>
            <a:ext cx="2133600" cy="1830792"/>
          </a:xfrm>
          <a:prstGeom prst="rect">
            <a:avLst/>
          </a:prstGeom>
        </p:spPr>
      </p:pic>
      <p:sp>
        <p:nvSpPr>
          <p:cNvPr id="13" name="Rectangle 12"/>
          <p:cNvSpPr/>
          <p:nvPr/>
        </p:nvSpPr>
        <p:spPr>
          <a:xfrm>
            <a:off x="3048000" y="2647950"/>
            <a:ext cx="1371600" cy="276999"/>
          </a:xfrm>
          <a:prstGeom prst="rect">
            <a:avLst/>
          </a:prstGeom>
        </p:spPr>
        <p:txBody>
          <a:bodyPr wrap="square">
            <a:spAutoFit/>
          </a:bodyPr>
          <a:lstStyle/>
          <a:p>
            <a:r>
              <a:rPr lang="ro-RO" sz="1200" dirty="0" smtClean="0">
                <a:solidFill>
                  <a:srgbClr val="00ACD2"/>
                </a:solidFill>
              </a:rPr>
              <a:t>Hrană tipărită </a:t>
            </a:r>
            <a:r>
              <a:rPr lang="ro-RO" sz="1200" dirty="0">
                <a:solidFill>
                  <a:srgbClr val="00ACD2"/>
                </a:solidFill>
              </a:rPr>
              <a:t>3D </a:t>
            </a:r>
          </a:p>
        </p:txBody>
      </p:sp>
      <p:pic>
        <p:nvPicPr>
          <p:cNvPr id="14" name="Picture 13" descr="play.png">
            <a:hlinkClick r:id="rId7"/>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0200" y="3028950"/>
            <a:ext cx="762000" cy="772160"/>
          </a:xfrm>
          <a:prstGeom prst="rect">
            <a:avLst/>
          </a:prstGeom>
        </p:spPr>
      </p:pic>
      <p:sp>
        <p:nvSpPr>
          <p:cNvPr id="17" name="Rectangle 16"/>
          <p:cNvSpPr/>
          <p:nvPr/>
        </p:nvSpPr>
        <p:spPr>
          <a:xfrm>
            <a:off x="4572000" y="3790950"/>
            <a:ext cx="1371600" cy="276999"/>
          </a:xfrm>
          <a:prstGeom prst="rect">
            <a:avLst/>
          </a:prstGeom>
        </p:spPr>
        <p:txBody>
          <a:bodyPr wrap="square">
            <a:spAutoFit/>
          </a:bodyPr>
          <a:lstStyle/>
          <a:p>
            <a:pPr algn="r"/>
            <a:r>
              <a:rPr lang="ro-RO" sz="1200" dirty="0" smtClean="0">
                <a:solidFill>
                  <a:srgbClr val="00ACD2"/>
                </a:solidFill>
              </a:rPr>
              <a:t>Limonadă </a:t>
            </a:r>
            <a:r>
              <a:rPr lang="ro-RO" sz="1200" dirty="0">
                <a:solidFill>
                  <a:srgbClr val="00ACD2"/>
                </a:solidFill>
              </a:rPr>
              <a:t>virtuală</a:t>
            </a:r>
          </a:p>
        </p:txBody>
      </p:sp>
      <p:pic>
        <p:nvPicPr>
          <p:cNvPr id="18" name="Picture 17" descr="play.png">
            <a:hlinkClick r:id="rId5"/>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1800" y="3028950"/>
            <a:ext cx="762000" cy="772160"/>
          </a:xfrm>
          <a:prstGeom prst="rect">
            <a:avLst/>
          </a:prstGeom>
        </p:spPr>
      </p:pic>
    </p:spTree>
    <p:extLst>
      <p:ext uri="{BB962C8B-B14F-4D97-AF65-F5344CB8AC3E}">
        <p14:creationId xmlns:p14="http://schemas.microsoft.com/office/powerpoint/2010/main" val="1531310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DP dubai.jpg">
            <a:hlinkClick r:id="rId2"/>
          </p:cNvPr>
          <p:cNvPicPr>
            <a:picLocks noChangeAspect="1"/>
          </p:cNvPicPr>
          <p:nvPr/>
        </p:nvPicPr>
        <p:blipFill>
          <a:blip r:embed="rId3" cstate="print"/>
          <a:stretch>
            <a:fillRect/>
          </a:stretch>
        </p:blipFill>
        <p:spPr>
          <a:xfrm>
            <a:off x="4676504" y="895350"/>
            <a:ext cx="1832425" cy="1394236"/>
          </a:xfrm>
          <a:prstGeom prst="rect">
            <a:avLst/>
          </a:prstGeom>
        </p:spPr>
      </p:pic>
      <p:pic>
        <p:nvPicPr>
          <p:cNvPr id="10" name="Picture 3" descr="C:\Users\Paul\Desktop\1-160331125SU51.png">
            <a:hlinkClick r:id="rId4"/>
          </p:cNvPr>
          <p:cNvPicPr>
            <a:picLocks noChangeAspect="1" noChangeArrowheads="1"/>
          </p:cNvPicPr>
          <p:nvPr/>
        </p:nvPicPr>
        <p:blipFill>
          <a:blip r:embed="rId5" cstate="print"/>
          <a:srcRect/>
          <a:stretch>
            <a:fillRect/>
          </a:stretch>
        </p:blipFill>
        <p:spPr bwMode="auto">
          <a:xfrm>
            <a:off x="4676504" y="2261116"/>
            <a:ext cx="1832426" cy="1224480"/>
          </a:xfrm>
          <a:prstGeom prst="rect">
            <a:avLst/>
          </a:prstGeom>
          <a:noFill/>
        </p:spPr>
      </p:pic>
      <p:pic>
        <p:nvPicPr>
          <p:cNvPr id="11" name="Picture 4">
            <a:hlinkClick r:id="rId6"/>
          </p:cNvPr>
          <p:cNvPicPr>
            <a:picLocks noChangeAspect="1" noChangeArrowheads="1"/>
          </p:cNvPicPr>
          <p:nvPr/>
        </p:nvPicPr>
        <p:blipFill>
          <a:blip r:embed="rId7" cstate="print"/>
          <a:srcRect/>
          <a:stretch>
            <a:fillRect/>
          </a:stretch>
        </p:blipFill>
        <p:spPr bwMode="auto">
          <a:xfrm>
            <a:off x="4676507" y="3486150"/>
            <a:ext cx="1832423" cy="982131"/>
          </a:xfrm>
          <a:prstGeom prst="rect">
            <a:avLst/>
          </a:prstGeom>
          <a:noFill/>
          <a:ln w="9525">
            <a:noFill/>
            <a:miter lim="800000"/>
            <a:headEnd/>
            <a:tailEnd/>
          </a:ln>
          <a:effectLst/>
        </p:spPr>
      </p:pic>
      <p:sp>
        <p:nvSpPr>
          <p:cNvPr id="6" name="Text Placeholder 5"/>
          <p:cNvSpPr>
            <a:spLocks noGrp="1"/>
          </p:cNvSpPr>
          <p:nvPr>
            <p:ph type="body" sz="quarter" idx="10"/>
          </p:nvPr>
        </p:nvSpPr>
        <p:spPr>
          <a:xfrm>
            <a:off x="914400" y="1047750"/>
            <a:ext cx="2667000" cy="3276600"/>
          </a:xfrm>
        </p:spPr>
        <p:txBody>
          <a:bodyPr numCol="1" spcCol="360000">
            <a:normAutofit lnSpcReduction="10000"/>
          </a:bodyPr>
          <a:lstStyle/>
          <a:p>
            <a:r>
              <a:rPr lang="ro-RO" dirty="0" smtClean="0"/>
              <a:t>În </a:t>
            </a:r>
            <a:r>
              <a:rPr lang="ro-RO" dirty="0"/>
              <a:t>construcții, se </a:t>
            </a:r>
            <a:r>
              <a:rPr lang="ro-RO" dirty="0" smtClean="0"/>
              <a:t>printează </a:t>
            </a:r>
            <a:r>
              <a:rPr lang="ro-RO" dirty="0"/>
              <a:t>cartiere de locuințe sociale, complexe sau de birouri 3D în timp record</a:t>
            </a:r>
            <a:r>
              <a:rPr lang="ro-RO" dirty="0" smtClean="0"/>
              <a:t>.</a:t>
            </a:r>
          </a:p>
          <a:p>
            <a:r>
              <a:rPr lang="ro-RO" dirty="0"/>
              <a:t>Cine construiește imprimante 3D? Cei mai mari producători din lume sunt SUA </a:t>
            </a:r>
            <a:r>
              <a:rPr lang="ro-RO" dirty="0" smtClean="0"/>
              <a:t>și Germania (Pambuccian, 2017).</a:t>
            </a:r>
            <a:endParaRPr lang="ro-RO" dirty="0"/>
          </a:p>
          <a:p>
            <a:r>
              <a:rPr lang="ro-RO" dirty="0"/>
              <a:t>Designerii în efecte 3D, inginerii și tehnicienii în imprimante 3D pentru identificarea modelelor potrivite pentru structură, pentru selectarea celor mai bune componente sau materiale compozite, infografice 3D sunt câteva specializări de viitor care asigură interfața dintre TI și diferitele industrii</a:t>
            </a:r>
            <a:r>
              <a:rPr lang="ro-RO" dirty="0" smtClean="0"/>
              <a:t>.</a:t>
            </a:r>
            <a:endParaRPr lang="ro-RO" dirty="0"/>
          </a:p>
        </p:txBody>
      </p:sp>
      <p:sp>
        <p:nvSpPr>
          <p:cNvPr id="17" name="Rectangle 16"/>
          <p:cNvSpPr/>
          <p:nvPr/>
        </p:nvSpPr>
        <p:spPr>
          <a:xfrm>
            <a:off x="6477000" y="1428750"/>
            <a:ext cx="1524000" cy="276999"/>
          </a:xfrm>
          <a:prstGeom prst="rect">
            <a:avLst/>
          </a:prstGeom>
        </p:spPr>
        <p:txBody>
          <a:bodyPr wrap="square">
            <a:spAutoFit/>
          </a:bodyPr>
          <a:lstStyle/>
          <a:p>
            <a:r>
              <a:rPr lang="ro-RO" sz="1200" dirty="0">
                <a:solidFill>
                  <a:srgbClr val="00ACD2"/>
                </a:solidFill>
              </a:rPr>
              <a:t>B</a:t>
            </a:r>
            <a:r>
              <a:rPr lang="ro-RO" sz="1200" dirty="0" smtClean="0">
                <a:solidFill>
                  <a:srgbClr val="00ACD2"/>
                </a:solidFill>
              </a:rPr>
              <a:t>irouri construite 3D</a:t>
            </a:r>
            <a:endParaRPr lang="ro-RO" sz="1200" dirty="0">
              <a:solidFill>
                <a:srgbClr val="00ACD2"/>
              </a:solidFill>
            </a:endParaRPr>
          </a:p>
        </p:txBody>
      </p:sp>
      <p:pic>
        <p:nvPicPr>
          <p:cNvPr id="18" name="Picture 17" descr="play.png">
            <a:hlinkClick r:id="rId2"/>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8691" y="1232946"/>
            <a:ext cx="654437" cy="663162"/>
          </a:xfrm>
          <a:prstGeom prst="rect">
            <a:avLst/>
          </a:prstGeom>
        </p:spPr>
      </p:pic>
      <p:pic>
        <p:nvPicPr>
          <p:cNvPr id="12" name="Picture 11" descr="play.png">
            <a:hlinkClick r:id="rId4"/>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8691" y="2452147"/>
            <a:ext cx="654437" cy="663162"/>
          </a:xfrm>
          <a:prstGeom prst="rect">
            <a:avLst/>
          </a:prstGeom>
        </p:spPr>
      </p:pic>
      <p:pic>
        <p:nvPicPr>
          <p:cNvPr id="19" name="Picture 18" descr="play.png">
            <a:hlinkClick r:id="rId6"/>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8691" y="3586678"/>
            <a:ext cx="654437" cy="663162"/>
          </a:xfrm>
          <a:prstGeom prst="rect">
            <a:avLst/>
          </a:prstGeom>
        </p:spPr>
      </p:pic>
      <p:sp>
        <p:nvSpPr>
          <p:cNvPr id="20" name="Rectangle 19"/>
          <p:cNvSpPr/>
          <p:nvPr/>
        </p:nvSpPr>
        <p:spPr>
          <a:xfrm>
            <a:off x="6477000" y="2647950"/>
            <a:ext cx="1524000" cy="461665"/>
          </a:xfrm>
          <a:prstGeom prst="rect">
            <a:avLst/>
          </a:prstGeom>
        </p:spPr>
        <p:txBody>
          <a:bodyPr wrap="square">
            <a:spAutoFit/>
          </a:bodyPr>
          <a:lstStyle/>
          <a:p>
            <a:r>
              <a:rPr lang="ro-RO" sz="1200" dirty="0">
                <a:solidFill>
                  <a:srgbClr val="00ACD2"/>
                </a:solidFill>
              </a:rPr>
              <a:t> </a:t>
            </a:r>
            <a:r>
              <a:rPr lang="ro-RO" sz="1200" dirty="0" smtClean="0">
                <a:solidFill>
                  <a:srgbClr val="00ACD2"/>
                </a:solidFill>
              </a:rPr>
              <a:t>Vilă </a:t>
            </a:r>
            <a:r>
              <a:rPr lang="ro-RO" sz="1200" dirty="0">
                <a:solidFill>
                  <a:srgbClr val="00ACD2"/>
                </a:solidFill>
              </a:rPr>
              <a:t>tipărită 3D în 45 de zile </a:t>
            </a:r>
          </a:p>
        </p:txBody>
      </p:sp>
      <p:sp>
        <p:nvSpPr>
          <p:cNvPr id="21" name="Rectangle 20"/>
          <p:cNvSpPr/>
          <p:nvPr/>
        </p:nvSpPr>
        <p:spPr>
          <a:xfrm>
            <a:off x="6477000" y="3638550"/>
            <a:ext cx="1524000" cy="461665"/>
          </a:xfrm>
          <a:prstGeom prst="rect">
            <a:avLst/>
          </a:prstGeom>
        </p:spPr>
        <p:txBody>
          <a:bodyPr wrap="square">
            <a:spAutoFit/>
          </a:bodyPr>
          <a:lstStyle/>
          <a:p>
            <a:r>
              <a:rPr lang="ro-RO" sz="1200" dirty="0" smtClean="0">
                <a:solidFill>
                  <a:srgbClr val="00ACD2"/>
                </a:solidFill>
              </a:rPr>
              <a:t>10 </a:t>
            </a:r>
            <a:r>
              <a:rPr lang="ro-RO" sz="1200" dirty="0">
                <a:solidFill>
                  <a:srgbClr val="00ACD2"/>
                </a:solidFill>
              </a:rPr>
              <a:t>case tipărite 3D într-o zi</a:t>
            </a:r>
          </a:p>
        </p:txBody>
      </p:sp>
    </p:spTree>
    <p:extLst>
      <p:ext uri="{BB962C8B-B14F-4D97-AF65-F5344CB8AC3E}">
        <p14:creationId xmlns:p14="http://schemas.microsoft.com/office/powerpoint/2010/main" val="703024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14400" y="1276350"/>
            <a:ext cx="4419600" cy="3048000"/>
          </a:xfrm>
        </p:spPr>
        <p:txBody>
          <a:bodyPr numCol="1" spcCol="360000">
            <a:normAutofit fontScale="92500" lnSpcReduction="10000"/>
          </a:bodyPr>
          <a:lstStyle/>
          <a:p>
            <a:r>
              <a:rPr lang="ro-RO" dirty="0" smtClean="0"/>
              <a:t>Îmbinarea ingineriei cu tehnologie, biologie, medicină și biochimie (combinații între ele) va fi una dintre cele mai solicitate abilități profesionale pentru meseriile viitorului.</a:t>
            </a:r>
          </a:p>
          <a:p>
            <a:r>
              <a:rPr lang="ro-RO" dirty="0" smtClean="0"/>
              <a:t>Dincolo </a:t>
            </a:r>
            <a:r>
              <a:rPr lang="ro-RO" dirty="0"/>
              <a:t>de aplicațiile biotehnologiilor în agricultură, alimentație sau farmaceutică, cercetările asupra genomului uman și perfecționarea metodelor de aplicare a avansului informaticii și a altor tehnologii contemporane pe descoperirile în genetică au produs rezultate deosebite în numeroase domenii</a:t>
            </a:r>
            <a:r>
              <a:rPr lang="ro-RO" dirty="0" smtClean="0"/>
              <a:t>.</a:t>
            </a:r>
          </a:p>
          <a:p>
            <a:r>
              <a:rPr lang="ro-RO" dirty="0"/>
              <a:t>A fost produsă deja </a:t>
            </a:r>
            <a:r>
              <a:rPr lang="ro-RO" dirty="0">
                <a:hlinkClick r:id="rId2"/>
              </a:rPr>
              <a:t>carnea sintetică </a:t>
            </a:r>
            <a:r>
              <a:rPr lang="ro-RO" dirty="0"/>
              <a:t>– așadar carne care nu aparține nici unui animal, ci care a fost fabricată prin cultivarea de celule musculare create în laborator - în încercarea de a rezolva problemele resurselor de hrană și a sacrificării animalelor.</a:t>
            </a:r>
          </a:p>
          <a:p>
            <a:r>
              <a:rPr lang="ro-RO" dirty="0"/>
              <a:t>Din 2015 au fost create prin bioinginerie genetică </a:t>
            </a:r>
            <a:r>
              <a:rPr lang="ro-RO" dirty="0">
                <a:hlinkClick r:id="rId2"/>
              </a:rPr>
              <a:t>plante fosforescente</a:t>
            </a:r>
            <a:r>
              <a:rPr lang="ro-RO" dirty="0"/>
              <a:t>. Cercetările continuă pentru producerea unor copaci luminiscenți cu care se dorește realizarea iluminatului public “natural”</a:t>
            </a:r>
            <a:r>
              <a:rPr lang="ro-RO" dirty="0" smtClean="0"/>
              <a:t>.</a:t>
            </a:r>
            <a:endParaRPr lang="ro-RO" dirty="0"/>
          </a:p>
        </p:txBody>
      </p:sp>
      <p:pic>
        <p:nvPicPr>
          <p:cNvPr id="13" name="Picture 12" descr="150925_FUTURE_LabMeat.jpg.CROP.promo-xlarge2.jpg">
            <a:hlinkClick r:id="rId3"/>
          </p:cNvPr>
          <p:cNvPicPr>
            <a:picLocks noChangeAspect="1"/>
          </p:cNvPicPr>
          <p:nvPr/>
        </p:nvPicPr>
        <p:blipFill>
          <a:blip r:embed="rId4" cstate="print"/>
          <a:stretch>
            <a:fillRect/>
          </a:stretch>
        </p:blipFill>
        <p:spPr>
          <a:xfrm>
            <a:off x="6019799" y="1276350"/>
            <a:ext cx="1830910" cy="1306463"/>
          </a:xfrm>
          <a:prstGeom prst="rect">
            <a:avLst/>
          </a:prstGeom>
        </p:spPr>
      </p:pic>
      <p:pic>
        <p:nvPicPr>
          <p:cNvPr id="14" name="Picture 13" descr="download.jpg">
            <a:hlinkClick r:id="rId5"/>
          </p:cNvPr>
          <p:cNvPicPr>
            <a:picLocks noChangeAspect="1"/>
          </p:cNvPicPr>
          <p:nvPr/>
        </p:nvPicPr>
        <p:blipFill>
          <a:blip r:embed="rId6" cstate="print"/>
          <a:stretch>
            <a:fillRect/>
          </a:stretch>
        </p:blipFill>
        <p:spPr>
          <a:xfrm>
            <a:off x="6019800" y="2980552"/>
            <a:ext cx="1828800" cy="1255192"/>
          </a:xfrm>
          <a:prstGeom prst="rect">
            <a:avLst/>
          </a:prstGeom>
        </p:spPr>
      </p:pic>
      <p:sp>
        <p:nvSpPr>
          <p:cNvPr id="2" name="Title 1"/>
          <p:cNvSpPr>
            <a:spLocks noGrp="1"/>
          </p:cNvSpPr>
          <p:nvPr>
            <p:ph type="ctrTitle"/>
          </p:nvPr>
        </p:nvSpPr>
        <p:spPr/>
        <p:txBody>
          <a:bodyPr>
            <a:normAutofit/>
          </a:bodyPr>
          <a:lstStyle/>
          <a:p>
            <a:r>
              <a:rPr lang="hr-HR" dirty="0" smtClean="0">
                <a:hlinkClick r:id="rId7"/>
              </a:rPr>
              <a:t>Biotehnologia</a:t>
            </a:r>
            <a:endParaRPr lang="en-US" dirty="0"/>
          </a:p>
        </p:txBody>
      </p:sp>
      <p:pic>
        <p:nvPicPr>
          <p:cNvPr id="19" name="Picture 18" descr="play.png">
            <a:hlinkClick r:id="rId5"/>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3200" y="3257550"/>
            <a:ext cx="762000" cy="772160"/>
          </a:xfrm>
          <a:prstGeom prst="rect">
            <a:avLst/>
          </a:prstGeom>
        </p:spPr>
      </p:pic>
      <p:sp>
        <p:nvSpPr>
          <p:cNvPr id="21" name="Rectangle 20"/>
          <p:cNvSpPr/>
          <p:nvPr/>
        </p:nvSpPr>
        <p:spPr>
          <a:xfrm>
            <a:off x="5791200" y="2571750"/>
            <a:ext cx="2133600" cy="276999"/>
          </a:xfrm>
          <a:prstGeom prst="rect">
            <a:avLst/>
          </a:prstGeom>
        </p:spPr>
        <p:txBody>
          <a:bodyPr wrap="square">
            <a:spAutoFit/>
          </a:bodyPr>
          <a:lstStyle/>
          <a:p>
            <a:pPr algn="ctr"/>
            <a:r>
              <a:rPr lang="ro-RO" sz="1200" dirty="0" smtClean="0">
                <a:solidFill>
                  <a:srgbClr val="00ACD2"/>
                </a:solidFill>
              </a:rPr>
              <a:t>Carne </a:t>
            </a:r>
            <a:r>
              <a:rPr lang="ro-RO" sz="1200" dirty="0">
                <a:solidFill>
                  <a:srgbClr val="00ACD2"/>
                </a:solidFill>
              </a:rPr>
              <a:t>sintetică</a:t>
            </a:r>
          </a:p>
        </p:txBody>
      </p:sp>
      <p:sp>
        <p:nvSpPr>
          <p:cNvPr id="15" name="Rectangle 14"/>
          <p:cNvSpPr/>
          <p:nvPr/>
        </p:nvSpPr>
        <p:spPr>
          <a:xfrm>
            <a:off x="5791200" y="4199751"/>
            <a:ext cx="2133600" cy="276999"/>
          </a:xfrm>
          <a:prstGeom prst="rect">
            <a:avLst/>
          </a:prstGeom>
        </p:spPr>
        <p:txBody>
          <a:bodyPr wrap="square">
            <a:spAutoFit/>
          </a:bodyPr>
          <a:lstStyle/>
          <a:p>
            <a:pPr algn="ctr"/>
            <a:r>
              <a:rPr lang="it-IT" sz="1200" dirty="0">
                <a:solidFill>
                  <a:srgbClr val="00ACD2"/>
                </a:solidFill>
              </a:rPr>
              <a:t> </a:t>
            </a:r>
            <a:r>
              <a:rPr lang="it-IT" sz="1200" dirty="0" err="1">
                <a:solidFill>
                  <a:srgbClr val="00ACD2"/>
                </a:solidFill>
              </a:rPr>
              <a:t>P</a:t>
            </a:r>
            <a:r>
              <a:rPr lang="it-IT" sz="1200" dirty="0" err="1" smtClean="0">
                <a:solidFill>
                  <a:srgbClr val="00ACD2"/>
                </a:solidFill>
              </a:rPr>
              <a:t>lante</a:t>
            </a:r>
            <a:r>
              <a:rPr lang="it-IT" sz="1200" dirty="0" smtClean="0">
                <a:solidFill>
                  <a:srgbClr val="00ACD2"/>
                </a:solidFill>
              </a:rPr>
              <a:t> fosforescente</a:t>
            </a:r>
            <a:endParaRPr lang="it-IT" sz="1200" dirty="0">
              <a:solidFill>
                <a:srgbClr val="00ACD2"/>
              </a:solidFill>
            </a:endParaRPr>
          </a:p>
        </p:txBody>
      </p:sp>
      <p:pic>
        <p:nvPicPr>
          <p:cNvPr id="16" name="Picture 15" descr="play.png">
            <a:hlinkClick r:id="rId3"/>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3200" y="1581150"/>
            <a:ext cx="762000" cy="772160"/>
          </a:xfrm>
          <a:prstGeom prst="rect">
            <a:avLst/>
          </a:prstGeom>
        </p:spPr>
      </p:pic>
    </p:spTree>
    <p:extLst>
      <p:ext uri="{BB962C8B-B14F-4D97-AF65-F5344CB8AC3E}">
        <p14:creationId xmlns:p14="http://schemas.microsoft.com/office/powerpoint/2010/main" val="2135463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sitting at a table&#10;&#10;Description generated with high confidence">
            <a:hlinkClick r:id="rId2"/>
          </p:cNvPr>
          <p:cNvPicPr/>
          <p:nvPr/>
        </p:nvPicPr>
        <p:blipFill>
          <a:blip r:embed="rId3" cstate="print">
            <a:extLst>
              <a:ext uri="{28A0092B-C50C-407E-A947-70E740481C1C}">
                <a14:useLocalDpi xmlns:a14="http://schemas.microsoft.com/office/drawing/2010/main" val="0"/>
              </a:ext>
            </a:extLst>
          </a:blip>
          <a:stretch>
            <a:fillRect/>
          </a:stretch>
        </p:blipFill>
        <p:spPr>
          <a:xfrm>
            <a:off x="5845586" y="2876550"/>
            <a:ext cx="2362201" cy="1482165"/>
          </a:xfrm>
          <a:prstGeom prst="rect">
            <a:avLst/>
          </a:prstGeom>
        </p:spPr>
      </p:pic>
      <p:pic>
        <p:nvPicPr>
          <p:cNvPr id="17" name="Picture 16">
            <a:hlinkClick r:id="rId4"/>
          </p:cNvPr>
          <p:cNvPicPr>
            <a:picLocks noChangeAspect="1"/>
          </p:cNvPicPr>
          <p:nvPr/>
        </p:nvPicPr>
        <p:blipFill>
          <a:blip r:embed="rId5" cstate="print"/>
          <a:stretch>
            <a:fillRect/>
          </a:stretch>
        </p:blipFill>
        <p:spPr>
          <a:xfrm>
            <a:off x="5845587" y="1047750"/>
            <a:ext cx="2384013" cy="1341007"/>
          </a:xfrm>
          <a:prstGeom prst="rect">
            <a:avLst/>
          </a:prstGeom>
        </p:spPr>
      </p:pic>
      <p:sp>
        <p:nvSpPr>
          <p:cNvPr id="6" name="Text Placeholder 5"/>
          <p:cNvSpPr>
            <a:spLocks noGrp="1"/>
          </p:cNvSpPr>
          <p:nvPr>
            <p:ph type="body" sz="quarter" idx="10"/>
          </p:nvPr>
        </p:nvSpPr>
        <p:spPr>
          <a:xfrm>
            <a:off x="914400" y="1047750"/>
            <a:ext cx="4343400" cy="3276600"/>
          </a:xfrm>
        </p:spPr>
        <p:txBody>
          <a:bodyPr numCol="1" spcCol="360000">
            <a:normAutofit fontScale="85000" lnSpcReduction="20000"/>
          </a:bodyPr>
          <a:lstStyle/>
          <a:p>
            <a:r>
              <a:rPr lang="ro-RO" dirty="0"/>
              <a:t>Designerul de corp uman va îmbina abilitățile de design cu know-how-ul bioingineresc pentru a crea o gamă largă de membre umane personalizate, perfect în acord cu tonul pielii, cu musculatura și culoarea restului corpului persoanei respective. Rezultatul va fi spectaculos și din punct de vedere funcțional</a:t>
            </a:r>
            <a:r>
              <a:rPr lang="ro-RO" dirty="0" smtClean="0"/>
              <a:t>.</a:t>
            </a:r>
          </a:p>
          <a:p>
            <a:r>
              <a:rPr lang="ro-RO" i="1" dirty="0">
                <a:hlinkClick r:id="rId6"/>
              </a:rPr>
              <a:t>Freelance Biohacker</a:t>
            </a:r>
            <a:r>
              <a:rPr lang="ro-RO" i="1" dirty="0"/>
              <a:t> </a:t>
            </a:r>
            <a:r>
              <a:rPr lang="ro-RO" dirty="0"/>
              <a:t>vor fi persoane care vor colabora în căutarea unor tratamente pentru depresie, schizofrenie, autism și Alzheimer, pionierii bioștiinței de mâine, jucând un rol cheie în proiecte majore, de la căutarea următoarei generații de antibiotice, la crearea de organisme modificate genetic. </a:t>
            </a:r>
          </a:p>
          <a:p>
            <a:r>
              <a:rPr lang="ro-RO" dirty="0"/>
              <a:t>Serviciul le permite să lucreze de acasă sau din centre specializate, însă în mod sigur departamentele de cercetare din cele mai renumite universități ale lumii și marile companii de medicamente îi vor căuta pentru a găsi răspunsuri complexe, pe baza ADN-ului și a propriilor analize, la unele dintre marile întrebări ale următorului deceniu, de la tratamentul pentru cancer, la vaccinuri din noua generație.</a:t>
            </a:r>
          </a:p>
          <a:p>
            <a:r>
              <a:rPr lang="ro-RO" dirty="0"/>
              <a:t>Specializarea în înlocuirea soluţiilor demodate cu produse biotehnologice, în design-ul personalizat al biocomponentelor şi înlocuirea componentelor sintetice cu componente bio sunt de perspectivă. Deja există medicamente - penicilina sau insulina - care se produc din bacterii modificate genetic. </a:t>
            </a:r>
          </a:p>
        </p:txBody>
      </p:sp>
      <p:pic>
        <p:nvPicPr>
          <p:cNvPr id="11" name="Picture 10" descr="play.png">
            <a:hlinkClick r:id="rId4"/>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0" y="1276350"/>
            <a:ext cx="762000" cy="772160"/>
          </a:xfrm>
          <a:prstGeom prst="rect">
            <a:avLst/>
          </a:prstGeom>
        </p:spPr>
      </p:pic>
      <p:sp>
        <p:nvSpPr>
          <p:cNvPr id="12" name="Rectangle 11"/>
          <p:cNvSpPr/>
          <p:nvPr/>
        </p:nvSpPr>
        <p:spPr>
          <a:xfrm>
            <a:off x="5943600" y="2343150"/>
            <a:ext cx="2133600" cy="276999"/>
          </a:xfrm>
          <a:prstGeom prst="rect">
            <a:avLst/>
          </a:prstGeom>
        </p:spPr>
        <p:txBody>
          <a:bodyPr wrap="square">
            <a:spAutoFit/>
          </a:bodyPr>
          <a:lstStyle/>
          <a:p>
            <a:pPr algn="ctr"/>
            <a:r>
              <a:rPr lang="ro-RO" sz="1200" dirty="0" smtClean="0">
                <a:solidFill>
                  <a:srgbClr val="00ACD2"/>
                </a:solidFill>
              </a:rPr>
              <a:t>Piciorul </a:t>
            </a:r>
            <a:r>
              <a:rPr lang="ro-RO" sz="1200" dirty="0">
                <a:solidFill>
                  <a:srgbClr val="00ACD2"/>
                </a:solidFill>
              </a:rPr>
              <a:t>bionic</a:t>
            </a:r>
          </a:p>
        </p:txBody>
      </p:sp>
      <p:pic>
        <p:nvPicPr>
          <p:cNvPr id="20" name="Picture 19" descr="play.png">
            <a:hlinkClick r:id="rId2"/>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0" y="3257550"/>
            <a:ext cx="762000" cy="772160"/>
          </a:xfrm>
          <a:prstGeom prst="rect">
            <a:avLst/>
          </a:prstGeom>
        </p:spPr>
      </p:pic>
      <p:sp>
        <p:nvSpPr>
          <p:cNvPr id="22" name="Rectangle 21"/>
          <p:cNvSpPr/>
          <p:nvPr/>
        </p:nvSpPr>
        <p:spPr>
          <a:xfrm>
            <a:off x="5943600" y="4324350"/>
            <a:ext cx="2133600" cy="276999"/>
          </a:xfrm>
          <a:prstGeom prst="rect">
            <a:avLst/>
          </a:prstGeom>
        </p:spPr>
        <p:txBody>
          <a:bodyPr wrap="square">
            <a:spAutoFit/>
          </a:bodyPr>
          <a:lstStyle/>
          <a:p>
            <a:pPr algn="ctr"/>
            <a:r>
              <a:rPr lang="en-US" sz="1200" dirty="0" err="1" smtClean="0">
                <a:solidFill>
                  <a:srgbClr val="00ACD2"/>
                </a:solidFill>
              </a:rPr>
              <a:t>Biohacker</a:t>
            </a:r>
            <a:r>
              <a:rPr lang="en-US" sz="1200" dirty="0" smtClean="0">
                <a:solidFill>
                  <a:srgbClr val="00ACD2"/>
                </a:solidFill>
              </a:rPr>
              <a:t> </a:t>
            </a:r>
            <a:r>
              <a:rPr lang="en-US" sz="1200" dirty="0">
                <a:solidFill>
                  <a:srgbClr val="00ACD2"/>
                </a:solidFill>
              </a:rPr>
              <a:t>handbook</a:t>
            </a:r>
          </a:p>
        </p:txBody>
      </p:sp>
    </p:spTree>
    <p:extLst>
      <p:ext uri="{BB962C8B-B14F-4D97-AF65-F5344CB8AC3E}">
        <p14:creationId xmlns:p14="http://schemas.microsoft.com/office/powerpoint/2010/main" val="2625475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0612-brazil-neuroscientist-test-330a_4678761a9f8be94b8dc90219ba3cce80.nbcnews-ux-2880-1000.jpg">
            <a:hlinkClick r:id="rId2"/>
          </p:cNvPr>
          <p:cNvPicPr>
            <a:picLocks noChangeAspect="1"/>
          </p:cNvPicPr>
          <p:nvPr/>
        </p:nvPicPr>
        <p:blipFill>
          <a:blip r:embed="rId3" cstate="print"/>
          <a:stretch>
            <a:fillRect/>
          </a:stretch>
        </p:blipFill>
        <p:spPr>
          <a:xfrm>
            <a:off x="5867400" y="2800350"/>
            <a:ext cx="2209800" cy="1299883"/>
          </a:xfrm>
          <a:prstGeom prst="rect">
            <a:avLst/>
          </a:prstGeom>
        </p:spPr>
      </p:pic>
      <p:pic>
        <p:nvPicPr>
          <p:cNvPr id="10" name="Picture 9" descr="750xauto-the-first-mind-controlled-drone-race-is-impressive-160428f.jpg">
            <a:hlinkClick r:id="rId4"/>
          </p:cNvPr>
          <p:cNvPicPr>
            <a:picLocks noChangeAspect="1"/>
          </p:cNvPicPr>
          <p:nvPr/>
        </p:nvPicPr>
        <p:blipFill>
          <a:blip r:embed="rId5" cstate="print"/>
          <a:stretch>
            <a:fillRect/>
          </a:stretch>
        </p:blipFill>
        <p:spPr>
          <a:xfrm>
            <a:off x="5867400" y="1047750"/>
            <a:ext cx="2183622" cy="1225740"/>
          </a:xfrm>
          <a:prstGeom prst="rect">
            <a:avLst/>
          </a:prstGeom>
        </p:spPr>
      </p:pic>
      <p:sp>
        <p:nvSpPr>
          <p:cNvPr id="6" name="Text Placeholder 5"/>
          <p:cNvSpPr>
            <a:spLocks noGrp="1"/>
          </p:cNvSpPr>
          <p:nvPr>
            <p:ph type="body" sz="quarter" idx="10"/>
          </p:nvPr>
        </p:nvSpPr>
        <p:spPr>
          <a:xfrm>
            <a:off x="914400" y="1047750"/>
            <a:ext cx="4343400" cy="3276600"/>
          </a:xfrm>
        </p:spPr>
        <p:txBody>
          <a:bodyPr numCol="1" spcCol="360000">
            <a:normAutofit fontScale="92500" lnSpcReduction="10000"/>
          </a:bodyPr>
          <a:lstStyle/>
          <a:p>
            <a:r>
              <a:rPr lang="ro-RO" dirty="0"/>
              <a:t>Au apărut primele organisme sintetice – viruși, microbi, bacterii cu ADN-ul fabricat artificial de oamenii de știință. Procedee de extragere a fragmentelor de ADN cu probleme și înlocuirea lor cu fragmente sănătoase au deschis calea spre o potențială prelungire a vieții omului cu decenii. Ochiul bionic sau urechea bionică sunt deja realități</a:t>
            </a:r>
            <a:r>
              <a:rPr lang="ro-RO" dirty="0" smtClean="0"/>
              <a:t>.</a:t>
            </a:r>
          </a:p>
          <a:p>
            <a:r>
              <a:rPr lang="ro-RO" dirty="0"/>
              <a:t>În anul 2007, se realizează prima interfață între celula nervoasă și mașinării prin implant </a:t>
            </a:r>
            <a:r>
              <a:rPr lang="ro-RO" dirty="0" smtClean="0"/>
              <a:t>cortical (Pambuccian, 2017).</a:t>
            </a:r>
            <a:endParaRPr lang="ro-RO" dirty="0"/>
          </a:p>
          <a:p>
            <a:r>
              <a:rPr lang="ro-RO" dirty="0"/>
              <a:t>Cu ajutorul conexiunii realizate cu creierul, cu ajutorul unei căști speciale, cercetătorii au reușit de curând să teleghideze mental diferite dispozitive, precum dronele. </a:t>
            </a:r>
          </a:p>
          <a:p>
            <a:r>
              <a:rPr lang="ro-RO" dirty="0"/>
              <a:t>Conexiunile neuronale realizate în 2016 au făcut posibil ca pacienți paralizați care nu s-au mișcat niciodată să poată comanda doar cu puterea gândului dispozitive care i-au ajutat să meargă pentru prima oară în viață. Cercetările actuale se îndreaptă spre comunicarea telepatică între două creiere umane. </a:t>
            </a:r>
          </a:p>
        </p:txBody>
      </p:sp>
      <p:pic>
        <p:nvPicPr>
          <p:cNvPr id="11" name="Picture 10" descr="play.png">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1276350"/>
            <a:ext cx="762000" cy="772160"/>
          </a:xfrm>
          <a:prstGeom prst="rect">
            <a:avLst/>
          </a:prstGeom>
        </p:spPr>
      </p:pic>
      <p:sp>
        <p:nvSpPr>
          <p:cNvPr id="12" name="Rectangle 11"/>
          <p:cNvSpPr/>
          <p:nvPr/>
        </p:nvSpPr>
        <p:spPr>
          <a:xfrm>
            <a:off x="5943600" y="2266950"/>
            <a:ext cx="2133600" cy="276999"/>
          </a:xfrm>
          <a:prstGeom prst="rect">
            <a:avLst/>
          </a:prstGeom>
        </p:spPr>
        <p:txBody>
          <a:bodyPr wrap="square">
            <a:spAutoFit/>
          </a:bodyPr>
          <a:lstStyle/>
          <a:p>
            <a:pPr algn="ctr"/>
            <a:r>
              <a:rPr lang="ro-RO" sz="1200" dirty="0">
                <a:solidFill>
                  <a:srgbClr val="00ACD2"/>
                </a:solidFill>
              </a:rPr>
              <a:t> </a:t>
            </a:r>
            <a:r>
              <a:rPr lang="ro-RO" sz="1200" dirty="0" smtClean="0">
                <a:solidFill>
                  <a:srgbClr val="00ACD2"/>
                </a:solidFill>
              </a:rPr>
              <a:t>Drona </a:t>
            </a:r>
            <a:r>
              <a:rPr lang="ro-RO" sz="1200" dirty="0">
                <a:solidFill>
                  <a:srgbClr val="00ACD2"/>
                </a:solidFill>
              </a:rPr>
              <a:t>teleghidată mental </a:t>
            </a:r>
          </a:p>
        </p:txBody>
      </p:sp>
      <p:pic>
        <p:nvPicPr>
          <p:cNvPr id="20" name="Picture 19" descr="play.png">
            <a:hlinkClick r:id="rId2"/>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3105150"/>
            <a:ext cx="762000" cy="772160"/>
          </a:xfrm>
          <a:prstGeom prst="rect">
            <a:avLst/>
          </a:prstGeom>
        </p:spPr>
      </p:pic>
      <p:sp>
        <p:nvSpPr>
          <p:cNvPr id="22" name="Rectangle 21"/>
          <p:cNvSpPr/>
          <p:nvPr/>
        </p:nvSpPr>
        <p:spPr>
          <a:xfrm>
            <a:off x="5867400" y="4095750"/>
            <a:ext cx="2133600" cy="276999"/>
          </a:xfrm>
          <a:prstGeom prst="rect">
            <a:avLst/>
          </a:prstGeom>
        </p:spPr>
        <p:txBody>
          <a:bodyPr wrap="square">
            <a:spAutoFit/>
          </a:bodyPr>
          <a:lstStyle/>
          <a:p>
            <a:pPr algn="ctr"/>
            <a:r>
              <a:rPr lang="ro-RO" sz="1200" dirty="0">
                <a:solidFill>
                  <a:srgbClr val="00ACD2"/>
                </a:solidFill>
              </a:rPr>
              <a:t> </a:t>
            </a:r>
            <a:r>
              <a:rPr lang="ro-RO" sz="1200" dirty="0" smtClean="0">
                <a:solidFill>
                  <a:srgbClr val="00ACD2"/>
                </a:solidFill>
              </a:rPr>
              <a:t>Mișcarea </a:t>
            </a:r>
            <a:r>
              <a:rPr lang="ro-RO" sz="1200" dirty="0">
                <a:solidFill>
                  <a:srgbClr val="00ACD2"/>
                </a:solidFill>
              </a:rPr>
              <a:t>neuronală </a:t>
            </a:r>
            <a:endParaRPr lang="ro-RO" sz="1200" dirty="0" smtClean="0">
              <a:solidFill>
                <a:srgbClr val="00ACD2"/>
              </a:solidFill>
            </a:endParaRPr>
          </a:p>
        </p:txBody>
      </p:sp>
    </p:spTree>
    <p:extLst>
      <p:ext uri="{BB962C8B-B14F-4D97-AF65-F5344CB8AC3E}">
        <p14:creationId xmlns:p14="http://schemas.microsoft.com/office/powerpoint/2010/main" val="2562313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rPr>
              <a:t>Inteligența </a:t>
            </a:r>
            <a:r>
              <a:rPr lang="ro-RO" dirty="0" smtClean="0">
                <a:hlinkClick r:id="rId2"/>
              </a:rPr>
              <a:t>artificială</a:t>
            </a:r>
            <a:endParaRPr lang="en-US" dirty="0"/>
          </a:p>
        </p:txBody>
      </p:sp>
      <p:sp>
        <p:nvSpPr>
          <p:cNvPr id="6" name="Text Placeholder 5"/>
          <p:cNvSpPr>
            <a:spLocks noGrp="1"/>
          </p:cNvSpPr>
          <p:nvPr>
            <p:ph type="body" sz="quarter" idx="10"/>
          </p:nvPr>
        </p:nvSpPr>
        <p:spPr>
          <a:xfrm>
            <a:off x="914400" y="1257300"/>
            <a:ext cx="7543800" cy="2076450"/>
          </a:xfrm>
        </p:spPr>
        <p:txBody>
          <a:bodyPr numCol="1" spcCol="360000">
            <a:normAutofit/>
          </a:bodyPr>
          <a:lstStyle/>
          <a:p>
            <a:r>
              <a:rPr lang="ro-RO" sz="1300" dirty="0" smtClean="0"/>
              <a:t>Ce este inteligența artificială (IA)? Cele mai avansate tehnologii preiau de fapt fenomenele observate în natura din jurul nostru, iar IA este acea ramură a informaticii în care se construiesc mașini inteligente prin modelarea inteligenței umane, chiar a mișcărilor și reacțiilor ființelor vii în general.  </a:t>
            </a:r>
          </a:p>
          <a:p>
            <a:r>
              <a:rPr lang="ro-RO" sz="1300" dirty="0" smtClean="0"/>
              <a:t>Evoluțiile </a:t>
            </a:r>
            <a:r>
              <a:rPr lang="ro-RO" sz="1300" dirty="0"/>
              <a:t>tehnologice contemporane au creat computere cu o </a:t>
            </a:r>
            <a:r>
              <a:rPr lang="ro-RO" sz="1300" dirty="0" smtClean="0"/>
              <a:t>IA care </a:t>
            </a:r>
            <a:r>
              <a:rPr lang="ro-RO" sz="1300" dirty="0"/>
              <a:t>depășesc orice previziune. Se pun deja probleme fundamentale legate de moralitatea și etica folosirii inteligenței artificiale. Pilotul automat al mașinilor fără șofer care în 2020 vor apărea pe toate șoselele lumii (Mercedes și BMW au proiecte de miliarde de dolari) va alege să sacrifice pasagerii dacă este inevitabil un accident cu mai multe victime decât cei din automobil. Inteligența Artificială este în dezbatere la ONU pentru a fi interzisă pe dronele și roboții militari </a:t>
            </a:r>
            <a:r>
              <a:rPr lang="ro-RO" sz="1300" dirty="0" smtClean="0"/>
              <a:t>autonomi, despre care am mai vorbit. </a:t>
            </a:r>
            <a:r>
              <a:rPr lang="ro-RO" sz="1300" dirty="0"/>
              <a:t>Este interzisă pe tot globul asamblarea roboților de către roboți inteligenți, asamblarea se face numai de către oameni, pentru a se evita  ca roboții să se autoreproducă</a:t>
            </a:r>
            <a:r>
              <a:rPr lang="ro-RO" sz="1300" dirty="0" smtClean="0"/>
              <a:t>.</a:t>
            </a:r>
            <a:endParaRPr lang="ro-RO" sz="1300" dirty="0"/>
          </a:p>
        </p:txBody>
      </p:sp>
      <p:pic>
        <p:nvPicPr>
          <p:cNvPr id="13" name="Picture 12" descr="smartcity.jpg">
            <a:hlinkClick r:id="rId3"/>
          </p:cNvPr>
          <p:cNvPicPr>
            <a:picLocks noChangeAspect="1"/>
          </p:cNvPicPr>
          <p:nvPr/>
        </p:nvPicPr>
        <p:blipFill>
          <a:blip r:embed="rId4" cstate="print"/>
          <a:stretch>
            <a:fillRect/>
          </a:stretch>
        </p:blipFill>
        <p:spPr>
          <a:xfrm>
            <a:off x="5105400" y="3352481"/>
            <a:ext cx="3048000" cy="1200469"/>
          </a:xfrm>
          <a:prstGeom prst="rect">
            <a:avLst/>
          </a:prstGeom>
        </p:spPr>
      </p:pic>
      <p:sp>
        <p:nvSpPr>
          <p:cNvPr id="14" name="Rectangle 13"/>
          <p:cNvSpPr/>
          <p:nvPr/>
        </p:nvSpPr>
        <p:spPr>
          <a:xfrm>
            <a:off x="2895600" y="3795847"/>
            <a:ext cx="2133600" cy="276999"/>
          </a:xfrm>
          <a:prstGeom prst="rect">
            <a:avLst/>
          </a:prstGeom>
        </p:spPr>
        <p:txBody>
          <a:bodyPr wrap="square">
            <a:spAutoFit/>
          </a:bodyPr>
          <a:lstStyle/>
          <a:p>
            <a:pPr algn="r"/>
            <a:r>
              <a:rPr lang="nl-NL" sz="1200" dirty="0">
                <a:solidFill>
                  <a:srgbClr val="00ACD2"/>
                </a:solidFill>
              </a:rPr>
              <a:t>Amsterdam Smart City</a:t>
            </a:r>
          </a:p>
        </p:txBody>
      </p:sp>
      <p:pic>
        <p:nvPicPr>
          <p:cNvPr id="15" name="Picture 14" descr="play.png">
            <a:hlinkClick r:id="rId3"/>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3499618"/>
            <a:ext cx="762000" cy="772160"/>
          </a:xfrm>
          <a:prstGeom prst="rect">
            <a:avLst/>
          </a:prstGeom>
        </p:spPr>
      </p:pic>
    </p:spTree>
    <p:extLst>
      <p:ext uri="{BB962C8B-B14F-4D97-AF65-F5344CB8AC3E}">
        <p14:creationId xmlns:p14="http://schemas.microsoft.com/office/powerpoint/2010/main" val="4057158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14400" y="1047750"/>
            <a:ext cx="7543800" cy="1371600"/>
          </a:xfrm>
        </p:spPr>
        <p:txBody>
          <a:bodyPr numCol="3" spcCol="360000">
            <a:normAutofit fontScale="92500"/>
          </a:bodyPr>
          <a:lstStyle/>
          <a:p>
            <a:pPr>
              <a:spcBef>
                <a:spcPts val="0"/>
              </a:spcBef>
            </a:pPr>
            <a:r>
              <a:rPr lang="ro-RO" sz="1300" dirty="0"/>
              <a:t>Orașele viitorului vor fi </a:t>
            </a:r>
            <a:r>
              <a:rPr lang="ro-RO" sz="1300" i="1" dirty="0"/>
              <a:t>Smart Cities </a:t>
            </a:r>
            <a:r>
              <a:rPr lang="ro-RO" sz="1300" dirty="0"/>
              <a:t>(Orașe Inteligente), în care acțiunile tuturor locuitorilor vor fi urmărite prin inteligența artificială pentru asigurarea securității, deservirea cu utilități și produse etc</a:t>
            </a:r>
            <a:r>
              <a:rPr lang="ro-RO" sz="1300" dirty="0" smtClean="0"/>
              <a:t>.</a:t>
            </a:r>
            <a:endParaRPr lang="ro-RO" sz="1300" dirty="0"/>
          </a:p>
          <a:p>
            <a:pPr>
              <a:spcBef>
                <a:spcPts val="0"/>
              </a:spcBef>
            </a:pPr>
            <a:r>
              <a:rPr lang="ro-RO" sz="1300" dirty="0" smtClean="0"/>
              <a:t>Folosirea IA, </a:t>
            </a:r>
            <a:r>
              <a:rPr lang="ro-RO" sz="1300" dirty="0"/>
              <a:t>alături de automatizare, va avea un uriaș impact asupra pieței muncii, asupra analizei și predicției comportamentului</a:t>
            </a:r>
            <a:r>
              <a:rPr lang="en-US" sz="1300" dirty="0"/>
              <a:t> </a:t>
            </a:r>
            <a:r>
              <a:rPr lang="ro-RO" sz="1300" dirty="0"/>
              <a:t>consumatorilor</a:t>
            </a:r>
            <a:r>
              <a:rPr lang="ro-RO" sz="1300" dirty="0" smtClean="0"/>
              <a:t>.</a:t>
            </a:r>
          </a:p>
          <a:p>
            <a:pPr>
              <a:spcBef>
                <a:spcPts val="0"/>
              </a:spcBef>
            </a:pPr>
            <a:r>
              <a:rPr lang="ro-RO" sz="1300" dirty="0">
                <a:hlinkClick r:id="rId2"/>
              </a:rPr>
              <a:t>Recunoașterea facială </a:t>
            </a:r>
            <a:r>
              <a:rPr lang="ro-RO" sz="1300" dirty="0"/>
              <a:t>se folosește demult pe aeroporturi, pe camerele de luat vederi de pe străzi, în hipermarketuri, pentru combaterea terorismului și satisfacerea clienților magazinelor. </a:t>
            </a:r>
          </a:p>
          <a:p>
            <a:pPr>
              <a:spcBef>
                <a:spcPts val="0"/>
              </a:spcBef>
            </a:pPr>
            <a:r>
              <a:rPr lang="ro-RO" sz="1300" dirty="0"/>
              <a:t>În 2017, în Marea Britanie a fost făcută prima arestare în baza recunoaşterii faciale realizate de roboţi</a:t>
            </a:r>
            <a:r>
              <a:rPr lang="ro-RO" sz="1300" dirty="0" smtClean="0"/>
              <a:t>.</a:t>
            </a:r>
            <a:endParaRPr lang="ro-RO" sz="1300" dirty="0"/>
          </a:p>
        </p:txBody>
      </p:sp>
      <p:pic>
        <p:nvPicPr>
          <p:cNvPr id="4" name="Picture 3" descr="facejune142016.jpg">
            <a:hlinkClick r:id="rId3"/>
          </p:cNvPr>
          <p:cNvPicPr>
            <a:picLocks noChangeAspect="1"/>
          </p:cNvPicPr>
          <p:nvPr/>
        </p:nvPicPr>
        <p:blipFill>
          <a:blip r:embed="rId4" cstate="print"/>
          <a:stretch>
            <a:fillRect/>
          </a:stretch>
        </p:blipFill>
        <p:spPr>
          <a:xfrm>
            <a:off x="914400" y="2602230"/>
            <a:ext cx="2997200" cy="1798320"/>
          </a:xfrm>
          <a:prstGeom prst="rect">
            <a:avLst/>
          </a:prstGeom>
        </p:spPr>
      </p:pic>
      <p:sp>
        <p:nvSpPr>
          <p:cNvPr id="5" name="Rectangle 4"/>
          <p:cNvSpPr/>
          <p:nvPr/>
        </p:nvSpPr>
        <p:spPr>
          <a:xfrm>
            <a:off x="4038600" y="3288030"/>
            <a:ext cx="2133600" cy="276999"/>
          </a:xfrm>
          <a:prstGeom prst="rect">
            <a:avLst/>
          </a:prstGeom>
        </p:spPr>
        <p:txBody>
          <a:bodyPr wrap="square">
            <a:spAutoFit/>
          </a:bodyPr>
          <a:lstStyle/>
          <a:p>
            <a:r>
              <a:rPr lang="ro-RO" sz="1200" dirty="0" smtClean="0">
                <a:solidFill>
                  <a:srgbClr val="00ACD2"/>
                </a:solidFill>
              </a:rPr>
              <a:t>Recunoașterea </a:t>
            </a:r>
            <a:r>
              <a:rPr lang="ro-RO" sz="1200" dirty="0">
                <a:solidFill>
                  <a:srgbClr val="00ACD2"/>
                </a:solidFill>
              </a:rPr>
              <a:t>facială</a:t>
            </a:r>
          </a:p>
        </p:txBody>
      </p:sp>
      <p:pic>
        <p:nvPicPr>
          <p:cNvPr id="7" name="Picture 6" descr="play.png">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059430"/>
            <a:ext cx="762000" cy="772160"/>
          </a:xfrm>
          <a:prstGeom prst="rect">
            <a:avLst/>
          </a:prstGeom>
        </p:spPr>
      </p:pic>
    </p:spTree>
    <p:extLst>
      <p:ext uri="{BB962C8B-B14F-4D97-AF65-F5344CB8AC3E}">
        <p14:creationId xmlns:p14="http://schemas.microsoft.com/office/powerpoint/2010/main" val="4062388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 xmlns:a16="http://schemas.microsoft.com/office/drawing/2014/main" id="{B618E01B-9441-495A-8E12-EFFE44A5D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199" y="1962150"/>
            <a:ext cx="2842101" cy="1600200"/>
          </a:xfrm>
          <a:prstGeom prst="rect">
            <a:avLst/>
          </a:prstGeom>
        </p:spPr>
      </p:pic>
      <p:sp>
        <p:nvSpPr>
          <p:cNvPr id="2" name="Title 1"/>
          <p:cNvSpPr>
            <a:spLocks noGrp="1"/>
          </p:cNvSpPr>
          <p:nvPr>
            <p:ph type="ctrTitle"/>
          </p:nvPr>
        </p:nvSpPr>
        <p:spPr/>
        <p:txBody>
          <a:bodyPr>
            <a:normAutofit/>
          </a:bodyPr>
          <a:lstStyle/>
          <a:p>
            <a:r>
              <a:rPr lang="ro-RO" dirty="0"/>
              <a:t>Magazinul inteligent </a:t>
            </a:r>
            <a:endParaRPr lang="en-US" dirty="0"/>
          </a:p>
        </p:txBody>
      </p:sp>
      <p:sp>
        <p:nvSpPr>
          <p:cNvPr id="6" name="Text Placeholder 5"/>
          <p:cNvSpPr>
            <a:spLocks noGrp="1"/>
          </p:cNvSpPr>
          <p:nvPr>
            <p:ph type="body" sz="quarter" idx="10"/>
          </p:nvPr>
        </p:nvSpPr>
        <p:spPr>
          <a:xfrm>
            <a:off x="914400" y="1276350"/>
            <a:ext cx="3886200" cy="3048000"/>
          </a:xfrm>
        </p:spPr>
        <p:txBody>
          <a:bodyPr numCol="1" spcCol="360000">
            <a:normAutofit lnSpcReduction="10000"/>
          </a:bodyPr>
          <a:lstStyle/>
          <a:p>
            <a:r>
              <a:rPr lang="ro-RO" dirty="0" smtClean="0"/>
              <a:t>Imaginaţi</a:t>
            </a:r>
            <a:r>
              <a:rPr lang="ro-RO" dirty="0"/>
              <a:t>-vă acum un supermarket uriaş, în care intraţi scanând telefonul inteligent la una dintre porţile de intrare, apoi cutreieraţi în voie, alegeţi ce doriţi de pe rafturi, puneţi direct în coșul de cumpărături, vă puteţi răzgândi de nenumărate ori, apoi părăsiţi magazinul. În tot acest timp nu există niciun casier, personal de pază sau personal de servire. Desigur, la ieșire primiţi pe telefonul inteligent nota de plată care trebuie achitată, dar am scăpat de cozi şi timpii de aşteptare.  Şi nu, nu este doar o fantezie! Compania Amazon a deschis în ianuarie 2018 un astfel de magazin, numit </a:t>
            </a:r>
            <a:r>
              <a:rPr lang="ro-RO" dirty="0">
                <a:hlinkClick r:id="rId2"/>
              </a:rPr>
              <a:t>Amazon Go</a:t>
            </a:r>
            <a:r>
              <a:rPr lang="ro-RO" dirty="0"/>
              <a:t>, unde lucrurile se petrec chiar aşa, unde totul este automatizat şi nu e nevoie de personal uman în incinta magazinului. </a:t>
            </a:r>
          </a:p>
        </p:txBody>
      </p:sp>
      <p:sp>
        <p:nvSpPr>
          <p:cNvPr id="5" name="Rectangle 4"/>
          <p:cNvSpPr/>
          <p:nvPr/>
        </p:nvSpPr>
        <p:spPr>
          <a:xfrm>
            <a:off x="5867400" y="3562350"/>
            <a:ext cx="2133600" cy="276999"/>
          </a:xfrm>
          <a:prstGeom prst="rect">
            <a:avLst/>
          </a:prstGeom>
        </p:spPr>
        <p:txBody>
          <a:bodyPr wrap="square">
            <a:spAutoFit/>
          </a:bodyPr>
          <a:lstStyle/>
          <a:p>
            <a:pPr algn="ctr"/>
            <a:r>
              <a:rPr lang="de-DE" sz="1200" dirty="0" smtClean="0">
                <a:solidFill>
                  <a:srgbClr val="00ACD2"/>
                </a:solidFill>
              </a:rPr>
              <a:t>Amazon </a:t>
            </a:r>
            <a:r>
              <a:rPr lang="de-DE" sz="1200" dirty="0">
                <a:solidFill>
                  <a:srgbClr val="00ACD2"/>
                </a:solidFill>
              </a:rPr>
              <a:t>Go</a:t>
            </a:r>
          </a:p>
        </p:txBody>
      </p:sp>
      <p:pic>
        <p:nvPicPr>
          <p:cNvPr id="7" name="Picture 6" descr="play.png">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2419350"/>
            <a:ext cx="762000" cy="772160"/>
          </a:xfrm>
          <a:prstGeom prst="rect">
            <a:avLst/>
          </a:prstGeom>
        </p:spPr>
      </p:pic>
    </p:spTree>
    <p:extLst>
      <p:ext uri="{BB962C8B-B14F-4D97-AF65-F5344CB8AC3E}">
        <p14:creationId xmlns:p14="http://schemas.microsoft.com/office/powerpoint/2010/main" val="3561722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634-511381-Meet-KNORRs-Chef-Wendy.jpg">
            <a:hlinkClick r:id="rId2"/>
          </p:cNvPr>
          <p:cNvPicPr>
            <a:picLocks noChangeAspect="1"/>
          </p:cNvPicPr>
          <p:nvPr/>
        </p:nvPicPr>
        <p:blipFill rotWithShape="1">
          <a:blip r:embed="rId3" cstate="print"/>
          <a:srcRect l="2051" t="5305" r="2710" b="2206"/>
          <a:stretch/>
        </p:blipFill>
        <p:spPr>
          <a:xfrm>
            <a:off x="2819400" y="2419350"/>
            <a:ext cx="3283858" cy="1787072"/>
          </a:xfrm>
          <a:prstGeom prst="rect">
            <a:avLst/>
          </a:prstGeom>
        </p:spPr>
      </p:pic>
      <p:sp>
        <p:nvSpPr>
          <p:cNvPr id="6" name="Text Placeholder 5"/>
          <p:cNvSpPr>
            <a:spLocks noGrp="1"/>
          </p:cNvSpPr>
          <p:nvPr>
            <p:ph type="body" sz="quarter" idx="10"/>
          </p:nvPr>
        </p:nvSpPr>
        <p:spPr>
          <a:xfrm>
            <a:off x="914400" y="1047750"/>
            <a:ext cx="7543800" cy="1219200"/>
          </a:xfrm>
        </p:spPr>
        <p:txBody>
          <a:bodyPr numCol="3" spcCol="360000">
            <a:normAutofit lnSpcReduction="10000"/>
          </a:bodyPr>
          <a:lstStyle/>
          <a:p>
            <a:r>
              <a:rPr lang="ro-RO" sz="1200" dirty="0"/>
              <a:t>Folosirea inteligenței artificiale (IA) are un mare potențial, </a:t>
            </a:r>
            <a:r>
              <a:rPr lang="ro-RO" sz="1200" dirty="0" smtClean="0"/>
              <a:t>deja folosit </a:t>
            </a:r>
            <a:r>
              <a:rPr lang="ro-RO" sz="1200" dirty="0"/>
              <a:t>în </a:t>
            </a:r>
            <a:r>
              <a:rPr lang="ro-RO" sz="1200" dirty="0" smtClean="0"/>
              <a:t>afaceri sau în administrație. Centrele </a:t>
            </a:r>
            <a:r>
              <a:rPr lang="ro-RO" sz="1200" dirty="0"/>
              <a:t>de apel </a:t>
            </a:r>
            <a:r>
              <a:rPr lang="ro-RO" sz="1200" dirty="0" smtClean="0"/>
              <a:t>sunt din ce în ce mai des înlocuite </a:t>
            </a:r>
            <a:r>
              <a:rPr lang="ro-RO" sz="1200" dirty="0"/>
              <a:t>de aplicații de IA care răspund empatic și care vor înlocui </a:t>
            </a:r>
            <a:r>
              <a:rPr lang="ro-RO" sz="1200" dirty="0" smtClean="0"/>
              <a:t>funcționarii sau personalul de la ghișee. </a:t>
            </a:r>
            <a:r>
              <a:rPr lang="ro-RO" sz="1200" dirty="0"/>
              <a:t>Se estimează că numai în China în următorul deceniu IA și automatizarea vor duce la înlocuirea a 100 de milioane de muncitori. </a:t>
            </a:r>
            <a:endParaRPr lang="ro-RO" sz="1200" dirty="0" smtClean="0"/>
          </a:p>
          <a:p>
            <a:r>
              <a:rPr lang="ro-RO" sz="1200" dirty="0"/>
              <a:t>Compania Unilever a făcut o campanie internațională în care se răspundea pe e-mail sau telefonic la orice întrebare legată de îngrijirea părului și tunsorii – </a:t>
            </a:r>
            <a:r>
              <a:rPr lang="ro-RO" sz="1200" i="1" dirty="0"/>
              <a:t>All Things Hair </a:t>
            </a:r>
            <a:r>
              <a:rPr lang="ro-RO" sz="1200" dirty="0"/>
              <a:t>(Totul despre păr). La finalul campaniei cea care răspundea la orice tip de întrebare s-a dovedit a fi un computer inteligent</a:t>
            </a:r>
            <a:r>
              <a:rPr lang="ro-RO" sz="1200" dirty="0" smtClean="0"/>
              <a:t>.</a:t>
            </a:r>
            <a:endParaRPr lang="ro-RO" sz="1200" dirty="0"/>
          </a:p>
        </p:txBody>
      </p:sp>
      <p:pic>
        <p:nvPicPr>
          <p:cNvPr id="7" name="Picture 6" descr="play.png">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2952750"/>
            <a:ext cx="762000" cy="772160"/>
          </a:xfrm>
          <a:prstGeom prst="rect">
            <a:avLst/>
          </a:prstGeom>
        </p:spPr>
      </p:pic>
    </p:spTree>
    <p:extLst>
      <p:ext uri="{BB962C8B-B14F-4D97-AF65-F5344CB8AC3E}">
        <p14:creationId xmlns:p14="http://schemas.microsoft.com/office/powerpoint/2010/main" val="2740276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14400" y="1047750"/>
            <a:ext cx="4114800" cy="3276600"/>
          </a:xfrm>
        </p:spPr>
        <p:txBody>
          <a:bodyPr numCol="1" spcCol="360000">
            <a:normAutofit/>
          </a:bodyPr>
          <a:lstStyle/>
          <a:p>
            <a:r>
              <a:rPr lang="ro-RO" dirty="0"/>
              <a:t>La universitatea din Georgia, Statele Unite, profesorul Watson a fost votat cel mai bun profesor al anului. Profesorul răspundea pe mail și telefonic la orice întrebare venită de la studenți. În realitate Watson era un program de inteligență artificială al firmei IBM</a:t>
            </a:r>
            <a:r>
              <a:rPr lang="ro-RO" dirty="0" smtClean="0"/>
              <a:t>.</a:t>
            </a:r>
          </a:p>
          <a:p>
            <a:r>
              <a:rPr lang="ro-RO" dirty="0">
                <a:hlinkClick r:id="rId2"/>
              </a:rPr>
              <a:t>Cercetările</a:t>
            </a:r>
            <a:r>
              <a:rPr lang="ro-RO" dirty="0"/>
              <a:t> privind instruirea sistemelor artificiale (</a:t>
            </a:r>
            <a:r>
              <a:rPr lang="ro-RO" i="1" dirty="0"/>
              <a:t>machine learning</a:t>
            </a:r>
            <a:r>
              <a:rPr lang="ro-RO" dirty="0"/>
              <a:t>) estimează că până în 2025 munca intelectuală de rutină (translator, şoferi comerciali, vânzători retail) vor fi automatizate. Pentru munca care nu este de rutină estimarea indică anul 2040, iar până în 2060 inteligenţa artificială va putea face orice sarcină de muncă</a:t>
            </a:r>
            <a:r>
              <a:rPr lang="ro-RO" dirty="0" smtClean="0"/>
              <a:t>.</a:t>
            </a:r>
            <a:endParaRPr lang="ro-RO" dirty="0"/>
          </a:p>
        </p:txBody>
      </p:sp>
      <p:pic>
        <p:nvPicPr>
          <p:cNvPr id="5" name="Picture 4" descr="watsonpower7.jpeg">
            <a:hlinkClick r:id="rId3"/>
          </p:cNvPr>
          <p:cNvPicPr>
            <a:picLocks noChangeAspect="1"/>
          </p:cNvPicPr>
          <p:nvPr/>
        </p:nvPicPr>
        <p:blipFill>
          <a:blip r:embed="rId4" cstate="print"/>
          <a:stretch>
            <a:fillRect/>
          </a:stretch>
        </p:blipFill>
        <p:spPr>
          <a:xfrm>
            <a:off x="5562600" y="1047750"/>
            <a:ext cx="2639089" cy="1752600"/>
          </a:xfrm>
          <a:prstGeom prst="rect">
            <a:avLst/>
          </a:prstGeom>
        </p:spPr>
      </p:pic>
      <p:pic>
        <p:nvPicPr>
          <p:cNvPr id="7" name="Picture 6" descr="play.png">
            <a:hlinkClick r:id="rId3"/>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1581150"/>
            <a:ext cx="762000" cy="772160"/>
          </a:xfrm>
          <a:prstGeom prst="rect">
            <a:avLst/>
          </a:prstGeom>
        </p:spPr>
      </p:pic>
      <p:sp>
        <p:nvSpPr>
          <p:cNvPr id="8" name="Rectangle 7"/>
          <p:cNvSpPr/>
          <p:nvPr/>
        </p:nvSpPr>
        <p:spPr>
          <a:xfrm>
            <a:off x="5867400" y="2800350"/>
            <a:ext cx="2133600" cy="276999"/>
          </a:xfrm>
          <a:prstGeom prst="rect">
            <a:avLst/>
          </a:prstGeom>
        </p:spPr>
        <p:txBody>
          <a:bodyPr wrap="square">
            <a:spAutoFit/>
          </a:bodyPr>
          <a:lstStyle/>
          <a:p>
            <a:pPr algn="ctr"/>
            <a:r>
              <a:rPr lang="ro-RO" sz="1200" dirty="0" smtClean="0">
                <a:solidFill>
                  <a:srgbClr val="00ACD2"/>
                </a:solidFill>
              </a:rPr>
              <a:t>Profesorul </a:t>
            </a:r>
            <a:r>
              <a:rPr lang="ro-RO" sz="1200" dirty="0">
                <a:solidFill>
                  <a:srgbClr val="00ACD2"/>
                </a:solidFill>
              </a:rPr>
              <a:t>Watson </a:t>
            </a:r>
          </a:p>
        </p:txBody>
      </p:sp>
    </p:spTree>
    <p:extLst>
      <p:ext uri="{BB962C8B-B14F-4D97-AF65-F5344CB8AC3E}">
        <p14:creationId xmlns:p14="http://schemas.microsoft.com/office/powerpoint/2010/main" val="2621120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ro-RO" dirty="0"/>
              <a:t>Cuprins</a:t>
            </a:r>
            <a:endParaRPr lang="en-US" dirty="0"/>
          </a:p>
        </p:txBody>
      </p:sp>
      <p:sp>
        <p:nvSpPr>
          <p:cNvPr id="12" name="Text Placeholder 11"/>
          <p:cNvSpPr>
            <a:spLocks noGrp="1"/>
          </p:cNvSpPr>
          <p:nvPr>
            <p:ph type="body" sz="quarter" idx="10"/>
          </p:nvPr>
        </p:nvSpPr>
        <p:spPr/>
        <p:txBody>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214004366"/>
              </p:ext>
            </p:extLst>
          </p:nvPr>
        </p:nvGraphicFramePr>
        <p:xfrm>
          <a:off x="838200" y="1261110"/>
          <a:ext cx="7620000" cy="2987040"/>
        </p:xfrm>
        <a:graphic>
          <a:graphicData uri="http://schemas.openxmlformats.org/drawingml/2006/table">
            <a:tbl>
              <a:tblPr firstRow="1" bandRow="1">
                <a:tableStyleId>{5C22544A-7EE6-4342-B048-85BDC9FD1C3A}</a:tableStyleId>
              </a:tblPr>
              <a:tblGrid>
                <a:gridCol w="3229232"/>
                <a:gridCol w="371218"/>
                <a:gridCol w="3533775"/>
                <a:gridCol w="485775"/>
              </a:tblGrid>
              <a:tr h="2971800">
                <a:tc>
                  <a:txBody>
                    <a:bodyPr/>
                    <a:lstStyle/>
                    <a:p>
                      <a:pPr lvl="0" algn="l"/>
                      <a:r>
                        <a:rPr lang="ro-RO" sz="1000" b="1" i="1" u="none" kern="1200" dirty="0" smtClean="0">
                          <a:solidFill>
                            <a:schemeClr val="tx1">
                              <a:lumMod val="95000"/>
                              <a:lumOff val="5000"/>
                            </a:schemeClr>
                          </a:solidFill>
                          <a:latin typeface="Calibri"/>
                          <a:ea typeface="+mn-ea"/>
                          <a:cs typeface="Calibri"/>
                        </a:rPr>
                        <a:t>Mega-tendințele tehnologice.................</a:t>
                      </a:r>
                      <a:r>
                        <a:rPr lang="en-US" sz="1000" b="1" i="1" u="none" kern="1200" dirty="0" smtClean="0">
                          <a:solidFill>
                            <a:schemeClr val="tx1">
                              <a:lumMod val="95000"/>
                              <a:lumOff val="5000"/>
                            </a:schemeClr>
                          </a:solidFill>
                          <a:latin typeface="Calibri"/>
                          <a:ea typeface="+mn-ea"/>
                          <a:cs typeface="Calibri"/>
                        </a:rPr>
                        <a:t>.......................</a:t>
                      </a:r>
                      <a:r>
                        <a:rPr lang="ro-RO" sz="1000" b="1" i="1" u="none" kern="1200" dirty="0" smtClean="0">
                          <a:solidFill>
                            <a:schemeClr val="tx1">
                              <a:lumMod val="95000"/>
                              <a:lumOff val="5000"/>
                            </a:schemeClr>
                          </a:solidFill>
                          <a:latin typeface="Calibri"/>
                          <a:ea typeface="+mn-ea"/>
                          <a:cs typeface="Calibri"/>
                        </a:rPr>
                        <a:t>.....</a:t>
                      </a:r>
                    </a:p>
                    <a:p>
                      <a:pPr lvl="0" algn="l"/>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Robotica.......................................................</a:t>
                      </a:r>
                      <a:r>
                        <a:rPr lang="en-US" sz="1000" b="0" i="1" u="none" kern="1200" dirty="0" smtClean="0">
                          <a:solidFill>
                            <a:schemeClr val="tx1">
                              <a:lumMod val="95000"/>
                              <a:lumOff val="5000"/>
                            </a:schemeClr>
                          </a:solidFill>
                          <a:latin typeface="Calibri"/>
                          <a:ea typeface="+mn-ea"/>
                          <a:cs typeface="Calibri"/>
                        </a:rPr>
                        <a:t>.........................</a:t>
                      </a:r>
                      <a:r>
                        <a:rPr lang="ro-RO" sz="1000" b="0" i="1" u="none" kern="1200" dirty="0" smtClean="0">
                          <a:solidFill>
                            <a:schemeClr val="tx1">
                              <a:lumMod val="95000"/>
                              <a:lumOff val="5000"/>
                            </a:schemeClr>
                          </a:solidFill>
                          <a:latin typeface="Calibri"/>
                          <a:ea typeface="+mn-ea"/>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Fabricarea aditivă/Tipărirea 3D.....................</a:t>
                      </a:r>
                      <a:r>
                        <a:rPr lang="en-US" sz="1000" b="0" i="1" u="none" kern="1200" dirty="0" smtClean="0">
                          <a:solidFill>
                            <a:schemeClr val="tx1">
                              <a:lumMod val="95000"/>
                              <a:lumOff val="5000"/>
                            </a:schemeClr>
                          </a:solidFill>
                          <a:latin typeface="Calibri"/>
                          <a:ea typeface="+mn-ea"/>
                          <a:cs typeface="Calibri"/>
                        </a:rPr>
                        <a:t>......................</a:t>
                      </a:r>
                      <a:r>
                        <a:rPr lang="ro-RO" sz="1000" b="0" i="1" u="none" kern="1200" dirty="0" smtClean="0">
                          <a:solidFill>
                            <a:schemeClr val="tx1">
                              <a:lumMod val="95000"/>
                              <a:lumOff val="5000"/>
                            </a:schemeClr>
                          </a:solidFill>
                          <a:latin typeface="Calibri"/>
                          <a:ea typeface="+mn-ea"/>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Biotehnologia................................................</a:t>
                      </a:r>
                      <a:r>
                        <a:rPr lang="en-US" sz="1000" b="0" i="1" u="none" kern="1200" dirty="0" smtClean="0">
                          <a:solidFill>
                            <a:schemeClr val="tx1">
                              <a:lumMod val="95000"/>
                              <a:lumOff val="5000"/>
                            </a:schemeClr>
                          </a:solidFill>
                          <a:latin typeface="Calibri"/>
                          <a:ea typeface="+mn-ea"/>
                          <a:cs typeface="Calibri"/>
                        </a:rPr>
                        <a:t>.......................</a:t>
                      </a:r>
                      <a:r>
                        <a:rPr lang="ro-RO" sz="1000" b="0" i="1" u="none" kern="1200" dirty="0" smtClean="0">
                          <a:solidFill>
                            <a:schemeClr val="tx1">
                              <a:lumMod val="95000"/>
                              <a:lumOff val="5000"/>
                            </a:schemeClr>
                          </a:solidFill>
                          <a:latin typeface="Calibri"/>
                          <a:ea typeface="+mn-ea"/>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Inteligența artificială......................................</a:t>
                      </a:r>
                      <a:r>
                        <a:rPr lang="en-US" sz="1000" b="0" i="1" u="none" kern="1200" dirty="0" smtClean="0">
                          <a:solidFill>
                            <a:schemeClr val="tx1">
                              <a:lumMod val="95000"/>
                              <a:lumOff val="5000"/>
                            </a:schemeClr>
                          </a:solidFill>
                          <a:latin typeface="Calibri"/>
                          <a:ea typeface="+mn-ea"/>
                          <a:cs typeface="Calibri"/>
                        </a:rPr>
                        <a:t>......................</a:t>
                      </a:r>
                      <a:r>
                        <a:rPr lang="ro-RO" sz="1000" b="0" i="1" u="none" kern="1200" dirty="0" smtClean="0">
                          <a:solidFill>
                            <a:schemeClr val="tx1">
                              <a:lumMod val="95000"/>
                              <a:lumOff val="5000"/>
                            </a:schemeClr>
                          </a:solidFill>
                          <a:latin typeface="Calibri"/>
                          <a:ea typeface="+mn-ea"/>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Sistemul</a:t>
                      </a:r>
                      <a:r>
                        <a:rPr lang="ro-RO" sz="1000" b="0" i="1" u="none" kern="1200" baseline="0" dirty="0" smtClean="0">
                          <a:solidFill>
                            <a:schemeClr val="tx1">
                              <a:lumMod val="95000"/>
                              <a:lumOff val="5000"/>
                            </a:schemeClr>
                          </a:solidFill>
                          <a:latin typeface="Calibri"/>
                          <a:ea typeface="+mn-ea"/>
                          <a:cs typeface="Calibri"/>
                        </a:rPr>
                        <a:t> Blockchain......................................</a:t>
                      </a:r>
                      <a:r>
                        <a:rPr lang="en-US" sz="1000" b="0" i="1" u="none" kern="1200" baseline="0" dirty="0" smtClean="0">
                          <a:solidFill>
                            <a:schemeClr val="tx1">
                              <a:lumMod val="95000"/>
                              <a:lumOff val="5000"/>
                            </a:schemeClr>
                          </a:solidFill>
                          <a:latin typeface="Calibri"/>
                          <a:ea typeface="+mn-ea"/>
                          <a:cs typeface="Calibri"/>
                        </a:rPr>
                        <a:t>........................</a:t>
                      </a:r>
                      <a:r>
                        <a:rPr lang="ro-RO" sz="1000" b="0" i="1" u="none" kern="1200" baseline="0" dirty="0" smtClean="0">
                          <a:solidFill>
                            <a:schemeClr val="tx1">
                              <a:lumMod val="95000"/>
                              <a:lumOff val="5000"/>
                            </a:schemeClr>
                          </a:solidFill>
                          <a:latin typeface="Calibri"/>
                          <a:ea typeface="+mn-ea"/>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Internetul Lucrurilor.......................................</a:t>
                      </a:r>
                      <a:r>
                        <a:rPr lang="en-US" sz="1000" b="0" i="1" u="none" kern="1200" dirty="0" smtClean="0">
                          <a:solidFill>
                            <a:schemeClr val="tx1">
                              <a:lumMod val="95000"/>
                              <a:lumOff val="5000"/>
                            </a:schemeClr>
                          </a:solidFill>
                          <a:latin typeface="Calibri"/>
                          <a:ea typeface="+mn-ea"/>
                          <a:cs typeface="Calibri"/>
                        </a:rPr>
                        <a:t>.......................</a:t>
                      </a:r>
                      <a:r>
                        <a:rPr lang="ro-RO" sz="1000" b="0" i="1" u="none" kern="1200" dirty="0" smtClean="0">
                          <a:solidFill>
                            <a:schemeClr val="tx1">
                              <a:lumMod val="95000"/>
                              <a:lumOff val="5000"/>
                            </a:schemeClr>
                          </a:solidFill>
                          <a:latin typeface="Calibri"/>
                          <a:ea typeface="+mn-ea"/>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Realitatea virtuală.........................................</a:t>
                      </a:r>
                      <a:r>
                        <a:rPr lang="en-US" sz="1000" b="0" i="1" u="none" kern="1200" dirty="0" smtClean="0">
                          <a:solidFill>
                            <a:schemeClr val="tx1">
                              <a:lumMod val="95000"/>
                              <a:lumOff val="5000"/>
                            </a:schemeClr>
                          </a:solidFill>
                          <a:latin typeface="Calibri"/>
                          <a:ea typeface="+mn-ea"/>
                          <a:cs typeface="Calibri"/>
                        </a:rPr>
                        <a:t>.......................</a:t>
                      </a:r>
                      <a:r>
                        <a:rPr lang="ro-RO" sz="1000" b="0" i="1" u="none" kern="1200" dirty="0" smtClean="0">
                          <a:solidFill>
                            <a:schemeClr val="tx1">
                              <a:lumMod val="95000"/>
                              <a:lumOff val="5000"/>
                            </a:schemeClr>
                          </a:solidFill>
                          <a:latin typeface="Calibri"/>
                          <a:ea typeface="+mn-ea"/>
                          <a:cs typeface="Calibri"/>
                        </a:rPr>
                        <a:t>.</a:t>
                      </a:r>
                      <a:endParaRPr lang="en-US"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1" i="1" u="none" kern="1200" dirty="0" smtClean="0">
                          <a:solidFill>
                            <a:schemeClr val="tx1">
                              <a:lumMod val="95000"/>
                              <a:lumOff val="5000"/>
                            </a:schemeClr>
                          </a:solidFill>
                          <a:latin typeface="Calibri"/>
                          <a:ea typeface="+mn-ea"/>
                          <a:cs typeface="Calibri"/>
                        </a:rPr>
                        <a:t>Locurile de muncă ale viitorului................</a:t>
                      </a:r>
                      <a:r>
                        <a:rPr lang="en-US" sz="1000" b="1" i="1" u="none" kern="1200" dirty="0" smtClean="0">
                          <a:solidFill>
                            <a:schemeClr val="tx1">
                              <a:lumMod val="95000"/>
                              <a:lumOff val="5000"/>
                            </a:schemeClr>
                          </a:solidFill>
                          <a:latin typeface="Calibri"/>
                          <a:ea typeface="+mn-ea"/>
                          <a:cs typeface="Calibri"/>
                        </a:rPr>
                        <a:t>.........................</a:t>
                      </a:r>
                      <a:endParaRPr lang="ro-RO" sz="1000" b="1"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Aptitudinile  necesare angajatului pe piața muncii de mâine............................................</a:t>
                      </a:r>
                      <a:r>
                        <a:rPr lang="en-US" sz="1000" b="0" i="1" u="none" kern="1200" dirty="0" smtClean="0">
                          <a:solidFill>
                            <a:schemeClr val="tx1">
                              <a:lumMod val="95000"/>
                              <a:lumOff val="5000"/>
                            </a:schemeClr>
                          </a:solidFill>
                          <a:latin typeface="Calibri"/>
                          <a:ea typeface="+mn-ea"/>
                          <a:cs typeface="Calibri"/>
                        </a:rPr>
                        <a:t>........................................</a:t>
                      </a:r>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Nevoi și tendințe ale pieței muncii în viitor ...</a:t>
                      </a:r>
                      <a:r>
                        <a:rPr lang="en-US" sz="1000" b="0" i="1" u="none" kern="1200" dirty="0" smtClean="0">
                          <a:solidFill>
                            <a:schemeClr val="tx1">
                              <a:lumMod val="95000"/>
                              <a:lumOff val="5000"/>
                            </a:schemeClr>
                          </a:solidFill>
                          <a:latin typeface="Calibri"/>
                          <a:ea typeface="+mn-ea"/>
                          <a:cs typeface="Calibri"/>
                        </a:rPr>
                        <a:t>.......................</a:t>
                      </a:r>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Harta meseriilor viitorului..............................</a:t>
                      </a:r>
                      <a:r>
                        <a:rPr lang="en-US" sz="1000" b="0" i="1" u="none" kern="1200" dirty="0" smtClean="0">
                          <a:solidFill>
                            <a:schemeClr val="tx1">
                              <a:lumMod val="95000"/>
                              <a:lumOff val="5000"/>
                            </a:schemeClr>
                          </a:solidFill>
                          <a:latin typeface="Calibri"/>
                          <a:ea typeface="+mn-ea"/>
                          <a:cs typeface="Calibri"/>
                        </a:rPr>
                        <a:t>.......................</a:t>
                      </a:r>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1" u="none" kern="1200" dirty="0" err="1" smtClean="0">
                          <a:solidFill>
                            <a:schemeClr val="tx1">
                              <a:lumMod val="95000"/>
                              <a:lumOff val="5000"/>
                            </a:schemeClr>
                          </a:solidFill>
                          <a:latin typeface="Calibri"/>
                          <a:ea typeface="+mn-ea"/>
                          <a:cs typeface="Calibri"/>
                        </a:rPr>
                        <a:t>Meserii</a:t>
                      </a:r>
                      <a:r>
                        <a:rPr lang="en-US" sz="1000" b="0" i="1" u="none" kern="1200" dirty="0" smtClean="0">
                          <a:solidFill>
                            <a:schemeClr val="tx1">
                              <a:lumMod val="95000"/>
                              <a:lumOff val="5000"/>
                            </a:schemeClr>
                          </a:solidFill>
                          <a:latin typeface="Calibri"/>
                          <a:ea typeface="+mn-ea"/>
                          <a:cs typeface="Calibri"/>
                        </a:rPr>
                        <a:t> care nu </a:t>
                      </a:r>
                      <a:r>
                        <a:rPr lang="en-US" sz="1000" b="0" i="1" u="none" kern="1200" dirty="0" err="1" smtClean="0">
                          <a:solidFill>
                            <a:schemeClr val="tx1">
                              <a:lumMod val="95000"/>
                              <a:lumOff val="5000"/>
                            </a:schemeClr>
                          </a:solidFill>
                          <a:latin typeface="Calibri"/>
                          <a:ea typeface="+mn-ea"/>
                          <a:cs typeface="Calibri"/>
                        </a:rPr>
                        <a:t>sunt</a:t>
                      </a:r>
                      <a:r>
                        <a:rPr lang="en-US" sz="1000" b="0" i="1" u="none" kern="1200" dirty="0" smtClean="0">
                          <a:solidFill>
                            <a:schemeClr val="tx1">
                              <a:lumMod val="95000"/>
                              <a:lumOff val="5000"/>
                            </a:schemeClr>
                          </a:solidFill>
                          <a:latin typeface="Calibri"/>
                          <a:ea typeface="+mn-ea"/>
                          <a:cs typeface="Calibri"/>
                        </a:rPr>
                        <a:t> î</a:t>
                      </a:r>
                      <a:r>
                        <a:rPr lang="ro-RO" sz="1000" b="0" i="1" u="none" kern="1200" dirty="0" smtClean="0">
                          <a:solidFill>
                            <a:schemeClr val="tx1">
                              <a:lumMod val="95000"/>
                              <a:lumOff val="5000"/>
                            </a:schemeClr>
                          </a:solidFill>
                          <a:latin typeface="Calibri"/>
                          <a:ea typeface="+mn-ea"/>
                          <a:cs typeface="Calibri"/>
                        </a:rPr>
                        <a:t>ncă î</a:t>
                      </a:r>
                      <a:r>
                        <a:rPr lang="en-US" sz="1000" b="0" i="1" u="none" kern="1200" dirty="0" smtClean="0">
                          <a:solidFill>
                            <a:schemeClr val="tx1">
                              <a:lumMod val="95000"/>
                              <a:lumOff val="5000"/>
                            </a:schemeClr>
                          </a:solidFill>
                          <a:latin typeface="Calibri"/>
                          <a:ea typeface="+mn-ea"/>
                          <a:cs typeface="Calibri"/>
                        </a:rPr>
                        <a:t>n </a:t>
                      </a:r>
                      <a:r>
                        <a:rPr lang="en-US" sz="1000" b="0" i="1" u="none" kern="1200" dirty="0" err="1" smtClean="0">
                          <a:solidFill>
                            <a:schemeClr val="tx1">
                              <a:lumMod val="95000"/>
                              <a:lumOff val="5000"/>
                            </a:schemeClr>
                          </a:solidFill>
                          <a:latin typeface="Calibri"/>
                          <a:ea typeface="+mn-ea"/>
                          <a:cs typeface="Calibri"/>
                        </a:rPr>
                        <a:t>pericol</a:t>
                      </a:r>
                      <a:r>
                        <a:rPr lang="en-US" sz="1000" b="0" i="1" u="none" kern="1200" dirty="0" smtClean="0">
                          <a:solidFill>
                            <a:schemeClr val="tx1">
                              <a:lumMod val="95000"/>
                              <a:lumOff val="5000"/>
                            </a:schemeClr>
                          </a:solidFill>
                          <a:latin typeface="Calibri"/>
                          <a:ea typeface="+mn-ea"/>
                          <a:cs typeface="Calibri"/>
                        </a:rPr>
                        <a:t> </a:t>
                      </a:r>
                      <a:r>
                        <a:rPr lang="ro-RO" sz="1000" b="0" i="1" u="none" kern="1200" dirty="0" smtClean="0">
                          <a:solidFill>
                            <a:schemeClr val="tx1">
                              <a:lumMod val="95000"/>
                              <a:lumOff val="5000"/>
                            </a:schemeClr>
                          </a:solidFill>
                          <a:latin typeface="Calibri"/>
                          <a:ea typeface="+mn-ea"/>
                          <a:cs typeface="Calibri"/>
                        </a:rPr>
                        <a:t>de</a:t>
                      </a:r>
                      <a:r>
                        <a:rPr lang="ro-RO" sz="1000" b="0" i="1" u="none" kern="1200" baseline="0" dirty="0" smtClean="0">
                          <a:solidFill>
                            <a:schemeClr val="tx1">
                              <a:lumMod val="95000"/>
                              <a:lumOff val="5000"/>
                            </a:schemeClr>
                          </a:solidFill>
                          <a:latin typeface="Calibri"/>
                          <a:ea typeface="+mn-ea"/>
                          <a:cs typeface="Calibri"/>
                        </a:rPr>
                        <a:t> </a:t>
                      </a:r>
                      <a:r>
                        <a:rPr lang="ro-RO" sz="1000" b="0" i="1" u="none" kern="1200" dirty="0" smtClean="0">
                          <a:solidFill>
                            <a:schemeClr val="tx1">
                              <a:lumMod val="95000"/>
                              <a:lumOff val="5000"/>
                            </a:schemeClr>
                          </a:solidFill>
                          <a:latin typeface="Calibri"/>
                          <a:ea typeface="+mn-ea"/>
                          <a:cs typeface="Calibri"/>
                        </a:rPr>
                        <a:t>dispariție..................</a:t>
                      </a: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Ce vor face oamenii de care nu va mai fi pur și simplu nevoie să lucreze?...................</a:t>
                      </a:r>
                      <a:r>
                        <a:rPr lang="en-US" sz="1000" b="0" i="1" u="none" kern="1200" dirty="0" smtClean="0">
                          <a:solidFill>
                            <a:schemeClr val="tx1">
                              <a:lumMod val="95000"/>
                              <a:lumOff val="5000"/>
                            </a:schemeClr>
                          </a:solidFill>
                          <a:latin typeface="Calibri"/>
                          <a:ea typeface="+mn-ea"/>
                          <a:cs typeface="Calibri"/>
                        </a:rPr>
                        <a:t>...............................................</a:t>
                      </a:r>
                      <a:endParaRPr lang="ro-RO" sz="1000" b="0" i="1" u="none" kern="1200" dirty="0" smtClean="0">
                        <a:solidFill>
                          <a:schemeClr val="tx1">
                            <a:lumMod val="95000"/>
                            <a:lumOff val="5000"/>
                          </a:schemeClr>
                        </a:solidFill>
                        <a:latin typeface="Calibri"/>
                        <a:ea typeface="+mn-ea"/>
                        <a:cs typeface="Calibri"/>
                      </a:endParaRPr>
                    </a:p>
                  </a:txBody>
                  <a:tcPr>
                    <a:solidFill>
                      <a:schemeClr val="bg1"/>
                    </a:solidFill>
                  </a:tcPr>
                </a:tc>
                <a:tc>
                  <a:txBody>
                    <a:bodyPr/>
                    <a:lstStyle/>
                    <a:p>
                      <a:pPr algn="r"/>
                      <a:r>
                        <a:rPr lang="ro-RO" sz="1000" b="0" i="0" u="none" kern="1200" dirty="0" smtClean="0">
                          <a:solidFill>
                            <a:schemeClr val="tx1">
                              <a:lumMod val="95000"/>
                              <a:lumOff val="5000"/>
                            </a:schemeClr>
                          </a:solidFill>
                          <a:latin typeface="Calibri"/>
                          <a:ea typeface="+mn-ea"/>
                          <a:cs typeface="Calibri"/>
                        </a:rPr>
                        <a:t>5</a:t>
                      </a:r>
                    </a:p>
                    <a:p>
                      <a:pPr algn="r"/>
                      <a:endParaRPr lang="ro-RO" sz="1000" b="0" i="0" u="none" kern="1200" dirty="0" smtClean="0">
                        <a:solidFill>
                          <a:schemeClr val="tx1">
                            <a:lumMod val="95000"/>
                            <a:lumOff val="5000"/>
                          </a:schemeClr>
                        </a:solidFill>
                        <a:latin typeface="Calibri"/>
                        <a:ea typeface="+mn-ea"/>
                        <a:cs typeface="Calibri"/>
                      </a:endParaRPr>
                    </a:p>
                    <a:p>
                      <a:pPr algn="r"/>
                      <a:r>
                        <a:rPr lang="ro-RO" sz="1000" b="0" i="0" u="none" kern="1200" dirty="0" smtClean="0">
                          <a:solidFill>
                            <a:schemeClr val="tx1">
                              <a:lumMod val="95000"/>
                              <a:lumOff val="5000"/>
                            </a:schemeClr>
                          </a:solidFill>
                          <a:latin typeface="Calibri"/>
                          <a:ea typeface="+mn-ea"/>
                          <a:cs typeface="Calibri"/>
                        </a:rPr>
                        <a:t>6</a:t>
                      </a:r>
                    </a:p>
                    <a:p>
                      <a:pPr algn="r"/>
                      <a:r>
                        <a:rPr lang="ro-RO" sz="1000" b="0" i="0" u="none" kern="1200" dirty="0" smtClean="0">
                          <a:solidFill>
                            <a:schemeClr val="tx1">
                              <a:lumMod val="95000"/>
                              <a:lumOff val="5000"/>
                            </a:schemeClr>
                          </a:solidFill>
                          <a:latin typeface="Calibri"/>
                          <a:ea typeface="+mn-ea"/>
                          <a:cs typeface="Calibri"/>
                        </a:rPr>
                        <a:t>19</a:t>
                      </a:r>
                    </a:p>
                    <a:p>
                      <a:pPr algn="r"/>
                      <a:r>
                        <a:rPr lang="ro-RO" sz="1000" b="0" i="0" u="none" kern="1200" dirty="0" smtClean="0">
                          <a:solidFill>
                            <a:schemeClr val="tx1">
                              <a:lumMod val="95000"/>
                              <a:lumOff val="5000"/>
                            </a:schemeClr>
                          </a:solidFill>
                          <a:latin typeface="Calibri"/>
                          <a:ea typeface="+mn-ea"/>
                          <a:cs typeface="Calibri"/>
                        </a:rPr>
                        <a:t>22</a:t>
                      </a:r>
                    </a:p>
                    <a:p>
                      <a:pPr algn="r"/>
                      <a:r>
                        <a:rPr lang="ro-RO" sz="1000" b="0" i="0" u="none" kern="1200" dirty="0" smtClean="0">
                          <a:solidFill>
                            <a:schemeClr val="tx1">
                              <a:lumMod val="95000"/>
                              <a:lumOff val="5000"/>
                            </a:schemeClr>
                          </a:solidFill>
                          <a:latin typeface="Calibri"/>
                          <a:ea typeface="+mn-ea"/>
                          <a:cs typeface="Calibri"/>
                        </a:rPr>
                        <a:t>25</a:t>
                      </a:r>
                    </a:p>
                    <a:p>
                      <a:pPr algn="r"/>
                      <a:r>
                        <a:rPr lang="ro-RO" sz="1000" b="0" i="0" u="none" kern="1200" dirty="0" smtClean="0">
                          <a:solidFill>
                            <a:schemeClr val="tx1">
                              <a:lumMod val="95000"/>
                              <a:lumOff val="5000"/>
                            </a:schemeClr>
                          </a:solidFill>
                          <a:latin typeface="Calibri"/>
                          <a:ea typeface="+mn-ea"/>
                          <a:cs typeface="Calibri"/>
                        </a:rPr>
                        <a:t>32</a:t>
                      </a:r>
                    </a:p>
                    <a:p>
                      <a:pPr algn="r"/>
                      <a:r>
                        <a:rPr lang="ro-RO" sz="1000" b="0" i="0" u="none" kern="1200" dirty="0" smtClean="0">
                          <a:solidFill>
                            <a:schemeClr val="tx1">
                              <a:lumMod val="95000"/>
                              <a:lumOff val="5000"/>
                            </a:schemeClr>
                          </a:solidFill>
                          <a:latin typeface="Calibri"/>
                          <a:ea typeface="+mn-ea"/>
                          <a:cs typeface="Calibri"/>
                        </a:rPr>
                        <a:t>34</a:t>
                      </a:r>
                    </a:p>
                    <a:p>
                      <a:pPr algn="r"/>
                      <a:r>
                        <a:rPr lang="ro-RO" sz="1000" b="0" i="0" u="none" kern="1200" dirty="0" smtClean="0">
                          <a:solidFill>
                            <a:schemeClr val="tx1">
                              <a:lumMod val="95000"/>
                              <a:lumOff val="5000"/>
                            </a:schemeClr>
                          </a:solidFill>
                          <a:latin typeface="Calibri"/>
                          <a:ea typeface="+mn-ea"/>
                          <a:cs typeface="Calibri"/>
                        </a:rPr>
                        <a:t>40</a:t>
                      </a:r>
                    </a:p>
                    <a:p>
                      <a:pPr algn="r"/>
                      <a:endParaRPr lang="ro-RO" sz="1000" b="0" i="0" u="none" kern="1200" dirty="0" smtClean="0">
                        <a:solidFill>
                          <a:schemeClr val="tx1">
                            <a:lumMod val="95000"/>
                            <a:lumOff val="5000"/>
                          </a:schemeClr>
                        </a:solidFill>
                        <a:latin typeface="Calibri"/>
                        <a:ea typeface="+mn-ea"/>
                        <a:cs typeface="Calibri"/>
                      </a:endParaRPr>
                    </a:p>
                    <a:p>
                      <a:pPr algn="r"/>
                      <a:r>
                        <a:rPr lang="ro-RO" sz="1000" b="0" i="0" u="none" kern="1200" dirty="0" smtClean="0">
                          <a:solidFill>
                            <a:schemeClr val="tx1">
                              <a:lumMod val="95000"/>
                              <a:lumOff val="5000"/>
                            </a:schemeClr>
                          </a:solidFill>
                          <a:latin typeface="Calibri"/>
                          <a:ea typeface="+mn-ea"/>
                          <a:cs typeface="Calibri"/>
                        </a:rPr>
                        <a:t>42</a:t>
                      </a:r>
                    </a:p>
                    <a:p>
                      <a:pPr algn="r"/>
                      <a:endParaRPr lang="ro-RO" sz="1000" b="0" i="0" u="none" kern="1200" dirty="0" smtClean="0">
                        <a:solidFill>
                          <a:schemeClr val="tx1">
                            <a:lumMod val="95000"/>
                            <a:lumOff val="5000"/>
                          </a:schemeClr>
                        </a:solidFill>
                        <a:latin typeface="Calibri"/>
                        <a:ea typeface="+mn-ea"/>
                        <a:cs typeface="Calibri"/>
                      </a:endParaRPr>
                    </a:p>
                    <a:p>
                      <a:pPr algn="r"/>
                      <a:endParaRPr lang="ro-RO" sz="1000" b="0" i="0" u="none" kern="1200" dirty="0" smtClean="0">
                        <a:solidFill>
                          <a:schemeClr val="tx1">
                            <a:lumMod val="95000"/>
                            <a:lumOff val="5000"/>
                          </a:schemeClr>
                        </a:solidFill>
                        <a:latin typeface="Calibri"/>
                        <a:ea typeface="+mn-ea"/>
                        <a:cs typeface="Calibri"/>
                      </a:endParaRPr>
                    </a:p>
                    <a:p>
                      <a:pPr algn="r"/>
                      <a:r>
                        <a:rPr lang="ro-RO" sz="1000" b="0" i="0" u="none" kern="1200" dirty="0" smtClean="0">
                          <a:solidFill>
                            <a:schemeClr val="tx1">
                              <a:lumMod val="95000"/>
                              <a:lumOff val="5000"/>
                            </a:schemeClr>
                          </a:solidFill>
                          <a:latin typeface="Calibri"/>
                          <a:ea typeface="+mn-ea"/>
                          <a:cs typeface="Calibri"/>
                        </a:rPr>
                        <a:t>43</a:t>
                      </a:r>
                    </a:p>
                    <a:p>
                      <a:pPr algn="r"/>
                      <a:r>
                        <a:rPr lang="ro-RO" sz="1000" b="0" i="0" u="none" kern="1200" dirty="0" smtClean="0">
                          <a:solidFill>
                            <a:schemeClr val="tx1">
                              <a:lumMod val="95000"/>
                              <a:lumOff val="5000"/>
                            </a:schemeClr>
                          </a:solidFill>
                          <a:latin typeface="Calibri"/>
                          <a:ea typeface="+mn-ea"/>
                          <a:cs typeface="Calibri"/>
                        </a:rPr>
                        <a:t>47</a:t>
                      </a:r>
                    </a:p>
                    <a:p>
                      <a:pPr algn="r"/>
                      <a:r>
                        <a:rPr lang="ro-RO" sz="1000" b="0" i="0" u="none" kern="1200" dirty="0" smtClean="0">
                          <a:solidFill>
                            <a:schemeClr val="tx1">
                              <a:lumMod val="95000"/>
                              <a:lumOff val="5000"/>
                            </a:schemeClr>
                          </a:solidFill>
                          <a:latin typeface="Calibri"/>
                          <a:ea typeface="+mn-ea"/>
                          <a:cs typeface="Calibri"/>
                        </a:rPr>
                        <a:t>48</a:t>
                      </a:r>
                    </a:p>
                    <a:p>
                      <a:pPr algn="r"/>
                      <a:r>
                        <a:rPr lang="ro-RO" sz="1000" b="0" i="0" u="none" kern="1200" dirty="0" smtClean="0">
                          <a:solidFill>
                            <a:schemeClr val="tx1">
                              <a:lumMod val="95000"/>
                              <a:lumOff val="5000"/>
                            </a:schemeClr>
                          </a:solidFill>
                          <a:latin typeface="Calibri"/>
                          <a:ea typeface="+mn-ea"/>
                          <a:cs typeface="Calibri"/>
                        </a:rPr>
                        <a:t>53</a:t>
                      </a:r>
                    </a:p>
                    <a:p>
                      <a:pPr algn="r"/>
                      <a:endParaRPr lang="ro-RO" sz="1000" b="0" i="0" u="none" kern="1200" dirty="0" smtClean="0">
                        <a:solidFill>
                          <a:schemeClr val="tx1">
                            <a:lumMod val="95000"/>
                            <a:lumOff val="5000"/>
                          </a:schemeClr>
                        </a:solidFill>
                        <a:latin typeface="Calibri"/>
                        <a:ea typeface="+mn-ea"/>
                        <a:cs typeface="Calibri"/>
                      </a:endParaRPr>
                    </a:p>
                    <a:p>
                      <a:pPr algn="r"/>
                      <a:r>
                        <a:rPr lang="ro-RO" sz="1000" b="0" i="0" u="none" kern="1200" dirty="0" smtClean="0">
                          <a:solidFill>
                            <a:schemeClr val="tx1">
                              <a:lumMod val="95000"/>
                              <a:lumOff val="5000"/>
                            </a:schemeClr>
                          </a:solidFill>
                          <a:latin typeface="Calibri"/>
                          <a:ea typeface="+mn-ea"/>
                          <a:cs typeface="Calibri"/>
                        </a:rPr>
                        <a:t>58</a:t>
                      </a:r>
                    </a:p>
                  </a:txBody>
                  <a:tcP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000" b="1" i="1" u="none" kern="1200" dirty="0" smtClean="0">
                          <a:solidFill>
                            <a:schemeClr val="tx1">
                              <a:lumMod val="95000"/>
                              <a:lumOff val="5000"/>
                            </a:schemeClr>
                          </a:solidFill>
                          <a:latin typeface="Calibri"/>
                          <a:ea typeface="+mn-ea"/>
                          <a:cs typeface="Calibri"/>
                        </a:rPr>
                        <a:t>Viitorul perceptibil sau ”Starea Viitorului” ......</a:t>
                      </a:r>
                      <a:r>
                        <a:rPr lang="en-US" sz="1000" b="1" i="1" u="none" kern="1200" dirty="0" smtClean="0">
                          <a:solidFill>
                            <a:schemeClr val="tx1">
                              <a:lumMod val="95000"/>
                              <a:lumOff val="5000"/>
                            </a:schemeClr>
                          </a:solidFill>
                          <a:latin typeface="Calibri"/>
                          <a:ea typeface="+mn-ea"/>
                          <a:cs typeface="Calibri"/>
                        </a:rPr>
                        <a:t>...........................</a:t>
                      </a:r>
                      <a:endParaRPr lang="ro-RO" sz="1000" b="1"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Viitorul energiei.....................................................</a:t>
                      </a:r>
                      <a:r>
                        <a:rPr lang="en-US" sz="1000" b="0" i="1" u="none" kern="1200" dirty="0" smtClean="0">
                          <a:solidFill>
                            <a:schemeClr val="tx1">
                              <a:lumMod val="95000"/>
                              <a:lumOff val="5000"/>
                            </a:schemeClr>
                          </a:solidFill>
                          <a:latin typeface="Calibri"/>
                          <a:ea typeface="+mn-ea"/>
                          <a:cs typeface="Calibri"/>
                        </a:rPr>
                        <a:t>..........................</a:t>
                      </a:r>
                      <a:endParaRPr lang="en-GB"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Viitorul sănătății ...................................................</a:t>
                      </a:r>
                      <a:r>
                        <a:rPr lang="en-US" sz="1000" b="0" i="1" u="none" kern="1200" dirty="0" smtClean="0">
                          <a:solidFill>
                            <a:schemeClr val="tx1">
                              <a:lumMod val="95000"/>
                              <a:lumOff val="5000"/>
                            </a:schemeClr>
                          </a:solidFill>
                          <a:latin typeface="Calibri"/>
                          <a:ea typeface="+mn-ea"/>
                          <a:cs typeface="Calibri"/>
                        </a:rPr>
                        <a:t>.........................</a:t>
                      </a:r>
                      <a:endParaRPr lang="en-GB"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Viitorul educației ..................................................</a:t>
                      </a:r>
                      <a:r>
                        <a:rPr lang="en-US" sz="1000" b="0" i="1" u="none" kern="1200" dirty="0" smtClean="0">
                          <a:solidFill>
                            <a:schemeClr val="tx1">
                              <a:lumMod val="95000"/>
                              <a:lumOff val="5000"/>
                            </a:schemeClr>
                          </a:solidFill>
                          <a:latin typeface="Calibri"/>
                          <a:ea typeface="+mn-ea"/>
                          <a:cs typeface="Calibri"/>
                        </a:rPr>
                        <a:t>.........................</a:t>
                      </a:r>
                      <a:endParaRPr lang="en-GB"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Viitorul apei ..........................................................</a:t>
                      </a:r>
                      <a:r>
                        <a:rPr lang="en-US" sz="1000" b="0" i="1" u="none" kern="1200" dirty="0" smtClean="0">
                          <a:solidFill>
                            <a:schemeClr val="tx1">
                              <a:lumMod val="95000"/>
                              <a:lumOff val="5000"/>
                            </a:schemeClr>
                          </a:solidFill>
                          <a:latin typeface="Calibri"/>
                          <a:ea typeface="+mn-ea"/>
                          <a:cs typeface="Calibri"/>
                        </a:rPr>
                        <a:t>.........................</a:t>
                      </a:r>
                      <a:endParaRPr lang="en-GB"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Viitorul transporturilor............................................</a:t>
                      </a:r>
                      <a:r>
                        <a:rPr lang="en-US" sz="1000" b="0" i="1" u="none" kern="1200" dirty="0" smtClean="0">
                          <a:solidFill>
                            <a:schemeClr val="tx1">
                              <a:lumMod val="95000"/>
                              <a:lumOff val="5000"/>
                            </a:schemeClr>
                          </a:solidFill>
                          <a:latin typeface="Calibri"/>
                          <a:ea typeface="+mn-ea"/>
                          <a:cs typeface="Calibri"/>
                        </a:rPr>
                        <a:t>.......................</a:t>
                      </a:r>
                      <a:endParaRPr lang="en-GB"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Viitorul noilor tehnologii.........................................</a:t>
                      </a:r>
                      <a:r>
                        <a:rPr lang="en-US" sz="1000" b="0" i="1" u="none" kern="1200" dirty="0" smtClean="0">
                          <a:solidFill>
                            <a:schemeClr val="tx1">
                              <a:lumMod val="95000"/>
                              <a:lumOff val="5000"/>
                            </a:schemeClr>
                          </a:solidFill>
                          <a:latin typeface="Calibri"/>
                          <a:ea typeface="+mn-ea"/>
                          <a:cs typeface="Calibri"/>
                        </a:rPr>
                        <a:t>.......................</a:t>
                      </a:r>
                      <a:endParaRPr lang="en-GB"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0" i="1" u="none" kern="1200" dirty="0" smtClean="0">
                          <a:solidFill>
                            <a:schemeClr val="tx1">
                              <a:lumMod val="95000"/>
                              <a:lumOff val="5000"/>
                            </a:schemeClr>
                          </a:solidFill>
                          <a:latin typeface="Calibri"/>
                          <a:ea typeface="+mn-ea"/>
                          <a:cs typeface="Calibri"/>
                        </a:rPr>
                        <a:t>Viitorul hranei........................................................</a:t>
                      </a:r>
                      <a:r>
                        <a:rPr lang="en-US" sz="1000" b="0" i="1" u="none" kern="1200" dirty="0" smtClean="0">
                          <a:solidFill>
                            <a:schemeClr val="tx1">
                              <a:lumMod val="95000"/>
                              <a:lumOff val="5000"/>
                            </a:schemeClr>
                          </a:solidFill>
                          <a:latin typeface="Calibri"/>
                          <a:ea typeface="+mn-ea"/>
                          <a:cs typeface="Calibri"/>
                        </a:rPr>
                        <a:t>........................</a:t>
                      </a:r>
                      <a:endParaRPr lang="en-GB"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0"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1" i="1" u="none" kern="1200" dirty="0" smtClean="0">
                          <a:solidFill>
                            <a:schemeClr val="tx1">
                              <a:lumMod val="95000"/>
                              <a:lumOff val="5000"/>
                            </a:schemeClr>
                          </a:solidFill>
                          <a:latin typeface="Calibri"/>
                          <a:ea typeface="+mn-ea"/>
                          <a:cs typeface="Calibri"/>
                        </a:rPr>
                        <a:t>În concluzie ... </a:t>
                      </a:r>
                      <a:r>
                        <a:rPr lang="fr-FR" sz="1000" b="1" i="1" u="none" kern="1200" dirty="0" err="1" smtClean="0">
                          <a:solidFill>
                            <a:schemeClr val="tx1">
                              <a:lumMod val="95000"/>
                              <a:lumOff val="5000"/>
                            </a:schemeClr>
                          </a:solidFill>
                          <a:latin typeface="Calibri"/>
                          <a:ea typeface="+mn-ea"/>
                          <a:cs typeface="Calibri"/>
                        </a:rPr>
                        <a:t>să</a:t>
                      </a:r>
                      <a:r>
                        <a:rPr lang="fr-FR" sz="1000" b="1" i="1" u="none" kern="1200" dirty="0" smtClean="0">
                          <a:solidFill>
                            <a:schemeClr val="tx1">
                              <a:lumMod val="95000"/>
                              <a:lumOff val="5000"/>
                            </a:schemeClr>
                          </a:solidFill>
                          <a:latin typeface="Calibri"/>
                          <a:ea typeface="+mn-ea"/>
                          <a:cs typeface="Calibri"/>
                        </a:rPr>
                        <a:t> </a:t>
                      </a:r>
                      <a:r>
                        <a:rPr lang="fr-FR" sz="1000" b="1" i="1" u="none" kern="1200" dirty="0" err="1" smtClean="0">
                          <a:solidFill>
                            <a:schemeClr val="tx1">
                              <a:lumMod val="95000"/>
                              <a:lumOff val="5000"/>
                            </a:schemeClr>
                          </a:solidFill>
                          <a:latin typeface="Calibri"/>
                          <a:ea typeface="+mn-ea"/>
                          <a:cs typeface="Calibri"/>
                        </a:rPr>
                        <a:t>prezici</a:t>
                      </a:r>
                      <a:r>
                        <a:rPr lang="fr-FR" sz="1000" b="1" i="1" u="none" kern="1200" dirty="0" smtClean="0">
                          <a:solidFill>
                            <a:schemeClr val="tx1">
                              <a:lumMod val="95000"/>
                              <a:lumOff val="5000"/>
                            </a:schemeClr>
                          </a:solidFill>
                          <a:latin typeface="Calibri"/>
                          <a:ea typeface="+mn-ea"/>
                          <a:cs typeface="Calibri"/>
                        </a:rPr>
                        <a:t> </a:t>
                      </a:r>
                      <a:r>
                        <a:rPr lang="fr-FR" sz="1000" b="1" i="1" u="none" kern="1200" dirty="0" err="1" smtClean="0">
                          <a:solidFill>
                            <a:schemeClr val="tx1">
                              <a:lumMod val="95000"/>
                              <a:lumOff val="5000"/>
                            </a:schemeClr>
                          </a:solidFill>
                          <a:latin typeface="Calibri"/>
                          <a:ea typeface="+mn-ea"/>
                          <a:cs typeface="Calibri"/>
                        </a:rPr>
                        <a:t>viitorul</a:t>
                      </a:r>
                      <a:r>
                        <a:rPr lang="fr-FR" sz="1000" b="1" i="1" u="none" kern="1200" dirty="0" smtClean="0">
                          <a:solidFill>
                            <a:schemeClr val="tx1">
                              <a:lumMod val="95000"/>
                              <a:lumOff val="5000"/>
                            </a:schemeClr>
                          </a:solidFill>
                          <a:latin typeface="Calibri"/>
                          <a:ea typeface="+mn-ea"/>
                          <a:cs typeface="Calibri"/>
                        </a:rPr>
                        <a:t> este </a:t>
                      </a:r>
                      <a:r>
                        <a:rPr lang="fr-FR" sz="1000" b="1" i="1" u="none" kern="1200" dirty="0" err="1" smtClean="0">
                          <a:solidFill>
                            <a:schemeClr val="tx1">
                              <a:lumMod val="95000"/>
                              <a:lumOff val="5000"/>
                            </a:schemeClr>
                          </a:solidFill>
                          <a:latin typeface="Calibri"/>
                          <a:ea typeface="+mn-ea"/>
                          <a:cs typeface="Calibri"/>
                        </a:rPr>
                        <a:t>simplu</a:t>
                      </a:r>
                      <a:r>
                        <a:rPr lang="fr-FR" sz="1000" b="1" i="1" u="none" kern="1200" dirty="0" smtClean="0">
                          <a:solidFill>
                            <a:schemeClr val="tx1">
                              <a:lumMod val="95000"/>
                              <a:lumOff val="5000"/>
                            </a:schemeClr>
                          </a:solidFill>
                          <a:latin typeface="Calibri"/>
                          <a:ea typeface="+mn-ea"/>
                          <a:cs typeface="Calibri"/>
                        </a:rPr>
                        <a:t>, mai </a:t>
                      </a:r>
                      <a:r>
                        <a:rPr lang="fr-FR" sz="1000" b="1" i="1" u="none" kern="1200" dirty="0" err="1" smtClean="0">
                          <a:solidFill>
                            <a:schemeClr val="tx1">
                              <a:lumMod val="95000"/>
                              <a:lumOff val="5000"/>
                            </a:schemeClr>
                          </a:solidFill>
                          <a:latin typeface="Calibri"/>
                          <a:ea typeface="+mn-ea"/>
                          <a:cs typeface="Calibri"/>
                        </a:rPr>
                        <a:t>greu</a:t>
                      </a:r>
                      <a:r>
                        <a:rPr lang="fr-FR" sz="1000" b="1" i="1" u="none" kern="1200" dirty="0" smtClean="0">
                          <a:solidFill>
                            <a:schemeClr val="tx1">
                              <a:lumMod val="95000"/>
                              <a:lumOff val="5000"/>
                            </a:schemeClr>
                          </a:solidFill>
                          <a:latin typeface="Calibri"/>
                          <a:ea typeface="+mn-ea"/>
                          <a:cs typeface="Calibri"/>
                        </a:rPr>
                        <a:t> este </a:t>
                      </a:r>
                      <a:r>
                        <a:rPr lang="fr-FR" sz="1000" b="1" i="1" u="none" kern="1200" dirty="0" err="1" smtClean="0">
                          <a:solidFill>
                            <a:schemeClr val="tx1">
                              <a:lumMod val="95000"/>
                              <a:lumOff val="5000"/>
                            </a:schemeClr>
                          </a:solidFill>
                          <a:latin typeface="Calibri"/>
                          <a:ea typeface="+mn-ea"/>
                          <a:cs typeface="Calibri"/>
                        </a:rPr>
                        <a:t>să</a:t>
                      </a:r>
                      <a:r>
                        <a:rPr lang="fr-FR" sz="1000" b="1" i="1" u="none" kern="1200" dirty="0" smtClean="0">
                          <a:solidFill>
                            <a:schemeClr val="tx1">
                              <a:lumMod val="95000"/>
                              <a:lumOff val="5000"/>
                            </a:schemeClr>
                          </a:solidFill>
                          <a:latin typeface="Calibri"/>
                          <a:ea typeface="+mn-ea"/>
                          <a:cs typeface="Calibri"/>
                        </a:rPr>
                        <a:t> </a:t>
                      </a:r>
                      <a:r>
                        <a:rPr lang="fr-FR" sz="1000" b="1" i="1" u="none" kern="1200" dirty="0" err="1" smtClean="0">
                          <a:solidFill>
                            <a:schemeClr val="tx1">
                              <a:lumMod val="95000"/>
                              <a:lumOff val="5000"/>
                            </a:schemeClr>
                          </a:solidFill>
                          <a:latin typeface="Calibri"/>
                          <a:ea typeface="+mn-ea"/>
                          <a:cs typeface="Calibri"/>
                        </a:rPr>
                        <a:t>îl</a:t>
                      </a:r>
                      <a:r>
                        <a:rPr lang="fr-FR" sz="1000" b="1" i="1" u="none" kern="1200" dirty="0" smtClean="0">
                          <a:solidFill>
                            <a:schemeClr val="tx1">
                              <a:lumMod val="95000"/>
                              <a:lumOff val="5000"/>
                            </a:schemeClr>
                          </a:solidFill>
                          <a:latin typeface="Calibri"/>
                          <a:ea typeface="+mn-ea"/>
                          <a:cs typeface="Calibri"/>
                        </a:rPr>
                        <a:t> </a:t>
                      </a:r>
                      <a:r>
                        <a:rPr lang="fr-FR" sz="1000" b="1" i="1" u="none" kern="1200" dirty="0" err="1" smtClean="0">
                          <a:solidFill>
                            <a:schemeClr val="tx1">
                              <a:lumMod val="95000"/>
                              <a:lumOff val="5000"/>
                            </a:schemeClr>
                          </a:solidFill>
                          <a:latin typeface="Calibri"/>
                          <a:ea typeface="+mn-ea"/>
                          <a:cs typeface="Calibri"/>
                        </a:rPr>
                        <a:t>prezici</a:t>
                      </a:r>
                      <a:r>
                        <a:rPr lang="fr-FR" sz="1000" b="1" i="1" u="none" kern="1200" dirty="0" smtClean="0">
                          <a:solidFill>
                            <a:schemeClr val="tx1">
                              <a:lumMod val="95000"/>
                              <a:lumOff val="5000"/>
                            </a:schemeClr>
                          </a:solidFill>
                          <a:latin typeface="Calibri"/>
                          <a:ea typeface="+mn-ea"/>
                          <a:cs typeface="Calibri"/>
                        </a:rPr>
                        <a:t> </a:t>
                      </a:r>
                      <a:r>
                        <a:rPr lang="fr-FR" sz="1000" b="1" i="1" u="none" kern="1200" dirty="0" err="1" smtClean="0">
                          <a:solidFill>
                            <a:schemeClr val="tx1">
                              <a:lumMod val="95000"/>
                              <a:lumOff val="5000"/>
                            </a:schemeClr>
                          </a:solidFill>
                          <a:latin typeface="Calibri"/>
                          <a:ea typeface="+mn-ea"/>
                          <a:cs typeface="Calibri"/>
                        </a:rPr>
                        <a:t>corect</a:t>
                      </a:r>
                      <a:r>
                        <a:rPr lang="ro-RO" sz="1000" b="1" i="1" u="none" kern="1200" dirty="0" smtClean="0">
                          <a:solidFill>
                            <a:schemeClr val="tx1">
                              <a:lumMod val="95000"/>
                              <a:lumOff val="5000"/>
                            </a:schemeClr>
                          </a:solidFill>
                          <a:latin typeface="Calibri"/>
                          <a:ea typeface="+mn-ea"/>
                          <a:cs typeface="Calibri"/>
                        </a:rPr>
                        <a:t> .....................</a:t>
                      </a:r>
                      <a:r>
                        <a:rPr lang="en-US" sz="1000" b="1" i="1" u="none" kern="1200" dirty="0" smtClean="0">
                          <a:solidFill>
                            <a:schemeClr val="tx1">
                              <a:lumMod val="95000"/>
                              <a:lumOff val="5000"/>
                            </a:schemeClr>
                          </a:solidFill>
                          <a:latin typeface="Calibri"/>
                          <a:ea typeface="+mn-ea"/>
                          <a:cs typeface="Calibri"/>
                        </a:rPr>
                        <a:t>.......................................................</a:t>
                      </a:r>
                      <a:endParaRPr lang="ro-RO" sz="1000" b="1"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o-RO" sz="1000" b="1" i="1" u="none" kern="1200" dirty="0" smtClean="0">
                        <a:solidFill>
                          <a:schemeClr val="tx1">
                            <a:lumMod val="95000"/>
                            <a:lumOff val="5000"/>
                          </a:schemeClr>
                        </a:solidFill>
                        <a:latin typeface="Calibri"/>
                        <a:ea typeface="+mn-ea"/>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ro-RO" sz="1000" b="1" i="1" u="none" kern="1200" dirty="0" smtClean="0">
                          <a:solidFill>
                            <a:schemeClr val="tx1">
                              <a:lumMod val="95000"/>
                              <a:lumOff val="5000"/>
                            </a:schemeClr>
                          </a:solidFill>
                          <a:latin typeface="Calibri"/>
                          <a:ea typeface="+mn-ea"/>
                          <a:cs typeface="Calibri"/>
                        </a:rPr>
                        <a:t>Tu, tânărul de azi și lumea de mâine. 3 sfaturi scurte finale.......</a:t>
                      </a:r>
                      <a:endParaRPr lang="en-GB" sz="1000" b="1" i="1" u="none" kern="1200" dirty="0" smtClean="0">
                        <a:solidFill>
                          <a:schemeClr val="tx1">
                            <a:lumMod val="95000"/>
                            <a:lumOff val="5000"/>
                          </a:schemeClr>
                        </a:solidFill>
                        <a:latin typeface="Calibri"/>
                        <a:ea typeface="+mn-ea"/>
                        <a:cs typeface="Calibri"/>
                      </a:endParaRPr>
                    </a:p>
                    <a:p>
                      <a:pPr algn="l"/>
                      <a:endParaRPr lang="en-GB" sz="1000" b="1" i="1" u="none" kern="1200" dirty="0" smtClean="0">
                        <a:solidFill>
                          <a:schemeClr val="tx1">
                            <a:lumMod val="95000"/>
                            <a:lumOff val="5000"/>
                          </a:schemeClr>
                        </a:solidFill>
                        <a:latin typeface="Calibri"/>
                        <a:ea typeface="+mn-ea"/>
                        <a:cs typeface="Calibri"/>
                      </a:endParaRPr>
                    </a:p>
                  </a:txBody>
                  <a:tcPr>
                    <a:solidFill>
                      <a:schemeClr val="bg1"/>
                    </a:solidFill>
                  </a:tcPr>
                </a:tc>
                <a:tc>
                  <a:txBody>
                    <a:bodyPr/>
                    <a:lstStyle/>
                    <a:p>
                      <a:pPr algn="l"/>
                      <a:r>
                        <a:rPr lang="ro-RO" sz="1000" b="0" i="0" u="none" kern="1200" dirty="0" smtClean="0">
                          <a:solidFill>
                            <a:schemeClr val="tx1">
                              <a:lumMod val="95000"/>
                              <a:lumOff val="5000"/>
                            </a:schemeClr>
                          </a:solidFill>
                          <a:latin typeface="Calibri"/>
                          <a:ea typeface="+mn-ea"/>
                          <a:cs typeface="Calibri"/>
                        </a:rPr>
                        <a:t>59</a:t>
                      </a:r>
                    </a:p>
                    <a:p>
                      <a:pPr algn="l"/>
                      <a:endParaRPr lang="ro-RO" sz="1000" b="0" i="0" u="none" kern="1200" dirty="0" smtClean="0">
                        <a:solidFill>
                          <a:schemeClr val="tx1">
                            <a:lumMod val="95000"/>
                            <a:lumOff val="5000"/>
                          </a:schemeClr>
                        </a:solidFill>
                        <a:latin typeface="Calibri"/>
                        <a:ea typeface="+mn-ea"/>
                        <a:cs typeface="Calibri"/>
                      </a:endParaRPr>
                    </a:p>
                    <a:p>
                      <a:pPr algn="l"/>
                      <a:r>
                        <a:rPr lang="ro-RO" sz="1000" b="0" i="0" u="none" kern="1200" dirty="0" smtClean="0">
                          <a:solidFill>
                            <a:schemeClr val="tx1">
                              <a:lumMod val="95000"/>
                              <a:lumOff val="5000"/>
                            </a:schemeClr>
                          </a:solidFill>
                          <a:latin typeface="Calibri"/>
                          <a:ea typeface="+mn-ea"/>
                          <a:cs typeface="Calibri"/>
                        </a:rPr>
                        <a:t>61</a:t>
                      </a:r>
                    </a:p>
                    <a:p>
                      <a:pPr algn="l"/>
                      <a:r>
                        <a:rPr lang="ro-RO" sz="1000" b="0" i="0" u="none" kern="1200" dirty="0" smtClean="0">
                          <a:solidFill>
                            <a:schemeClr val="tx1">
                              <a:lumMod val="95000"/>
                              <a:lumOff val="5000"/>
                            </a:schemeClr>
                          </a:solidFill>
                          <a:latin typeface="Calibri"/>
                          <a:ea typeface="+mn-ea"/>
                          <a:cs typeface="Calibri"/>
                        </a:rPr>
                        <a:t>63</a:t>
                      </a:r>
                    </a:p>
                    <a:p>
                      <a:pPr algn="l"/>
                      <a:r>
                        <a:rPr lang="ro-RO" sz="1000" b="0" i="0" u="none" kern="1200" dirty="0" smtClean="0">
                          <a:solidFill>
                            <a:schemeClr val="tx1">
                              <a:lumMod val="95000"/>
                              <a:lumOff val="5000"/>
                            </a:schemeClr>
                          </a:solidFill>
                          <a:latin typeface="Calibri"/>
                          <a:ea typeface="+mn-ea"/>
                          <a:cs typeface="Calibri"/>
                        </a:rPr>
                        <a:t>65</a:t>
                      </a:r>
                    </a:p>
                    <a:p>
                      <a:pPr algn="l"/>
                      <a:r>
                        <a:rPr lang="ro-RO" sz="1000" b="0" i="0" u="none" kern="1200" dirty="0" smtClean="0">
                          <a:solidFill>
                            <a:schemeClr val="tx1">
                              <a:lumMod val="95000"/>
                              <a:lumOff val="5000"/>
                            </a:schemeClr>
                          </a:solidFill>
                          <a:latin typeface="Calibri"/>
                          <a:ea typeface="+mn-ea"/>
                          <a:cs typeface="Calibri"/>
                        </a:rPr>
                        <a:t>67</a:t>
                      </a:r>
                    </a:p>
                    <a:p>
                      <a:pPr algn="l"/>
                      <a:r>
                        <a:rPr lang="ro-RO" sz="1000" b="0" i="0" u="none" kern="1200" dirty="0" smtClean="0">
                          <a:solidFill>
                            <a:schemeClr val="tx1">
                              <a:lumMod val="95000"/>
                              <a:lumOff val="5000"/>
                            </a:schemeClr>
                          </a:solidFill>
                          <a:latin typeface="Calibri"/>
                          <a:ea typeface="+mn-ea"/>
                          <a:cs typeface="Calibri"/>
                        </a:rPr>
                        <a:t>69</a:t>
                      </a:r>
                    </a:p>
                    <a:p>
                      <a:pPr algn="l"/>
                      <a:r>
                        <a:rPr lang="ro-RO" sz="1000" b="0" i="0" u="none" kern="1200" dirty="0" smtClean="0">
                          <a:solidFill>
                            <a:schemeClr val="tx1">
                              <a:lumMod val="95000"/>
                              <a:lumOff val="5000"/>
                            </a:schemeClr>
                          </a:solidFill>
                          <a:latin typeface="Calibri"/>
                          <a:ea typeface="+mn-ea"/>
                          <a:cs typeface="Calibri"/>
                        </a:rPr>
                        <a:t>71</a:t>
                      </a:r>
                    </a:p>
                    <a:p>
                      <a:pPr algn="l"/>
                      <a:r>
                        <a:rPr lang="ro-RO" sz="1000" b="0" i="0" u="none" kern="1200" dirty="0" smtClean="0">
                          <a:solidFill>
                            <a:schemeClr val="tx1">
                              <a:lumMod val="95000"/>
                              <a:lumOff val="5000"/>
                            </a:schemeClr>
                          </a:solidFill>
                          <a:latin typeface="Calibri"/>
                          <a:ea typeface="+mn-ea"/>
                          <a:cs typeface="Calibri"/>
                        </a:rPr>
                        <a:t>73</a:t>
                      </a:r>
                    </a:p>
                    <a:p>
                      <a:pPr algn="l"/>
                      <a:endParaRPr lang="ro-RO" sz="1000" b="0" i="0" u="none" kern="1200" dirty="0" smtClean="0">
                        <a:solidFill>
                          <a:schemeClr val="tx1">
                            <a:lumMod val="95000"/>
                            <a:lumOff val="5000"/>
                          </a:schemeClr>
                        </a:solidFill>
                        <a:latin typeface="Calibri"/>
                        <a:ea typeface="+mn-ea"/>
                        <a:cs typeface="Calibri"/>
                      </a:endParaRPr>
                    </a:p>
                    <a:p>
                      <a:pPr algn="l"/>
                      <a:endParaRPr lang="ro-RO" sz="1000" b="0" i="0" u="none" kern="1200" dirty="0" smtClean="0">
                        <a:solidFill>
                          <a:schemeClr val="tx1">
                            <a:lumMod val="95000"/>
                            <a:lumOff val="5000"/>
                          </a:schemeClr>
                        </a:solidFill>
                        <a:latin typeface="Calibri"/>
                        <a:ea typeface="+mn-ea"/>
                        <a:cs typeface="Calibri"/>
                      </a:endParaRPr>
                    </a:p>
                    <a:p>
                      <a:pPr algn="l"/>
                      <a:r>
                        <a:rPr lang="ro-RO" sz="1000" b="0" i="0" u="none" kern="1200" dirty="0" smtClean="0">
                          <a:solidFill>
                            <a:schemeClr val="tx1">
                              <a:lumMod val="95000"/>
                              <a:lumOff val="5000"/>
                            </a:schemeClr>
                          </a:solidFill>
                          <a:latin typeface="Calibri"/>
                          <a:ea typeface="+mn-ea"/>
                          <a:cs typeface="Calibri"/>
                        </a:rPr>
                        <a:t>76</a:t>
                      </a:r>
                    </a:p>
                    <a:p>
                      <a:pPr algn="l"/>
                      <a:endParaRPr lang="ro-RO" sz="1000" b="0" i="0" u="none" kern="1200" dirty="0" smtClean="0">
                        <a:solidFill>
                          <a:schemeClr val="tx1">
                            <a:lumMod val="95000"/>
                            <a:lumOff val="5000"/>
                          </a:schemeClr>
                        </a:solidFill>
                        <a:latin typeface="Calibri"/>
                        <a:ea typeface="+mn-ea"/>
                        <a:cs typeface="Calibri"/>
                      </a:endParaRPr>
                    </a:p>
                    <a:p>
                      <a:pPr algn="l"/>
                      <a:r>
                        <a:rPr lang="ro-RO" sz="1000" b="0" i="0" u="none" kern="1200" dirty="0" smtClean="0">
                          <a:solidFill>
                            <a:schemeClr val="tx1">
                              <a:lumMod val="95000"/>
                              <a:lumOff val="5000"/>
                            </a:schemeClr>
                          </a:solidFill>
                          <a:latin typeface="Calibri"/>
                          <a:ea typeface="+mn-ea"/>
                          <a:cs typeface="Calibri"/>
                        </a:rPr>
                        <a:t>80</a:t>
                      </a:r>
                      <a:endParaRPr lang="en-GB" sz="1000" b="0" i="0" u="none" kern="1200" dirty="0" smtClean="0">
                        <a:solidFill>
                          <a:schemeClr val="tx1">
                            <a:lumMod val="95000"/>
                            <a:lumOff val="5000"/>
                          </a:schemeClr>
                        </a:solidFill>
                        <a:latin typeface="Calibri"/>
                        <a:ea typeface="+mn-ea"/>
                        <a:cs typeface="Calibri"/>
                      </a:endParaRPr>
                    </a:p>
                  </a:txBody>
                  <a:tcPr>
                    <a:solidFill>
                      <a:schemeClr val="accent5">
                        <a:lumMod val="40000"/>
                        <a:lumOff val="60000"/>
                      </a:schemeClr>
                    </a:solidFill>
                  </a:tcPr>
                </a:tc>
              </a:tr>
            </a:tbl>
          </a:graphicData>
        </a:graphic>
      </p:graphicFrame>
    </p:spTree>
    <p:extLst>
      <p:ext uri="{BB962C8B-B14F-4D97-AF65-F5344CB8AC3E}">
        <p14:creationId xmlns:p14="http://schemas.microsoft.com/office/powerpoint/2010/main" val="28890370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t>Inteligența Artificială astăzi </a:t>
            </a:r>
            <a:endParaRPr lang="en-US" dirty="0"/>
          </a:p>
        </p:txBody>
      </p:sp>
      <p:grpSp>
        <p:nvGrpSpPr>
          <p:cNvPr id="4" name="Group 3"/>
          <p:cNvGrpSpPr/>
          <p:nvPr/>
        </p:nvGrpSpPr>
        <p:grpSpPr>
          <a:xfrm>
            <a:off x="1905000" y="1047750"/>
            <a:ext cx="5177308" cy="3336771"/>
            <a:chOff x="994892" y="1276350"/>
            <a:chExt cx="6603714" cy="4256088"/>
          </a:xfrm>
        </p:grpSpPr>
        <p:pic>
          <p:nvPicPr>
            <p:cNvPr id="9" name="Picture 8" descr="imag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892" y="3409950"/>
              <a:ext cx="3196106" cy="2122488"/>
            </a:xfrm>
            <a:prstGeom prst="rect">
              <a:avLst/>
            </a:prstGeom>
          </p:spPr>
        </p:pic>
        <p:pic>
          <p:nvPicPr>
            <p:cNvPr id="10" name="Picture 9" descr="sophi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92" y="1276350"/>
              <a:ext cx="3196108" cy="2167310"/>
            </a:xfrm>
            <a:prstGeom prst="rect">
              <a:avLst/>
            </a:prstGeom>
          </p:spPr>
        </p:pic>
        <p:pic>
          <p:nvPicPr>
            <p:cNvPr id="11" name="Picture 10" descr="Why-artificial-intelligence-is-enjoying-a-renaissance_in_pag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3409950"/>
              <a:ext cx="3483806" cy="2122488"/>
            </a:xfrm>
            <a:prstGeom prst="rect">
              <a:avLst/>
            </a:prstGeom>
          </p:spPr>
        </p:pic>
        <p:pic>
          <p:nvPicPr>
            <p:cNvPr id="12" name="Content Placeholder 12" descr="robot-helping-baby.jpg"/>
            <p:cNvPicPr>
              <a:picLocks noChangeAspect="1"/>
            </p:cNvPicPr>
            <p:nvPr/>
          </p:nvPicPr>
          <p:blipFill>
            <a:blip r:embed="rId5" cstate="print">
              <a:extLst>
                <a:ext uri="{28A0092B-C50C-407E-A947-70E740481C1C}">
                  <a14:useLocalDpi xmlns:a14="http://schemas.microsoft.com/office/drawing/2010/main" val="0"/>
                </a:ext>
              </a:extLst>
            </a:blip>
            <a:srcRect l="5357" r="5357"/>
            <a:stretch>
              <a:fillRect/>
            </a:stretch>
          </p:blipFill>
          <p:spPr>
            <a:xfrm>
              <a:off x="4114800" y="1276350"/>
              <a:ext cx="3483806" cy="2167310"/>
            </a:xfrm>
            <a:prstGeom prst="rect">
              <a:avLst/>
            </a:prstGeom>
          </p:spPr>
        </p:pic>
      </p:grpSp>
      <p:sp>
        <p:nvSpPr>
          <p:cNvPr id="8" name="TextBox 7"/>
          <p:cNvSpPr txBox="1"/>
          <p:nvPr/>
        </p:nvSpPr>
        <p:spPr>
          <a:xfrm>
            <a:off x="7086600" y="1729085"/>
            <a:ext cx="926639" cy="461665"/>
          </a:xfrm>
          <a:prstGeom prst="rect">
            <a:avLst/>
          </a:prstGeom>
          <a:noFill/>
        </p:spPr>
        <p:txBody>
          <a:bodyPr wrap="square" rtlCol="0">
            <a:spAutoFit/>
          </a:bodyPr>
          <a:lstStyle/>
          <a:p>
            <a:r>
              <a:rPr lang="en-US" sz="1200" dirty="0" smtClean="0">
                <a:solidFill>
                  <a:srgbClr val="00ACD2"/>
                </a:solidFill>
              </a:rPr>
              <a:t>Care-O-Bot</a:t>
            </a:r>
            <a:r>
              <a:rPr lang="ro-RO" sz="1200" dirty="0" smtClean="0">
                <a:solidFill>
                  <a:srgbClr val="00ACD2"/>
                </a:solidFill>
              </a:rPr>
              <a:t> în sănătate</a:t>
            </a:r>
            <a:endParaRPr lang="en-US" sz="1200" dirty="0">
              <a:solidFill>
                <a:srgbClr val="00ACD2"/>
              </a:solidFill>
            </a:endParaRPr>
          </a:p>
        </p:txBody>
      </p:sp>
      <p:sp>
        <p:nvSpPr>
          <p:cNvPr id="13" name="TextBox 12"/>
          <p:cNvSpPr txBox="1"/>
          <p:nvPr/>
        </p:nvSpPr>
        <p:spPr>
          <a:xfrm>
            <a:off x="762000" y="1678002"/>
            <a:ext cx="1219200" cy="461665"/>
          </a:xfrm>
          <a:prstGeom prst="rect">
            <a:avLst/>
          </a:prstGeom>
          <a:noFill/>
        </p:spPr>
        <p:txBody>
          <a:bodyPr wrap="square" rtlCol="0">
            <a:spAutoFit/>
          </a:bodyPr>
          <a:lstStyle/>
          <a:p>
            <a:r>
              <a:rPr lang="ro-RO" sz="1200" dirty="0" smtClean="0">
                <a:solidFill>
                  <a:srgbClr val="00ACD2"/>
                </a:solidFill>
              </a:rPr>
              <a:t>Robotul-om empatic Sophie</a:t>
            </a:r>
            <a:endParaRPr lang="en-US" sz="1200" dirty="0">
              <a:solidFill>
                <a:srgbClr val="00ACD2"/>
              </a:solidFill>
            </a:endParaRPr>
          </a:p>
        </p:txBody>
      </p:sp>
      <p:sp>
        <p:nvSpPr>
          <p:cNvPr id="14" name="TextBox 13"/>
          <p:cNvSpPr txBox="1"/>
          <p:nvPr/>
        </p:nvSpPr>
        <p:spPr>
          <a:xfrm>
            <a:off x="7082308" y="2895421"/>
            <a:ext cx="1452092" cy="1200329"/>
          </a:xfrm>
          <a:prstGeom prst="rect">
            <a:avLst/>
          </a:prstGeom>
          <a:noFill/>
        </p:spPr>
        <p:txBody>
          <a:bodyPr wrap="square" rtlCol="0">
            <a:spAutoFit/>
          </a:bodyPr>
          <a:lstStyle/>
          <a:p>
            <a:r>
              <a:rPr lang="ro-RO" sz="1200" dirty="0" smtClean="0">
                <a:solidFill>
                  <a:srgbClr val="00ACD2"/>
                </a:solidFill>
              </a:rPr>
              <a:t>Optimizarea traficului prin </a:t>
            </a:r>
            <a:r>
              <a:rPr lang="ro-RO" sz="1200" i="1" dirty="0" smtClean="0">
                <a:solidFill>
                  <a:srgbClr val="00ACD2"/>
                </a:solidFill>
              </a:rPr>
              <a:t>Google Maps </a:t>
            </a:r>
            <a:r>
              <a:rPr lang="ro-RO" sz="1200" dirty="0" smtClean="0">
                <a:solidFill>
                  <a:srgbClr val="00ACD2"/>
                </a:solidFill>
              </a:rPr>
              <a:t>sau prin </a:t>
            </a:r>
            <a:r>
              <a:rPr lang="ro-RO" sz="1200" i="1" dirty="0" smtClean="0">
                <a:solidFill>
                  <a:srgbClr val="00ACD2"/>
                </a:solidFill>
              </a:rPr>
              <a:t>Waze Navigation and Life Traffic</a:t>
            </a:r>
            <a:endParaRPr lang="en-US" sz="1200" i="1" dirty="0">
              <a:solidFill>
                <a:srgbClr val="00ACD2"/>
              </a:solidFill>
            </a:endParaRPr>
          </a:p>
        </p:txBody>
      </p:sp>
      <p:sp>
        <p:nvSpPr>
          <p:cNvPr id="15" name="TextBox 14"/>
          <p:cNvSpPr txBox="1"/>
          <p:nvPr/>
        </p:nvSpPr>
        <p:spPr>
          <a:xfrm>
            <a:off x="733423" y="3269671"/>
            <a:ext cx="1219200" cy="461665"/>
          </a:xfrm>
          <a:prstGeom prst="rect">
            <a:avLst/>
          </a:prstGeom>
          <a:noFill/>
        </p:spPr>
        <p:txBody>
          <a:bodyPr wrap="square" rtlCol="0">
            <a:spAutoFit/>
          </a:bodyPr>
          <a:lstStyle/>
          <a:p>
            <a:r>
              <a:rPr lang="ro-RO" sz="1200" dirty="0" smtClean="0">
                <a:solidFill>
                  <a:srgbClr val="00ACD2"/>
                </a:solidFill>
              </a:rPr>
              <a:t>Dronă Parrot în agricultură</a:t>
            </a:r>
            <a:endParaRPr lang="en-US" sz="1200" dirty="0">
              <a:solidFill>
                <a:srgbClr val="00ACD2"/>
              </a:solidFill>
            </a:endParaRPr>
          </a:p>
        </p:txBody>
      </p:sp>
    </p:spTree>
    <p:extLst>
      <p:ext uri="{BB962C8B-B14F-4D97-AF65-F5344CB8AC3E}">
        <p14:creationId xmlns:p14="http://schemas.microsoft.com/office/powerpoint/2010/main" val="1602360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xresdefault.jpg">
            <a:hlinkClick r:id="rId2"/>
          </p:cNvPr>
          <p:cNvPicPr>
            <a:picLocks noChangeAspect="1"/>
          </p:cNvPicPr>
          <p:nvPr/>
        </p:nvPicPr>
        <p:blipFill>
          <a:blip r:embed="rId3" cstate="print"/>
          <a:stretch>
            <a:fillRect/>
          </a:stretch>
        </p:blipFill>
        <p:spPr>
          <a:xfrm>
            <a:off x="5257800" y="1276350"/>
            <a:ext cx="1991870" cy="1197697"/>
          </a:xfrm>
          <a:prstGeom prst="rect">
            <a:avLst/>
          </a:prstGeom>
          <a:ln>
            <a:solidFill>
              <a:schemeClr val="accent1"/>
            </a:solidFill>
          </a:ln>
        </p:spPr>
      </p:pic>
      <p:pic>
        <p:nvPicPr>
          <p:cNvPr id="10" name="Picture 9" descr="54caee16f2699_-_tesla-02-0612-xln.jpg">
            <a:hlinkClick r:id="rId4"/>
          </p:cNvPr>
          <p:cNvPicPr>
            <a:picLocks noChangeAspect="1"/>
          </p:cNvPicPr>
          <p:nvPr/>
        </p:nvPicPr>
        <p:blipFill>
          <a:blip r:embed="rId5" cstate="print"/>
          <a:stretch>
            <a:fillRect/>
          </a:stretch>
        </p:blipFill>
        <p:spPr>
          <a:xfrm>
            <a:off x="5284683" y="2800350"/>
            <a:ext cx="1926203" cy="1295400"/>
          </a:xfrm>
          <a:prstGeom prst="rect">
            <a:avLst/>
          </a:prstGeom>
        </p:spPr>
      </p:pic>
      <p:sp>
        <p:nvSpPr>
          <p:cNvPr id="2" name="Title 1"/>
          <p:cNvSpPr>
            <a:spLocks noGrp="1"/>
          </p:cNvSpPr>
          <p:nvPr>
            <p:ph type="ctrTitle"/>
          </p:nvPr>
        </p:nvSpPr>
        <p:spPr/>
        <p:txBody>
          <a:bodyPr>
            <a:normAutofit fontScale="90000"/>
          </a:bodyPr>
          <a:lstStyle/>
          <a:p>
            <a:r>
              <a:rPr lang="ro-RO" dirty="0"/>
              <a:t>Omul de afaceri al viitorului</a:t>
            </a:r>
            <a:endParaRPr lang="en-US" dirty="0"/>
          </a:p>
        </p:txBody>
      </p:sp>
      <p:sp>
        <p:nvSpPr>
          <p:cNvPr id="3" name="Subtitle 2"/>
          <p:cNvSpPr>
            <a:spLocks noGrp="1"/>
          </p:cNvSpPr>
          <p:nvPr>
            <p:ph type="subTitle" idx="1"/>
          </p:nvPr>
        </p:nvSpPr>
        <p:spPr/>
        <p:txBody>
          <a:bodyPr/>
          <a:lstStyle/>
          <a:p>
            <a:r>
              <a:rPr lang="fi-FI" dirty="0">
                <a:hlinkClick r:id="rId6"/>
              </a:rPr>
              <a:t>Elon </a:t>
            </a:r>
            <a:r>
              <a:rPr lang="fi-FI" dirty="0" err="1">
                <a:hlinkClick r:id="rId6"/>
              </a:rPr>
              <a:t>Musk</a:t>
            </a:r>
            <a:endParaRPr lang="en-US" dirty="0"/>
          </a:p>
        </p:txBody>
      </p:sp>
      <p:sp>
        <p:nvSpPr>
          <p:cNvPr id="6" name="Text Placeholder 5"/>
          <p:cNvSpPr>
            <a:spLocks noGrp="1"/>
          </p:cNvSpPr>
          <p:nvPr>
            <p:ph type="body" sz="quarter" idx="10"/>
          </p:nvPr>
        </p:nvSpPr>
        <p:spPr>
          <a:xfrm>
            <a:off x="914400" y="1276350"/>
            <a:ext cx="3962400" cy="3048000"/>
          </a:xfrm>
        </p:spPr>
        <p:txBody>
          <a:bodyPr numCol="1" spcCol="360000">
            <a:normAutofit fontScale="92500" lnSpcReduction="10000"/>
          </a:bodyPr>
          <a:lstStyle/>
          <a:p>
            <a:r>
              <a:rPr lang="ro-RO" dirty="0"/>
              <a:t>Elon Musk reprezintă astăzi tipologia omului de afaceri vizionar, așa cum au fost în trecutul apropiat Steve Jobs, Bill Gates sau Mark Zuckerberg. Afacerile lui Musk creionează aproape complet imaginea lumii de mâine.</a:t>
            </a:r>
          </a:p>
          <a:p>
            <a:r>
              <a:rPr lang="ro-RO" dirty="0"/>
              <a:t>A creat sistemul de plată PayPal. Este fondatorul Space X - o agenție spațială care refolosește rachete, vrând să trimită oameni pe Lună și să colonizeze Marte - și al Tesla Motors, firma care produce automobile electrice conduse prin inteligența artificială. A înființat și firma NEURALINK, care se ocupă cu neurotehnologii. Firma Solar City va produce industrial cele mai performante baterii / panouri solare din lume. Business-ul Hyperloop concepe un tren care se va deplasa cu peste 1000 de km/h, prin tuburi vidate. Firma sa, Open Artificial Intelligence, se ocupă cu aplicarea inteligenței artificiale respectând principiile de morală și etică ale viitorului.</a:t>
            </a:r>
          </a:p>
        </p:txBody>
      </p:sp>
      <p:sp>
        <p:nvSpPr>
          <p:cNvPr id="5" name="Rectangle 4"/>
          <p:cNvSpPr/>
          <p:nvPr/>
        </p:nvSpPr>
        <p:spPr>
          <a:xfrm>
            <a:off x="7239000" y="1733550"/>
            <a:ext cx="1371600" cy="276999"/>
          </a:xfrm>
          <a:prstGeom prst="rect">
            <a:avLst/>
          </a:prstGeom>
        </p:spPr>
        <p:txBody>
          <a:bodyPr wrap="square">
            <a:spAutoFit/>
          </a:bodyPr>
          <a:lstStyle/>
          <a:p>
            <a:r>
              <a:rPr lang="ro-RO" sz="1200" dirty="0" smtClean="0">
                <a:solidFill>
                  <a:srgbClr val="00ACD2"/>
                </a:solidFill>
              </a:rPr>
              <a:t>Trenul </a:t>
            </a:r>
            <a:r>
              <a:rPr lang="ro-RO" sz="1200" dirty="0">
                <a:solidFill>
                  <a:srgbClr val="00ACD2"/>
                </a:solidFill>
              </a:rPr>
              <a:t>Hyperloop </a:t>
            </a:r>
          </a:p>
        </p:txBody>
      </p:sp>
      <p:pic>
        <p:nvPicPr>
          <p:cNvPr id="7" name="Picture 6" descr="play.png">
            <a:hlinkClick r:id="rId2"/>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8261" y="1504950"/>
            <a:ext cx="762000" cy="772160"/>
          </a:xfrm>
          <a:prstGeom prst="rect">
            <a:avLst/>
          </a:prstGeom>
        </p:spPr>
      </p:pic>
      <p:sp>
        <p:nvSpPr>
          <p:cNvPr id="11" name="Rectangle 10"/>
          <p:cNvSpPr/>
          <p:nvPr/>
        </p:nvSpPr>
        <p:spPr>
          <a:xfrm>
            <a:off x="7239000" y="3257550"/>
            <a:ext cx="1371600" cy="276999"/>
          </a:xfrm>
          <a:prstGeom prst="rect">
            <a:avLst/>
          </a:prstGeom>
        </p:spPr>
        <p:txBody>
          <a:bodyPr wrap="square">
            <a:spAutoFit/>
          </a:bodyPr>
          <a:lstStyle/>
          <a:p>
            <a:r>
              <a:rPr lang="hr-HR" sz="1200" dirty="0" smtClean="0">
                <a:solidFill>
                  <a:srgbClr val="00ACD2"/>
                </a:solidFill>
              </a:rPr>
              <a:t>Fabrica  </a:t>
            </a:r>
            <a:r>
              <a:rPr lang="hr-HR" sz="1200" dirty="0">
                <a:solidFill>
                  <a:srgbClr val="00ACD2"/>
                </a:solidFill>
              </a:rPr>
              <a:t>Tesla</a:t>
            </a:r>
          </a:p>
        </p:txBody>
      </p:sp>
      <p:pic>
        <p:nvPicPr>
          <p:cNvPr id="12" name="Picture 11" descr="play.png">
            <a:hlinkClick r:id="rId4"/>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8261" y="3028950"/>
            <a:ext cx="762000" cy="772160"/>
          </a:xfrm>
          <a:prstGeom prst="rect">
            <a:avLst/>
          </a:prstGeom>
        </p:spPr>
      </p:pic>
    </p:spTree>
    <p:extLst>
      <p:ext uri="{BB962C8B-B14F-4D97-AF65-F5344CB8AC3E}">
        <p14:creationId xmlns:p14="http://schemas.microsoft.com/office/powerpoint/2010/main" val="1130706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numCol="3" spcCol="360000">
            <a:normAutofit fontScale="77500" lnSpcReduction="20000"/>
          </a:bodyPr>
          <a:lstStyle/>
          <a:p>
            <a:r>
              <a:rPr lang="ro-RO" dirty="0">
                <a:hlinkClick r:id="rId2"/>
              </a:rPr>
              <a:t>Blockchain</a:t>
            </a:r>
            <a:r>
              <a:rPr lang="ro-RO" dirty="0"/>
              <a:t> este considerată noua electricitate și cea mai mare invenție după apariția </a:t>
            </a:r>
            <a:r>
              <a:rPr lang="ro-RO" dirty="0" smtClean="0"/>
              <a:t>Internetului, care poate duce la desființarea firmelor notariale, a agențiilor finanțelor publice,a sucursalelor bancare, a caselor de sănătate sau de pensii. </a:t>
            </a:r>
          </a:p>
          <a:p>
            <a:r>
              <a:rPr lang="ro-RO" dirty="0" smtClean="0"/>
              <a:t>Orice </a:t>
            </a:r>
            <a:r>
              <a:rPr lang="ro-RO" dirty="0"/>
              <a:t>mesaj trimis pe Internet poartă semnătura emițătorului și este o copie a mesajului inițial pe care o primește receptorul mesajului. Suplimentar, o copie rămâne și în rețeaua de Internet. Sistemul Blockchain desființează această manieră de a trimite informații: prin procedee de criptare, mesajul este trimis anonim, în original, fără copie, unui receptor. Tranzacțiile sunt </a:t>
            </a:r>
            <a:r>
              <a:rPr lang="ro-RO" dirty="0" smtClean="0"/>
              <a:t>securizate, iar protecția datelor personale garantată.</a:t>
            </a:r>
            <a:endParaRPr lang="ro-RO" dirty="0"/>
          </a:p>
          <a:p>
            <a:r>
              <a:rPr lang="ro-RO" dirty="0"/>
              <a:t>Este exact ce era </a:t>
            </a:r>
            <a:r>
              <a:rPr lang="ro-RO" dirty="0" smtClean="0"/>
              <a:t>nevoie, de exemplu, </a:t>
            </a:r>
            <a:r>
              <a:rPr lang="ro-RO" dirty="0"/>
              <a:t>pentru tranzacțiile </a:t>
            </a:r>
            <a:r>
              <a:rPr lang="ro-RO" dirty="0" smtClean="0"/>
              <a:t>financiare. Așa </a:t>
            </a:r>
            <a:r>
              <a:rPr lang="ro-RO" dirty="0"/>
              <a:t>au apărut criptomonedele Bitcoin, Ethereum etc. - unde nu trebuie să îți arăți identitatea pentru orice cumpărătură. Sistemul este ideal pentru a face să dispară firmele notariale sau agențiile finanțelor publice - contractele se transmit prin Blockchain direct, fără a fi nevoie de intermediari. </a:t>
            </a:r>
            <a:r>
              <a:rPr lang="ro-RO" dirty="0" smtClean="0"/>
              <a:t>Prin </a:t>
            </a:r>
            <a:r>
              <a:rPr lang="ro-RO" dirty="0"/>
              <a:t>sistemul electoral Blockchain se poate transmite votul tău anonim și o singură dată, fără a te deplasa la urne. </a:t>
            </a:r>
            <a:endParaRPr lang="ro-RO" dirty="0" smtClean="0"/>
          </a:p>
          <a:p>
            <a:r>
              <a:rPr lang="ro-RO" dirty="0" smtClean="0"/>
              <a:t>Administrațiile </a:t>
            </a:r>
            <a:r>
              <a:rPr lang="ro-RO" dirty="0"/>
              <a:t>publice cel mai puternic digitalizate la nivel mondial operează deja în sistemul Blockchain oriunde se impune protecția datelor personale, fie că e vorba despre sistemul public de sănătate, de </a:t>
            </a:r>
            <a:r>
              <a:rPr lang="ro-RO" dirty="0" smtClean="0"/>
              <a:t>pensii sau </a:t>
            </a:r>
            <a:r>
              <a:rPr lang="ro-RO" dirty="0"/>
              <a:t>de evidență a populației.</a:t>
            </a:r>
          </a:p>
          <a:p>
            <a:r>
              <a:rPr lang="ro-RO" dirty="0"/>
              <a:t>Unele națiuni vizează în următorii ani transformarea parțială a monedei naționale în monedă virtuală, de tip Bitcoin. Sistemul însă trebuie perfecționat, Internetul poate cripta un număr limitat de monede virtuale, iar apariția unor supercomputere (de exemplu cele cuantice) poate duce la decriptarea oricărui cod, deci la dispariția monedelor virtuale. </a:t>
            </a:r>
            <a:endParaRPr lang="ro-RO" dirty="0" smtClean="0"/>
          </a:p>
          <a:p>
            <a:r>
              <a:rPr lang="fr-FR" i="1" dirty="0">
                <a:hlinkClick r:id="rId3"/>
              </a:rPr>
              <a:t>Blockchain </a:t>
            </a:r>
            <a:r>
              <a:rPr lang="ro-RO" i="1" dirty="0">
                <a:hlinkClick r:id="rId3"/>
              </a:rPr>
              <a:t>developer</a:t>
            </a:r>
            <a:r>
              <a:rPr lang="fr-FR" i="1" dirty="0">
                <a:hlinkClick r:id="rId3"/>
              </a:rPr>
              <a:t> </a:t>
            </a:r>
            <a:r>
              <a:rPr lang="ro-RO" dirty="0"/>
              <a:t>este o meserie a viitorului care </a:t>
            </a:r>
            <a:r>
              <a:rPr lang="fr-FR" dirty="0"/>
              <a:t>face e</a:t>
            </a:r>
            <a:r>
              <a:rPr lang="ro-RO" dirty="0"/>
              <a:t>-</a:t>
            </a:r>
            <a:r>
              <a:rPr lang="fr-FR" dirty="0" err="1"/>
              <a:t>tranzacţiile</a:t>
            </a:r>
            <a:r>
              <a:rPr lang="fr-FR" dirty="0"/>
              <a:t> </a:t>
            </a:r>
            <a:r>
              <a:rPr lang="fr-FR" dirty="0" err="1"/>
              <a:t>economice</a:t>
            </a:r>
            <a:r>
              <a:rPr lang="ro-RO" dirty="0"/>
              <a:t>,</a:t>
            </a:r>
            <a:r>
              <a:rPr lang="fr-FR" dirty="0"/>
              <a:t> dar nu </a:t>
            </a:r>
            <a:r>
              <a:rPr lang="fr-FR" dirty="0" err="1"/>
              <a:t>numai</a:t>
            </a:r>
            <a:r>
              <a:rPr lang="ro-RO" dirty="0"/>
              <a:t>,</a:t>
            </a:r>
            <a:r>
              <a:rPr lang="fr-FR" dirty="0"/>
              <a:t> mai rapide</a:t>
            </a:r>
            <a:r>
              <a:rPr lang="ro-RO" dirty="0"/>
              <a:t>,</a:t>
            </a:r>
            <a:r>
              <a:rPr lang="fr-FR" dirty="0"/>
              <a:t> </a:t>
            </a:r>
            <a:r>
              <a:rPr lang="fr-FR" dirty="0" err="1"/>
              <a:t>private</a:t>
            </a:r>
            <a:r>
              <a:rPr lang="ro-RO" dirty="0"/>
              <a:t> și sigure</a:t>
            </a:r>
            <a:r>
              <a:rPr lang="fr-FR" dirty="0"/>
              <a:t>. </a:t>
            </a:r>
            <a:r>
              <a:rPr lang="fr-FR" dirty="0" err="1"/>
              <a:t>Acest</a:t>
            </a:r>
            <a:r>
              <a:rPr lang="fr-FR" dirty="0"/>
              <a:t> tip de </a:t>
            </a:r>
            <a:r>
              <a:rPr lang="fr-FR" dirty="0" err="1"/>
              <a:t>tehnologie</a:t>
            </a:r>
            <a:r>
              <a:rPr lang="fr-FR" dirty="0"/>
              <a:t> va </a:t>
            </a:r>
            <a:r>
              <a:rPr lang="fr-FR" dirty="0" err="1"/>
              <a:t>schimba</a:t>
            </a:r>
            <a:r>
              <a:rPr lang="fr-FR" dirty="0"/>
              <a:t> </a:t>
            </a:r>
            <a:r>
              <a:rPr lang="fr-FR" dirty="0" err="1"/>
              <a:t>lumea</a:t>
            </a:r>
            <a:r>
              <a:rPr lang="fr-FR" dirty="0"/>
              <a:t> </a:t>
            </a:r>
            <a:r>
              <a:rPr lang="fr-FR" dirty="0" err="1"/>
              <a:t>în</a:t>
            </a:r>
            <a:r>
              <a:rPr lang="fr-FR" dirty="0"/>
              <a:t> </a:t>
            </a:r>
            <a:r>
              <a:rPr lang="fr-FR" dirty="0" err="1"/>
              <a:t>aceeaşi</a:t>
            </a:r>
            <a:r>
              <a:rPr lang="fr-FR" dirty="0"/>
              <a:t> </a:t>
            </a:r>
            <a:r>
              <a:rPr lang="fr-FR" dirty="0" err="1"/>
              <a:t>măsură</a:t>
            </a:r>
            <a:r>
              <a:rPr lang="fr-FR" dirty="0"/>
              <a:t> ca </a:t>
            </a:r>
            <a:r>
              <a:rPr lang="fr-FR" dirty="0" err="1"/>
              <a:t>Internetul</a:t>
            </a:r>
            <a:r>
              <a:rPr lang="fr-FR" dirty="0"/>
              <a:t>. </a:t>
            </a:r>
            <a:endParaRPr lang="en-GB" dirty="0"/>
          </a:p>
        </p:txBody>
      </p:sp>
      <p:sp>
        <p:nvSpPr>
          <p:cNvPr id="2" name="Title 1"/>
          <p:cNvSpPr>
            <a:spLocks noGrp="1"/>
          </p:cNvSpPr>
          <p:nvPr>
            <p:ph type="ctrTitle"/>
          </p:nvPr>
        </p:nvSpPr>
        <p:spPr/>
        <p:txBody>
          <a:bodyPr>
            <a:normAutofit/>
          </a:bodyPr>
          <a:lstStyle/>
          <a:p>
            <a:r>
              <a:rPr lang="ro-RO" dirty="0">
                <a:hlinkClick r:id="rId4"/>
              </a:rPr>
              <a:t>Sistemul Blockchain</a:t>
            </a:r>
            <a:endParaRPr lang="ro-RO" dirty="0"/>
          </a:p>
        </p:txBody>
      </p:sp>
    </p:spTree>
    <p:extLst>
      <p:ext uri="{BB962C8B-B14F-4D97-AF65-F5344CB8AC3E}">
        <p14:creationId xmlns:p14="http://schemas.microsoft.com/office/powerpoint/2010/main" val="744221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Sistemul Blockchain</a:t>
            </a:r>
          </a:p>
        </p:txBody>
      </p:sp>
      <p:sp>
        <p:nvSpPr>
          <p:cNvPr id="3" name="Subtitle 2"/>
          <p:cNvSpPr>
            <a:spLocks noGrp="1"/>
          </p:cNvSpPr>
          <p:nvPr>
            <p:ph type="subTitle" idx="1"/>
          </p:nvPr>
        </p:nvSpPr>
        <p:spPr/>
        <p:txBody>
          <a:bodyPr/>
          <a:lstStyle/>
          <a:p>
            <a:r>
              <a:rPr lang="ro-RO" dirty="0"/>
              <a:t>Cazuri concrete</a:t>
            </a:r>
            <a:endParaRPr lang="en-US" dirty="0"/>
          </a:p>
        </p:txBody>
      </p:sp>
      <p:sp>
        <p:nvSpPr>
          <p:cNvPr id="6" name="Text Placeholder 5"/>
          <p:cNvSpPr>
            <a:spLocks noGrp="1"/>
          </p:cNvSpPr>
          <p:nvPr>
            <p:ph type="body" sz="quarter" idx="10"/>
          </p:nvPr>
        </p:nvSpPr>
        <p:spPr/>
        <p:txBody>
          <a:bodyPr numCol="3" spcCol="360000">
            <a:normAutofit fontScale="85000" lnSpcReduction="20000"/>
          </a:bodyPr>
          <a:lstStyle/>
          <a:p>
            <a:r>
              <a:rPr lang="ro-RO" dirty="0">
                <a:hlinkClick r:id="rId2"/>
              </a:rPr>
              <a:t>Marii giganți TI</a:t>
            </a:r>
            <a:r>
              <a:rPr lang="ro-RO" dirty="0"/>
              <a:t> oferă deja soluții Blockchain clienților. Iată câteva exemple: IBM dezvoltă un sistem de plăți bazat pe blockchain; Amazon intenționează să includă blockchain în suita de aplicații AWS; Microsoft oferă deja “Blockchain as a Service” pe platforma lor cloud, Azure. </a:t>
            </a:r>
            <a:endParaRPr lang="ro-RO" dirty="0" smtClean="0"/>
          </a:p>
          <a:p>
            <a:endParaRPr lang="ro-RO" dirty="0"/>
          </a:p>
          <a:p>
            <a:r>
              <a:rPr lang="ro-RO" dirty="0">
                <a:hlinkClick r:id="rId3"/>
              </a:rPr>
              <a:t>Agricultura în blockchain.</a:t>
            </a:r>
            <a:r>
              <a:rPr lang="ro-RO" dirty="0"/>
              <a:t> Recent, în martie 2018, compania Louis Dreyfus a colaborat cu ABN Amro și ING Groep pentru a desfășura </a:t>
            </a:r>
            <a:r>
              <a:rPr lang="ro-RO" dirty="0">
                <a:hlinkClick r:id="rId3"/>
              </a:rPr>
              <a:t>prima tranzacție comercială cu produse agricole în sistemul blockchain</a:t>
            </a:r>
            <a:r>
              <a:rPr lang="ro-RO" dirty="0"/>
              <a:t>. </a:t>
            </a:r>
          </a:p>
          <a:p>
            <a:r>
              <a:rPr lang="ro-RO" dirty="0"/>
              <a:t>Este vorba despre vânzarea a 60.000 de tone de boabe de soia americane către China Shandong Bohi Industry Co., utilizând sistemul blockchain, prin care s-a redus timpul total necesar pentru logistică cu 80%, iar timpul necesar tranzacției s-a înjumătățit deopotrivă, de la două săptămâni, la mai puțin de o săptămână. </a:t>
            </a:r>
          </a:p>
          <a:p>
            <a:r>
              <a:rPr lang="ro-RO" dirty="0"/>
              <a:t>Combinația dintre documentele gestionate digital și livrarea automată a datelor, în timp real, a transformat complet un proces în mare parte manual, nu de puține ori cu greșeli, și greoi de manevrare a hârtiilor.</a:t>
            </a:r>
          </a:p>
          <a:p>
            <a:r>
              <a:rPr lang="ro-RO" dirty="0"/>
              <a:t>Anul 2018 ne dă un semnal important și clar, indicîndu-ne trecerea la contracte inteligente în sistemul blockchain și la noi senzori care verifică autenticitatea și calitatea produselor. Această tehnologie are potențialul de a descentraliza întregi industrii dominate în prezent de mari companii multinaționale în comerțul global. </a:t>
            </a:r>
            <a:endParaRPr lang="ro-RO" dirty="0" smtClean="0"/>
          </a:p>
          <a:p>
            <a:endParaRPr lang="ro-RO" dirty="0"/>
          </a:p>
          <a:p>
            <a:r>
              <a:rPr lang="ro-RO" dirty="0">
                <a:hlinkClick r:id="rId4"/>
              </a:rPr>
              <a:t>Ce face UE?</a:t>
            </a:r>
            <a:r>
              <a:rPr lang="ro-RO" dirty="0"/>
              <a:t> Comisia Europeană (CE) recunoaște și încurajează potențialul inovator al acestei tehnologii. Încă din mai 2017, în raportul Pieței Digitale Unice, CE a recunoscut tehnologiile bazate pe tehnologia blockchain ca având potențial uriaș pentru administrațiile publice, întreprinderile și societatea noastră în general, a accelerat programele de finanțare în acest sens, iar în anul 2018 a creat </a:t>
            </a:r>
            <a:r>
              <a:rPr lang="ro-RO" dirty="0">
                <a:hlinkClick r:id="rId5"/>
              </a:rPr>
              <a:t>Observatorul Blockchain</a:t>
            </a:r>
            <a:r>
              <a:rPr lang="ro-RO" dirty="0" smtClean="0">
                <a:hlinkClick r:id="rId5"/>
              </a:rPr>
              <a:t>.</a:t>
            </a:r>
            <a:endParaRPr lang="ro-RO" dirty="0"/>
          </a:p>
        </p:txBody>
      </p:sp>
    </p:spTree>
    <p:extLst>
      <p:ext uri="{BB962C8B-B14F-4D97-AF65-F5344CB8AC3E}">
        <p14:creationId xmlns:p14="http://schemas.microsoft.com/office/powerpoint/2010/main" val="815236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rPr>
              <a:t>Internetul Lucrurilor</a:t>
            </a:r>
            <a:r>
              <a:rPr lang="ro-RO" dirty="0"/>
              <a:t> / Internet of </a:t>
            </a:r>
            <a:r>
              <a:rPr lang="ro-RO" dirty="0" smtClean="0"/>
              <a:t>Things (i</a:t>
            </a:r>
            <a:r>
              <a:rPr lang="ro-RO" sz="1400" dirty="0" smtClean="0"/>
              <a:t>o</a:t>
            </a:r>
            <a:r>
              <a:rPr lang="ro-RO" dirty="0" smtClean="0"/>
              <a:t>T)</a:t>
            </a:r>
            <a:endParaRPr lang="ro-RO" dirty="0"/>
          </a:p>
        </p:txBody>
      </p:sp>
      <p:sp>
        <p:nvSpPr>
          <p:cNvPr id="6" name="Text Placeholder 5"/>
          <p:cNvSpPr>
            <a:spLocks noGrp="1"/>
          </p:cNvSpPr>
          <p:nvPr>
            <p:ph type="body" sz="quarter" idx="10"/>
          </p:nvPr>
        </p:nvSpPr>
        <p:spPr>
          <a:xfrm>
            <a:off x="914400" y="1276350"/>
            <a:ext cx="4648200" cy="3048000"/>
          </a:xfrm>
        </p:spPr>
        <p:txBody>
          <a:bodyPr numCol="2" spcCol="360000">
            <a:normAutofit fontScale="92500"/>
          </a:bodyPr>
          <a:lstStyle/>
          <a:p>
            <a:r>
              <a:rPr lang="ro-RO" sz="1100" dirty="0"/>
              <a:t>Toate obiectele și persoanele de pe Glob tind să se conecteze prin rețeaua mondială a Internetului. Prin urmare, această conexiune a miliarde și miliarde de informații, de date, de obiecte și persoane poate fi folosită pentru avantaje de afaceri, de strategie macroeconomică, pentru controlul poluării, terorismului etc. pentru a ușura viața fiecărui locuitor al Planetei prin eficientizarea tuturor acțiunilor personale în context general</a:t>
            </a:r>
            <a:r>
              <a:rPr lang="ro-RO" sz="1100" dirty="0" smtClean="0"/>
              <a:t>.</a:t>
            </a:r>
          </a:p>
          <a:p>
            <a:r>
              <a:rPr lang="ro-RO" sz="1100" dirty="0"/>
              <a:t>În mic, la nivelul fiecărui cetățean, lucrurile se vor transforma radical prin Internetul Lucrurilor - un bilet scris lăsat pe frigider cu ora și meniul prânzului va putea fi citit de aparatele electrocasnice inteligente. Frigiderul va decongela exact ingredientele necesare mesei, după ce va alege rețetele ideale de pe Internet, aragazul se va preîncălzi singur la ora necesară, iar membrii familiei vor fi anunțați prin mesaje personalizate că se apropie ora prânzului.  </a:t>
            </a:r>
            <a:endParaRPr lang="ro-RO" sz="1100" dirty="0" smtClean="0"/>
          </a:p>
          <a:p>
            <a:r>
              <a:rPr lang="ro-RO" sz="1100" dirty="0"/>
              <a:t>O aplicație numită Macrosop (urmașul Telescopului sau Microscopului) - care va fi computerul conectat cu toate  computerele și “lucrurile” din lume - va putea oferi doritorilor date sintetizate din orice domeniu. </a:t>
            </a:r>
          </a:p>
          <a:p>
            <a:r>
              <a:rPr lang="ro-RO" sz="1100" dirty="0"/>
              <a:t>Astfel, vom putea afla instantaneu, spre exemplu câte cafele se consumă în momentul ales în toată lumea, în orașul ales sau în cartierul nostru. </a:t>
            </a:r>
          </a:p>
        </p:txBody>
      </p:sp>
      <p:pic>
        <p:nvPicPr>
          <p:cNvPr id="5" name="Picture 4" descr="ibm-research-5-in-5-report-for-2017-14-638.jpg">
            <a:hlinkClick r:id="rId3"/>
          </p:cNvPr>
          <p:cNvPicPr>
            <a:picLocks noChangeAspect="1"/>
          </p:cNvPicPr>
          <p:nvPr/>
        </p:nvPicPr>
        <p:blipFill>
          <a:blip r:embed="rId4" cstate="print">
            <a:duotone>
              <a:prstClr val="black"/>
              <a:schemeClr val="accent6">
                <a:tint val="45000"/>
                <a:satMod val="400000"/>
              </a:schemeClr>
            </a:duotone>
          </a:blip>
          <a:stretch>
            <a:fillRect/>
          </a:stretch>
        </p:blipFill>
        <p:spPr>
          <a:xfrm>
            <a:off x="5715000" y="2038350"/>
            <a:ext cx="2598467" cy="1462147"/>
          </a:xfrm>
          <a:prstGeom prst="rect">
            <a:avLst/>
          </a:prstGeom>
          <a:ln>
            <a:solidFill>
              <a:schemeClr val="accent1"/>
            </a:solidFill>
          </a:ln>
        </p:spPr>
      </p:pic>
      <p:pic>
        <p:nvPicPr>
          <p:cNvPr id="8" name="Picture 7" descr="play.png">
            <a:hlinkClick r:id="rId3"/>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2343150"/>
            <a:ext cx="762000" cy="772160"/>
          </a:xfrm>
          <a:prstGeom prst="rect">
            <a:avLst/>
          </a:prstGeom>
        </p:spPr>
      </p:pic>
    </p:spTree>
    <p:extLst>
      <p:ext uri="{BB962C8B-B14F-4D97-AF65-F5344CB8AC3E}">
        <p14:creationId xmlns:p14="http://schemas.microsoft.com/office/powerpoint/2010/main" val="1404528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893053"/>
            <a:ext cx="2594527" cy="1974097"/>
          </a:xfrm>
          <a:prstGeom prst="rect">
            <a:avLst/>
          </a:prstGeom>
        </p:spPr>
      </p:pic>
      <p:sp>
        <p:nvSpPr>
          <p:cNvPr id="2" name="Title 1"/>
          <p:cNvSpPr>
            <a:spLocks noGrp="1"/>
          </p:cNvSpPr>
          <p:nvPr>
            <p:ph type="ctrTitle"/>
          </p:nvPr>
        </p:nvSpPr>
        <p:spPr/>
        <p:txBody>
          <a:bodyPr>
            <a:normAutofit/>
          </a:bodyPr>
          <a:lstStyle/>
          <a:p>
            <a:r>
              <a:rPr lang="ro-RO" dirty="0"/>
              <a:t>Managementul datelor IoT</a:t>
            </a:r>
          </a:p>
        </p:txBody>
      </p:sp>
      <p:sp>
        <p:nvSpPr>
          <p:cNvPr id="6" name="Text Placeholder 5"/>
          <p:cNvSpPr>
            <a:spLocks noGrp="1"/>
          </p:cNvSpPr>
          <p:nvPr>
            <p:ph type="body" sz="quarter" idx="10"/>
          </p:nvPr>
        </p:nvSpPr>
        <p:spPr>
          <a:xfrm>
            <a:off x="914400" y="1276350"/>
            <a:ext cx="4572000" cy="3048000"/>
          </a:xfrm>
        </p:spPr>
        <p:txBody>
          <a:bodyPr numCol="2" spcCol="360000">
            <a:normAutofit fontScale="85000" lnSpcReduction="10000"/>
          </a:bodyPr>
          <a:lstStyle/>
          <a:p>
            <a:r>
              <a:rPr lang="ro-RO" b="1" dirty="0"/>
              <a:t>Analiștii datelor IoT </a:t>
            </a:r>
            <a:r>
              <a:rPr lang="ro-RO" dirty="0"/>
              <a:t>vor fi specialiștii care vor analiza zilnic milioane de date generate de dispozitivele din hainele, casele, mașinile și birourile noastre pentru a găsi modalități semnificative de a ne traduce ce spun toate aceste informații. Activitatea lor va fi esențială pentru dezvoltarea viitoare a rețelei largi de dispozitive interconectate și extragerea esenței din datele generate de acestea. </a:t>
            </a:r>
          </a:p>
          <a:p>
            <a:r>
              <a:rPr lang="ro-RO" dirty="0"/>
              <a:t>Ei vor trebui să aibă trei calități cheie: </a:t>
            </a:r>
          </a:p>
          <a:p>
            <a:pPr marL="285750" indent="-285750">
              <a:buFont typeface="Arial" panose="020B0604020202020204" pitchFamily="34" charset="0"/>
              <a:buChar char="•"/>
            </a:pPr>
            <a:r>
              <a:rPr lang="ro-RO" dirty="0" smtClean="0"/>
              <a:t>abilitatea </a:t>
            </a:r>
            <a:r>
              <a:rPr lang="ro-RO" dirty="0"/>
              <a:t>de a recunoaște tiparele, </a:t>
            </a:r>
          </a:p>
          <a:p>
            <a:pPr marL="285750" indent="-285750">
              <a:buFont typeface="Arial" panose="020B0604020202020204" pitchFamily="34" charset="0"/>
              <a:buChar char="•"/>
            </a:pPr>
            <a:r>
              <a:rPr lang="ro-RO" dirty="0"/>
              <a:t>abilitatea de a pune întrebări inteligente și dificile,</a:t>
            </a:r>
          </a:p>
          <a:p>
            <a:pPr marL="285750" indent="-285750">
              <a:buFont typeface="Arial" panose="020B0604020202020204" pitchFamily="34" charset="0"/>
              <a:buChar char="•"/>
            </a:pPr>
            <a:r>
              <a:rPr lang="ro-RO" dirty="0"/>
              <a:t>înclinația naturală pentru sinteze și povestiri.</a:t>
            </a:r>
          </a:p>
          <a:p>
            <a:endParaRPr lang="ro-RO" dirty="0"/>
          </a:p>
          <a:p>
            <a:r>
              <a:rPr lang="ro-RO" dirty="0"/>
              <a:t>Recunoașterea tiparelor va juca un rol esențial în acest loc de muncă și va fi vital pentru a identifica rapid ce este important în datele colectate, transformându-le în infografice 3D și RV (realitate virtuală) care ne învață cum să avem grijă de sănătatea noastră mai bine, cum să construim case mai eficiente sau cum să conducem autoturismul în siguranță</a:t>
            </a:r>
            <a:r>
              <a:rPr lang="ro-RO" dirty="0" smtClean="0"/>
              <a:t>.</a:t>
            </a:r>
            <a:endParaRPr lang="ro-RO" dirty="0"/>
          </a:p>
        </p:txBody>
      </p:sp>
      <p:pic>
        <p:nvPicPr>
          <p:cNvPr id="8" name="Picture 7" descr="play.png">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495550"/>
            <a:ext cx="762000" cy="772160"/>
          </a:xfrm>
          <a:prstGeom prst="rect">
            <a:avLst/>
          </a:prstGeom>
        </p:spPr>
      </p:pic>
      <p:sp>
        <p:nvSpPr>
          <p:cNvPr id="9" name="Rectangle 8"/>
          <p:cNvSpPr/>
          <p:nvPr/>
        </p:nvSpPr>
        <p:spPr>
          <a:xfrm>
            <a:off x="6324600" y="3877129"/>
            <a:ext cx="1828800" cy="276999"/>
          </a:xfrm>
          <a:prstGeom prst="rect">
            <a:avLst/>
          </a:prstGeom>
        </p:spPr>
        <p:txBody>
          <a:bodyPr wrap="square">
            <a:spAutoFit/>
          </a:bodyPr>
          <a:lstStyle/>
          <a:p>
            <a:pPr algn="ctr"/>
            <a:r>
              <a:rPr lang="ro-RO" sz="1200" dirty="0" smtClean="0">
                <a:solidFill>
                  <a:srgbClr val="00ACD2"/>
                </a:solidFill>
              </a:rPr>
              <a:t>Analiștii </a:t>
            </a:r>
            <a:r>
              <a:rPr lang="ro-RO" sz="1200" dirty="0">
                <a:solidFill>
                  <a:srgbClr val="00ACD2"/>
                </a:solidFill>
              </a:rPr>
              <a:t>datelor IoT</a:t>
            </a:r>
          </a:p>
        </p:txBody>
      </p:sp>
    </p:spTree>
    <p:extLst>
      <p:ext uri="{BB962C8B-B14F-4D97-AF65-F5344CB8AC3E}">
        <p14:creationId xmlns:p14="http://schemas.microsoft.com/office/powerpoint/2010/main" val="1182374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8HELSINKI2-master675.jpg">
            <a:hlinkClick r:id="rId2"/>
          </p:cNvPr>
          <p:cNvPicPr>
            <a:picLocks noChangeAspect="1"/>
          </p:cNvPicPr>
          <p:nvPr/>
        </p:nvPicPr>
        <p:blipFill>
          <a:blip r:embed="rId3" cstate="print"/>
          <a:stretch>
            <a:fillRect/>
          </a:stretch>
        </p:blipFill>
        <p:spPr>
          <a:xfrm>
            <a:off x="5524500" y="2647950"/>
            <a:ext cx="2171700" cy="1447800"/>
          </a:xfrm>
          <a:prstGeom prst="rect">
            <a:avLst/>
          </a:prstGeom>
        </p:spPr>
      </p:pic>
      <p:sp>
        <p:nvSpPr>
          <p:cNvPr id="2" name="Title 1"/>
          <p:cNvSpPr>
            <a:spLocks noGrp="1"/>
          </p:cNvSpPr>
          <p:nvPr>
            <p:ph type="ctrTitle"/>
          </p:nvPr>
        </p:nvSpPr>
        <p:spPr/>
        <p:txBody>
          <a:bodyPr>
            <a:normAutofit/>
          </a:bodyPr>
          <a:lstStyle/>
          <a:p>
            <a:r>
              <a:rPr lang="ro-RO" dirty="0">
                <a:hlinkClick r:id="rId4"/>
              </a:rPr>
              <a:t>Transporturile viitorului</a:t>
            </a:r>
            <a:endParaRPr lang="ro-RO" dirty="0"/>
          </a:p>
        </p:txBody>
      </p:sp>
      <p:sp>
        <p:nvSpPr>
          <p:cNvPr id="6" name="Text Placeholder 5"/>
          <p:cNvSpPr>
            <a:spLocks noGrp="1"/>
          </p:cNvSpPr>
          <p:nvPr>
            <p:ph type="body" sz="quarter" idx="10"/>
          </p:nvPr>
        </p:nvSpPr>
        <p:spPr>
          <a:xfrm>
            <a:off x="914400" y="1276350"/>
            <a:ext cx="7391400" cy="1219200"/>
          </a:xfrm>
        </p:spPr>
        <p:txBody>
          <a:bodyPr numCol="2" spcCol="360000">
            <a:normAutofit fontScale="77500" lnSpcReduction="20000"/>
          </a:bodyPr>
          <a:lstStyle/>
          <a:p>
            <a:r>
              <a:rPr lang="ro-RO" dirty="0" smtClean="0"/>
              <a:t>IA pune în pericol meseria de șofer, dar ne aduce la schimb timp în care putem lucra sau crea altceva.</a:t>
            </a:r>
          </a:p>
          <a:p>
            <a:r>
              <a:rPr lang="ro-RO" dirty="0" smtClean="0"/>
              <a:t>Transportul </a:t>
            </a:r>
            <a:r>
              <a:rPr lang="ro-RO" dirty="0"/>
              <a:t>în viitor va fi legat de pilotarea automată prin inteligența </a:t>
            </a:r>
            <a:r>
              <a:rPr lang="ro-RO" dirty="0" smtClean="0"/>
              <a:t>artificială, iar mașinile vor fi conectate între ele prin IoT. </a:t>
            </a:r>
            <a:endParaRPr lang="ro-RO" dirty="0"/>
          </a:p>
          <a:p>
            <a:r>
              <a:rPr lang="ro-RO" dirty="0"/>
              <a:t>Mașinile fără șofer vor începe să cucerească șoselele din întreaga lume în următorul deceniu. Cele mai mari schimbări se vor produce în transportul de marfă – unde camioanele fără șofer vor alcătui “caravane” pe autostrăzile lumii. Dispariția șoferilor profesioniști va duce numai în Statele Unite - unde șofatul profesionist este cea mai răspândită ocupație - la un șomaj de peste 3 milioane de persoane</a:t>
            </a:r>
            <a:r>
              <a:rPr lang="ro-RO" dirty="0" smtClean="0"/>
              <a:t>.</a:t>
            </a:r>
          </a:p>
          <a:p>
            <a:r>
              <a:rPr lang="ro-RO" dirty="0"/>
              <a:t>În unele orașe au apărut deja autobuzele fără șofer, doar cu pasageri, conduse de inteligența artificială a unui computer de bord – pilot automat, care hotărăște cum să ajungă de la o stație la alta în circulația rutieră a unui oraș - precum Helsinki</a:t>
            </a:r>
            <a:r>
              <a:rPr lang="ro-RO" dirty="0" smtClean="0"/>
              <a:t>.</a:t>
            </a:r>
            <a:endParaRPr lang="ro-RO" dirty="0"/>
          </a:p>
        </p:txBody>
      </p:sp>
      <p:sp>
        <p:nvSpPr>
          <p:cNvPr id="9" name="Rectangle 8"/>
          <p:cNvSpPr/>
          <p:nvPr/>
        </p:nvSpPr>
        <p:spPr>
          <a:xfrm>
            <a:off x="1524000" y="4095750"/>
            <a:ext cx="1828800" cy="276999"/>
          </a:xfrm>
          <a:prstGeom prst="rect">
            <a:avLst/>
          </a:prstGeom>
        </p:spPr>
        <p:txBody>
          <a:bodyPr wrap="square">
            <a:spAutoFit/>
          </a:bodyPr>
          <a:lstStyle/>
          <a:p>
            <a:pPr algn="ctr"/>
            <a:r>
              <a:rPr lang="ro-RO" sz="1200" dirty="0" smtClean="0">
                <a:solidFill>
                  <a:srgbClr val="00ACD2"/>
                </a:solidFill>
              </a:rPr>
              <a:t>Camion </a:t>
            </a:r>
            <a:r>
              <a:rPr lang="ro-RO" sz="1200" dirty="0">
                <a:solidFill>
                  <a:srgbClr val="00ACD2"/>
                </a:solidFill>
              </a:rPr>
              <a:t>cu pilot automat </a:t>
            </a:r>
          </a:p>
        </p:txBody>
      </p:sp>
      <p:pic>
        <p:nvPicPr>
          <p:cNvPr id="10" name="Picture 9" descr="12265106_g.jpg">
            <a:hlinkClick r:id="rId5"/>
          </p:cNvPr>
          <p:cNvPicPr>
            <a:picLocks noChangeAspect="1"/>
          </p:cNvPicPr>
          <p:nvPr/>
        </p:nvPicPr>
        <p:blipFill>
          <a:blip r:embed="rId6" cstate="print"/>
          <a:stretch>
            <a:fillRect/>
          </a:stretch>
        </p:blipFill>
        <p:spPr>
          <a:xfrm>
            <a:off x="1219200" y="2647950"/>
            <a:ext cx="2573867" cy="1447800"/>
          </a:xfrm>
          <a:prstGeom prst="rect">
            <a:avLst/>
          </a:prstGeom>
        </p:spPr>
      </p:pic>
      <p:pic>
        <p:nvPicPr>
          <p:cNvPr id="8" name="Picture 7" descr="play.png">
            <a:hlinkClick r:id="rId5"/>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400" y="3028950"/>
            <a:ext cx="762000" cy="772160"/>
          </a:xfrm>
          <a:prstGeom prst="rect">
            <a:avLst/>
          </a:prstGeom>
        </p:spPr>
      </p:pic>
      <p:sp>
        <p:nvSpPr>
          <p:cNvPr id="12" name="Rectangle 11"/>
          <p:cNvSpPr/>
          <p:nvPr/>
        </p:nvSpPr>
        <p:spPr>
          <a:xfrm>
            <a:off x="5676900" y="4095750"/>
            <a:ext cx="1828800" cy="276999"/>
          </a:xfrm>
          <a:prstGeom prst="rect">
            <a:avLst/>
          </a:prstGeom>
        </p:spPr>
        <p:txBody>
          <a:bodyPr wrap="square">
            <a:spAutoFit/>
          </a:bodyPr>
          <a:lstStyle/>
          <a:p>
            <a:pPr algn="ctr"/>
            <a:r>
              <a:rPr lang="fi-FI" sz="1200" dirty="0" err="1">
                <a:solidFill>
                  <a:srgbClr val="00ACD2"/>
                </a:solidFill>
              </a:rPr>
              <a:t>A</a:t>
            </a:r>
            <a:r>
              <a:rPr lang="fi-FI" sz="1200" dirty="0" err="1" smtClean="0">
                <a:solidFill>
                  <a:srgbClr val="00ACD2"/>
                </a:solidFill>
              </a:rPr>
              <a:t>utobuz</a:t>
            </a:r>
            <a:r>
              <a:rPr lang="fi-FI" sz="1200" dirty="0" smtClean="0">
                <a:solidFill>
                  <a:srgbClr val="00ACD2"/>
                </a:solidFill>
              </a:rPr>
              <a:t> </a:t>
            </a:r>
            <a:r>
              <a:rPr lang="fi-FI" sz="1200" dirty="0" err="1">
                <a:solidFill>
                  <a:srgbClr val="00ACD2"/>
                </a:solidFill>
              </a:rPr>
              <a:t>autonom</a:t>
            </a:r>
            <a:r>
              <a:rPr lang="fi-FI" sz="1200" dirty="0">
                <a:solidFill>
                  <a:srgbClr val="00ACD2"/>
                </a:solidFill>
              </a:rPr>
              <a:t> Helsinki </a:t>
            </a:r>
            <a:endParaRPr lang="fi-FI" sz="1200" dirty="0" smtClean="0">
              <a:solidFill>
                <a:srgbClr val="00ACD2"/>
              </a:solidFill>
            </a:endParaRPr>
          </a:p>
        </p:txBody>
      </p:sp>
      <p:pic>
        <p:nvPicPr>
          <p:cNvPr id="13" name="Picture 12" descr="play.png">
            <a:hlinkClick r:id="rId2"/>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0300" y="3028950"/>
            <a:ext cx="762000" cy="772160"/>
          </a:xfrm>
          <a:prstGeom prst="rect">
            <a:avLst/>
          </a:prstGeom>
        </p:spPr>
      </p:pic>
    </p:spTree>
    <p:extLst>
      <p:ext uri="{BB962C8B-B14F-4D97-AF65-F5344CB8AC3E}">
        <p14:creationId xmlns:p14="http://schemas.microsoft.com/office/powerpoint/2010/main" val="4153431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tro_algae.jpg">
            <a:hlinkClick r:id="rId2"/>
          </p:cNvPr>
          <p:cNvPicPr>
            <a:picLocks noChangeAspect="1"/>
          </p:cNvPicPr>
          <p:nvPr/>
        </p:nvPicPr>
        <p:blipFill>
          <a:blip r:embed="rId3" cstate="print"/>
          <a:stretch>
            <a:fillRect/>
          </a:stretch>
        </p:blipFill>
        <p:spPr>
          <a:xfrm>
            <a:off x="6019800" y="1276350"/>
            <a:ext cx="2062843" cy="1300760"/>
          </a:xfrm>
          <a:prstGeom prst="rect">
            <a:avLst/>
          </a:prstGeom>
        </p:spPr>
      </p:pic>
      <p:pic>
        <p:nvPicPr>
          <p:cNvPr id="15" name="Picture 14" descr="download (1).jpg">
            <a:hlinkClick r:id="rId4"/>
          </p:cNvPr>
          <p:cNvPicPr>
            <a:picLocks noChangeAspect="1"/>
          </p:cNvPicPr>
          <p:nvPr/>
        </p:nvPicPr>
        <p:blipFill>
          <a:blip r:embed="rId5" cstate="print"/>
          <a:stretch>
            <a:fillRect/>
          </a:stretch>
        </p:blipFill>
        <p:spPr>
          <a:xfrm>
            <a:off x="6014358" y="3105150"/>
            <a:ext cx="2062842" cy="1155191"/>
          </a:xfrm>
          <a:prstGeom prst="rect">
            <a:avLst/>
          </a:prstGeom>
        </p:spPr>
      </p:pic>
      <p:sp>
        <p:nvSpPr>
          <p:cNvPr id="2" name="Title 1"/>
          <p:cNvSpPr>
            <a:spLocks noGrp="1"/>
          </p:cNvSpPr>
          <p:nvPr>
            <p:ph type="ctrTitle"/>
          </p:nvPr>
        </p:nvSpPr>
        <p:spPr/>
        <p:txBody>
          <a:bodyPr>
            <a:normAutofit/>
          </a:bodyPr>
          <a:lstStyle/>
          <a:p>
            <a:r>
              <a:rPr lang="ro-RO" dirty="0">
                <a:hlinkClick r:id="rId6"/>
              </a:rPr>
              <a:t>Resursele viitorului</a:t>
            </a:r>
            <a:endParaRPr lang="ro-RO" dirty="0"/>
          </a:p>
        </p:txBody>
      </p:sp>
      <p:sp>
        <p:nvSpPr>
          <p:cNvPr id="6" name="Text Placeholder 5"/>
          <p:cNvSpPr>
            <a:spLocks noGrp="1"/>
          </p:cNvSpPr>
          <p:nvPr>
            <p:ph type="body" sz="quarter" idx="10"/>
          </p:nvPr>
        </p:nvSpPr>
        <p:spPr>
          <a:xfrm>
            <a:off x="914400" y="1276350"/>
            <a:ext cx="4572000" cy="3048000"/>
          </a:xfrm>
        </p:spPr>
        <p:txBody>
          <a:bodyPr numCol="2" spcCol="360000">
            <a:normAutofit fontScale="70000" lnSpcReduction="20000"/>
          </a:bodyPr>
          <a:lstStyle/>
          <a:p>
            <a:r>
              <a:rPr lang="ro-RO" dirty="0"/>
              <a:t>În viitorul apropiat va avea loc și o răsturnare a priorităților legate de resursele naturale. Petrolul este astăzi și va fi și în viitor într-o “criză” de supraproducție, având în vedere sursele de energie alternative pentru înlocuirea lui. Petrolului îi va reveni treptat, dar rapid, doar rolul de “materie primă”, nu de combustibil - la  un automobil se folosește petrolul nu numai pentru propulsie, ci și la realizarea roților, bordului, vopselei etc</a:t>
            </a:r>
            <a:r>
              <a:rPr lang="ro-RO" dirty="0" smtClean="0"/>
              <a:t>.</a:t>
            </a:r>
          </a:p>
          <a:p>
            <a:r>
              <a:rPr lang="ro-RO" dirty="0"/>
              <a:t>Pe lângă energii alternative, se dezvoltă acum  și proiecte în care se obține combustibil prin - spre exemplu - inginerie genetică. Oamenii de știință care au descifrat genomul uman și au realizat primele celule sintetice, au pus în practică acum pentru firma Exxon Mobil proiecte uriașe în care microbii și algele produc combustibil.</a:t>
            </a:r>
          </a:p>
          <a:p>
            <a:r>
              <a:rPr lang="ro-RO" dirty="0"/>
              <a:t>Am amintit și de proiectul de 5 miliarde de dolari al lui Elon Musk - Solar City - cel mai mare fabricant de panouri solare din lume.</a:t>
            </a:r>
          </a:p>
          <a:p>
            <a:r>
              <a:rPr lang="ro-RO" dirty="0"/>
              <a:t>Inovatorii în domeniul energiei durabile vor fi experți în domeniul chimiei și al științei materialelor, cu pronunțate instincte antreprenoriale, care vor inventa noi capacități de stocare a bateriilor pentru a face față cerințelor de energie ale unei lumi digitale în creștere. </a:t>
            </a:r>
          </a:p>
          <a:p>
            <a:r>
              <a:rPr lang="ro-RO" dirty="0"/>
              <a:t>Serviciul lor va deveni foarte relevant dacă ținem cont că până la mijlocul anilor 2020, schimbările climatice și epuizarea resurselor naturale ne vor face să trecem în era post-carbon. Una dintre principalele bariere în calea unei infrastructuri energetice complet sustenabile va fi stocarea energiei pentru zilele  în care vântul nu bate sau nu este soare.</a:t>
            </a:r>
          </a:p>
          <a:p>
            <a:endParaRPr lang="ro-RO" dirty="0"/>
          </a:p>
          <a:p>
            <a:endParaRPr lang="ro-RO" dirty="0"/>
          </a:p>
        </p:txBody>
      </p:sp>
      <p:sp>
        <p:nvSpPr>
          <p:cNvPr id="9" name="Rectangle 8"/>
          <p:cNvSpPr/>
          <p:nvPr/>
        </p:nvSpPr>
        <p:spPr>
          <a:xfrm>
            <a:off x="6172200" y="2571750"/>
            <a:ext cx="1828800" cy="276999"/>
          </a:xfrm>
          <a:prstGeom prst="rect">
            <a:avLst/>
          </a:prstGeom>
        </p:spPr>
        <p:txBody>
          <a:bodyPr wrap="square">
            <a:spAutoFit/>
          </a:bodyPr>
          <a:lstStyle/>
          <a:p>
            <a:pPr algn="ctr"/>
            <a:r>
              <a:rPr lang="it-IT" sz="1200" dirty="0" smtClean="0">
                <a:solidFill>
                  <a:srgbClr val="00ACD2"/>
                </a:solidFill>
              </a:rPr>
              <a:t>Ferme </a:t>
            </a:r>
            <a:r>
              <a:rPr lang="it-IT" sz="1200" dirty="0">
                <a:solidFill>
                  <a:srgbClr val="00ACD2"/>
                </a:solidFill>
              </a:rPr>
              <a:t>combustibili </a:t>
            </a:r>
            <a:r>
              <a:rPr lang="it-IT" sz="1200" dirty="0" err="1" smtClean="0">
                <a:solidFill>
                  <a:srgbClr val="00ACD2"/>
                </a:solidFill>
              </a:rPr>
              <a:t>Exxon</a:t>
            </a:r>
            <a:endParaRPr lang="it-IT" sz="1200" dirty="0">
              <a:solidFill>
                <a:srgbClr val="00ACD2"/>
              </a:solidFill>
            </a:endParaRPr>
          </a:p>
        </p:txBody>
      </p:sp>
      <p:pic>
        <p:nvPicPr>
          <p:cNvPr id="8" name="Picture 7" descr="play.png">
            <a:hlinkClick r:id="rId2"/>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1581150"/>
            <a:ext cx="762000" cy="772160"/>
          </a:xfrm>
          <a:prstGeom prst="rect">
            <a:avLst/>
          </a:prstGeom>
        </p:spPr>
      </p:pic>
      <p:sp>
        <p:nvSpPr>
          <p:cNvPr id="12" name="Rectangle 11"/>
          <p:cNvSpPr/>
          <p:nvPr/>
        </p:nvSpPr>
        <p:spPr>
          <a:xfrm>
            <a:off x="6172200" y="4248150"/>
            <a:ext cx="1828800" cy="276999"/>
          </a:xfrm>
          <a:prstGeom prst="rect">
            <a:avLst/>
          </a:prstGeom>
        </p:spPr>
        <p:txBody>
          <a:bodyPr wrap="square">
            <a:spAutoFit/>
          </a:bodyPr>
          <a:lstStyle/>
          <a:p>
            <a:pPr algn="ctr"/>
            <a:r>
              <a:rPr lang="en-US" sz="1200" dirty="0">
                <a:solidFill>
                  <a:srgbClr val="00ACD2"/>
                </a:solidFill>
              </a:rPr>
              <a:t>Solar </a:t>
            </a:r>
            <a:r>
              <a:rPr lang="en-US" sz="1200" dirty="0" smtClean="0">
                <a:solidFill>
                  <a:srgbClr val="00ACD2"/>
                </a:solidFill>
              </a:rPr>
              <a:t>City</a:t>
            </a:r>
            <a:endParaRPr lang="en-US" sz="1200" dirty="0">
              <a:solidFill>
                <a:srgbClr val="00ACD2"/>
              </a:solidFill>
            </a:endParaRPr>
          </a:p>
        </p:txBody>
      </p:sp>
      <p:pic>
        <p:nvPicPr>
          <p:cNvPr id="13" name="Picture 12" descr="play.png">
            <a:hlinkClick r:id="rId4"/>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3257550"/>
            <a:ext cx="762000" cy="772160"/>
          </a:xfrm>
          <a:prstGeom prst="rect">
            <a:avLst/>
          </a:prstGeom>
        </p:spPr>
      </p:pic>
    </p:spTree>
    <p:extLst>
      <p:ext uri="{BB962C8B-B14F-4D97-AF65-F5344CB8AC3E}">
        <p14:creationId xmlns:p14="http://schemas.microsoft.com/office/powerpoint/2010/main" val="1931206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315344a58aab963e85830cc0a099cbc.jpg">
            <a:hlinkClick r:id="rId2"/>
          </p:cNvPr>
          <p:cNvPicPr>
            <a:picLocks noChangeAspect="1"/>
          </p:cNvPicPr>
          <p:nvPr/>
        </p:nvPicPr>
        <p:blipFill>
          <a:blip r:embed="rId3" cstate="print"/>
          <a:stretch>
            <a:fillRect/>
          </a:stretch>
        </p:blipFill>
        <p:spPr>
          <a:xfrm>
            <a:off x="6096000" y="1733550"/>
            <a:ext cx="2286000" cy="1783081"/>
          </a:xfrm>
          <a:prstGeom prst="rect">
            <a:avLst/>
          </a:prstGeom>
        </p:spPr>
      </p:pic>
      <p:sp>
        <p:nvSpPr>
          <p:cNvPr id="6" name="Text Placeholder 5"/>
          <p:cNvSpPr>
            <a:spLocks noGrp="1"/>
          </p:cNvSpPr>
          <p:nvPr>
            <p:ph type="body" sz="quarter" idx="10"/>
          </p:nvPr>
        </p:nvSpPr>
        <p:spPr>
          <a:xfrm>
            <a:off x="914400" y="1047750"/>
            <a:ext cx="4648200" cy="3276600"/>
          </a:xfrm>
        </p:spPr>
        <p:txBody>
          <a:bodyPr numCol="1" spcCol="360000">
            <a:normAutofit fontScale="85000" lnSpcReduction="10000"/>
          </a:bodyPr>
          <a:lstStyle/>
          <a:p>
            <a:r>
              <a:rPr lang="ro-RO" dirty="0"/>
              <a:t>Unele țări producătoare de resurse naturale “clasice” - petrol, cărbune - sunt deja detronate de țări cu resurse necesare noilor tehnologii. Spre exemplu, toate bateriile viitorului au în componență litiu – astfel că țări cu subsolul bogat în zăcăminte de litiu - Argentina, Portugalia, Zimbabwe – au șansa să devină țările bogate de mâine.</a:t>
            </a:r>
          </a:p>
          <a:p>
            <a:r>
              <a:rPr lang="ro-RO" dirty="0"/>
              <a:t>Pentru obținerea de resurse pentru tehnologiile de mâine, </a:t>
            </a:r>
            <a:r>
              <a:rPr lang="ro-RO" dirty="0">
                <a:hlinkClick r:id="rId4"/>
              </a:rPr>
              <a:t>China </a:t>
            </a:r>
            <a:r>
              <a:rPr lang="ro-RO" dirty="0"/>
              <a:t>a “cucerit” unele țări din Asia, Africa și America de Sud, exportând know-how-ul pentru minerit, încheind acorduri cu țările bogate în minereuri speciale – iterbiu, itriu, terbiu etc. – esențiale pentru produsele high-tech. China controlează 90% din resursele mondiale de pământuri rare. </a:t>
            </a:r>
          </a:p>
          <a:p>
            <a:r>
              <a:rPr lang="ro-RO" dirty="0"/>
              <a:t>Mari țări cu </a:t>
            </a:r>
            <a:r>
              <a:rPr lang="ro-RO" dirty="0">
                <a:hlinkClick r:id="rId5"/>
              </a:rPr>
              <a:t>resurse de minereuri</a:t>
            </a:r>
            <a:r>
              <a:rPr lang="ro-RO" dirty="0"/>
              <a:t> rare importante tehnologic – beriliu, paladiu, iridiu, osmiu, tantal, cobalt etc. – sunt: Canada, SUA, Mexic, Congo, Brazilia, Rusia, Australia. </a:t>
            </a:r>
          </a:p>
          <a:p>
            <a:r>
              <a:rPr lang="ro-RO" dirty="0"/>
              <a:t>România are șansa unor zăcăminte de minereuri rare în diferite amestecuri cu minereuri precum aurul, argintul sau uraniul - germaniu, titan, cobalt, galiu etc</a:t>
            </a:r>
            <a:r>
              <a:rPr lang="ro-RO" dirty="0" smtClean="0"/>
              <a:t>.</a:t>
            </a:r>
          </a:p>
          <a:p>
            <a:r>
              <a:rPr lang="ro-RO" dirty="0"/>
              <a:t>În viitorul apropiat, resursele de minereuri rare fiind foarte limitate, se are în vedere extragerea minereului de pe asteroizii aflați în spațiu cu ajutorul unor echipamente fără echipaj</a:t>
            </a:r>
            <a:r>
              <a:rPr lang="ro-RO" dirty="0" smtClean="0"/>
              <a:t>.</a:t>
            </a:r>
            <a:endParaRPr lang="ro-RO" dirty="0"/>
          </a:p>
        </p:txBody>
      </p:sp>
      <p:sp>
        <p:nvSpPr>
          <p:cNvPr id="9" name="Rectangle 8"/>
          <p:cNvSpPr/>
          <p:nvPr/>
        </p:nvSpPr>
        <p:spPr>
          <a:xfrm>
            <a:off x="6324600" y="3486150"/>
            <a:ext cx="1828800" cy="276999"/>
          </a:xfrm>
          <a:prstGeom prst="rect">
            <a:avLst/>
          </a:prstGeom>
        </p:spPr>
        <p:txBody>
          <a:bodyPr wrap="square">
            <a:spAutoFit/>
          </a:bodyPr>
          <a:lstStyle/>
          <a:p>
            <a:pPr algn="ctr"/>
            <a:r>
              <a:rPr lang="ro-RO" sz="1200" dirty="0">
                <a:solidFill>
                  <a:srgbClr val="00ACD2"/>
                </a:solidFill>
              </a:rPr>
              <a:t> </a:t>
            </a:r>
            <a:r>
              <a:rPr lang="ro-RO" sz="1200" dirty="0" smtClean="0">
                <a:solidFill>
                  <a:srgbClr val="00ACD2"/>
                </a:solidFill>
              </a:rPr>
              <a:t>Mineritul </a:t>
            </a:r>
            <a:r>
              <a:rPr lang="ro-RO" sz="1200" dirty="0">
                <a:solidFill>
                  <a:srgbClr val="00ACD2"/>
                </a:solidFill>
              </a:rPr>
              <a:t>pe asteroizi </a:t>
            </a:r>
          </a:p>
        </p:txBody>
      </p:sp>
      <p:pic>
        <p:nvPicPr>
          <p:cNvPr id="8" name="Picture 7" descr="play.png">
            <a:hlinkClick r:id="rId2"/>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2190750"/>
            <a:ext cx="762000" cy="772160"/>
          </a:xfrm>
          <a:prstGeom prst="rect">
            <a:avLst/>
          </a:prstGeom>
        </p:spPr>
      </p:pic>
    </p:spTree>
    <p:extLst>
      <p:ext uri="{BB962C8B-B14F-4D97-AF65-F5344CB8AC3E}">
        <p14:creationId xmlns:p14="http://schemas.microsoft.com/office/powerpoint/2010/main" val="306366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_original.png">
            <a:hlinkClick r:id="rId2"/>
          </p:cNvPr>
          <p:cNvPicPr>
            <a:picLocks noChangeAspect="1"/>
          </p:cNvPicPr>
          <p:nvPr/>
        </p:nvPicPr>
        <p:blipFill>
          <a:blip r:embed="rId3" cstate="print"/>
          <a:stretch>
            <a:fillRect/>
          </a:stretch>
        </p:blipFill>
        <p:spPr>
          <a:xfrm>
            <a:off x="5257800" y="1962150"/>
            <a:ext cx="3200400" cy="1575443"/>
          </a:xfrm>
          <a:prstGeom prst="rect">
            <a:avLst/>
          </a:prstGeom>
          <a:ln>
            <a:solidFill>
              <a:schemeClr val="tx2">
                <a:lumMod val="40000"/>
                <a:lumOff val="60000"/>
              </a:schemeClr>
            </a:solidFill>
          </a:ln>
        </p:spPr>
      </p:pic>
      <p:sp>
        <p:nvSpPr>
          <p:cNvPr id="2" name="Title 1"/>
          <p:cNvSpPr>
            <a:spLocks noGrp="1"/>
          </p:cNvSpPr>
          <p:nvPr>
            <p:ph type="ctrTitle"/>
          </p:nvPr>
        </p:nvSpPr>
        <p:spPr/>
        <p:txBody>
          <a:bodyPr>
            <a:normAutofit/>
          </a:bodyPr>
          <a:lstStyle/>
          <a:p>
            <a:r>
              <a:rPr lang="ro-RO" dirty="0">
                <a:hlinkClick r:id="rId4"/>
              </a:rPr>
              <a:t>Evoluțiile mediului înconjurător</a:t>
            </a:r>
            <a:endParaRPr lang="ro-RO" dirty="0"/>
          </a:p>
        </p:txBody>
      </p:sp>
      <p:sp>
        <p:nvSpPr>
          <p:cNvPr id="6" name="Text Placeholder 5"/>
          <p:cNvSpPr>
            <a:spLocks noGrp="1"/>
          </p:cNvSpPr>
          <p:nvPr>
            <p:ph type="body" sz="quarter" idx="10"/>
          </p:nvPr>
        </p:nvSpPr>
        <p:spPr>
          <a:xfrm>
            <a:off x="914400" y="1276350"/>
            <a:ext cx="3962400" cy="3048000"/>
          </a:xfrm>
        </p:spPr>
        <p:txBody>
          <a:bodyPr numCol="1" spcCol="360000">
            <a:normAutofit fontScale="70000" lnSpcReduction="20000"/>
          </a:bodyPr>
          <a:lstStyle/>
          <a:p>
            <a:r>
              <a:rPr lang="ro-RO" dirty="0"/>
              <a:t>Schimbările majore ale mediului care se petrec sub ochii noștri vor avea o influență hotărâtoare asupra modului în care se va desfășura activitatea economică în viitor. Chiar în prezent efectele creșterii nivelului oceanic afectează milioane de oameni în țări din Asia și Oceania. Există la acest moment “refugiați climatici” – comunități foarte numeroase care sunt nevoite să se mute de pe malul oceanelor din Asia și de pe insule în Oceania. Problemele de viață - ale locuinței, ale unui loc de muncă - ale acestor refugiați, cărora li se adaugă și alții din cauza încălzirii climei, trebuie rezolvate în contextul în care oricum țările afectate - precum Bangladesh sau India – sunt suprapopulate.</a:t>
            </a:r>
          </a:p>
          <a:p>
            <a:r>
              <a:rPr lang="ro-RO" dirty="0"/>
              <a:t>Este foarte posibil și ca încălzirea climei să provoace în viitorul apropiat o nouă glaciație, o ulterioară răcire violentă a climei globale, deoarece desalinizarea și creșterea temperaturii oceanelor tinde să stopeze circulația curenților submarini care echilibrează temperaturile pe planetă. În acest caz, mișcările de populație se vor înregistra dinspre nord spre Ecuator</a:t>
            </a:r>
            <a:r>
              <a:rPr lang="ro-RO" dirty="0" smtClean="0"/>
              <a:t>.</a:t>
            </a:r>
          </a:p>
          <a:p>
            <a:r>
              <a:rPr lang="ro-RO" dirty="0"/>
              <a:t>ONU, Uniunea Europeană,  țările asiatice dezvoltate tratează problemele schimbărilor de mediu, poluarea în contextul suprapopulării, ca pe unele de natură să încetinească procesele de creștere economică și piața muncii în viitorul apropiat.</a:t>
            </a:r>
          </a:p>
          <a:p>
            <a:r>
              <a:rPr lang="ro-RO" dirty="0"/>
              <a:t>Oamenii nu vor mai putea lucra în agricultură, pescuit, turism etc. sau chiar locui în zone întinse de pe glob - precum Orientul Mijlociu  sau Oceania - afectate de schimbările climatice. </a:t>
            </a:r>
          </a:p>
        </p:txBody>
      </p:sp>
      <p:sp>
        <p:nvSpPr>
          <p:cNvPr id="9" name="Rectangle 8"/>
          <p:cNvSpPr/>
          <p:nvPr/>
        </p:nvSpPr>
        <p:spPr>
          <a:xfrm>
            <a:off x="5943600" y="3486150"/>
            <a:ext cx="1828800" cy="276999"/>
          </a:xfrm>
          <a:prstGeom prst="rect">
            <a:avLst/>
          </a:prstGeom>
        </p:spPr>
        <p:txBody>
          <a:bodyPr wrap="square">
            <a:spAutoFit/>
          </a:bodyPr>
          <a:lstStyle/>
          <a:p>
            <a:pPr algn="ctr"/>
            <a:r>
              <a:rPr lang="it-IT" sz="1200" dirty="0" smtClean="0">
                <a:solidFill>
                  <a:srgbClr val="00ACD2"/>
                </a:solidFill>
              </a:rPr>
              <a:t>Ferme </a:t>
            </a:r>
            <a:r>
              <a:rPr lang="it-IT" sz="1200" dirty="0">
                <a:solidFill>
                  <a:srgbClr val="00ACD2"/>
                </a:solidFill>
              </a:rPr>
              <a:t>combustibili </a:t>
            </a:r>
            <a:r>
              <a:rPr lang="it-IT" sz="1200" dirty="0" err="1" smtClean="0">
                <a:solidFill>
                  <a:srgbClr val="00ACD2"/>
                </a:solidFill>
              </a:rPr>
              <a:t>Exxon</a:t>
            </a:r>
            <a:endParaRPr lang="it-IT" sz="1200" dirty="0">
              <a:solidFill>
                <a:srgbClr val="00ACD2"/>
              </a:solidFill>
            </a:endParaRPr>
          </a:p>
        </p:txBody>
      </p:sp>
      <p:pic>
        <p:nvPicPr>
          <p:cNvPr id="8" name="Picture 7" descr="play.png">
            <a:hlinkClick r:id="rId2"/>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2343150"/>
            <a:ext cx="762000" cy="772160"/>
          </a:xfrm>
          <a:prstGeom prst="rect">
            <a:avLst/>
          </a:prstGeom>
        </p:spPr>
      </p:pic>
    </p:spTree>
    <p:extLst>
      <p:ext uri="{BB962C8B-B14F-4D97-AF65-F5344CB8AC3E}">
        <p14:creationId xmlns:p14="http://schemas.microsoft.com/office/powerpoint/2010/main" val="1427840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ro-RO" dirty="0"/>
              <a:t>Notă asupra </a:t>
            </a:r>
            <a:r>
              <a:rPr lang="ro-RO" dirty="0" smtClean="0"/>
              <a:t>ediției</a:t>
            </a:r>
            <a:endParaRPr lang="en-US" dirty="0"/>
          </a:p>
        </p:txBody>
      </p:sp>
      <p:sp>
        <p:nvSpPr>
          <p:cNvPr id="3" name="Text Placeholder 2"/>
          <p:cNvSpPr>
            <a:spLocks noGrp="1"/>
          </p:cNvSpPr>
          <p:nvPr>
            <p:ph type="body" sz="quarter" idx="10"/>
          </p:nvPr>
        </p:nvSpPr>
        <p:spPr/>
        <p:txBody>
          <a:bodyPr>
            <a:normAutofit fontScale="62500" lnSpcReduction="20000"/>
          </a:bodyPr>
          <a:lstStyle/>
          <a:p>
            <a:r>
              <a:rPr lang="ro-RO" dirty="0"/>
              <a:t>Care vor fi meseriile viitorului? Care sunt meseriile în curs de apariție, de transformare sau chiar de dispariție? Care vor fi competenţele şi abilităţile cele mai căutate de către angajatori? Cum le-am putea dobândi? Sunt câteva întrebări-cheie la care comunitatea de profesioniști ai grupului de reflexie INACO - Inițiativa pentru Competitivitate - își propune să răspundă cât mai simplu și mai clar, pe înțelesul tuturor.</a:t>
            </a:r>
          </a:p>
          <a:p>
            <a:r>
              <a:rPr lang="ro-RO" dirty="0" smtClean="0"/>
              <a:t>Ghidul vă propune un tur virtual în viitor, bazat pe ultimele rezultate ale cercetărilor asupra economiei viitorului. Veţi descoperi cum vor arăta, foarte probabil, piaţa muncii şi locurile de muncă. </a:t>
            </a:r>
          </a:p>
          <a:p>
            <a:r>
              <a:rPr lang="ro-RO" dirty="0" smtClean="0"/>
              <a:t>Trăim </a:t>
            </a:r>
            <a:r>
              <a:rPr lang="ro-RO" dirty="0"/>
              <a:t>momente de răscruce tehnologică </a:t>
            </a:r>
            <a:r>
              <a:rPr lang="ro-RO"/>
              <a:t>și </a:t>
            </a:r>
            <a:r>
              <a:rPr lang="ro-RO" smtClean="0"/>
              <a:t>economică, cunoscute </a:t>
            </a:r>
            <a:r>
              <a:rPr lang="ro-RO" dirty="0"/>
              <a:t>ca revoluții industriale. Părinții și bunicii noștri au cunoscut deja trei astfel de revoluții, cea a mecanizării, a electrificării, a calculatoarelor </a:t>
            </a:r>
            <a:r>
              <a:rPr lang="ro-RO" dirty="0" smtClean="0"/>
              <a:t>și a automatizării</a:t>
            </a:r>
            <a:r>
              <a:rPr lang="ro-RO" dirty="0"/>
              <a:t>. În prezent, ne aflăm în fața celei de-a patra revoluții industriale numită 4.0 sau Revoluția Digitală. Până în 2025, ea va aduce transformări majore prin inteligența artificială, robotică, tipărirea 3D, biotehnologii, realitatea virtuală augmentată sau transportul autonom. Consecințele se vor vedea rapid în modul în care trăim și muncim. Vor apărea noi oportunități de carieră la care poate nici nu ne gândim în acest moment.</a:t>
            </a:r>
          </a:p>
          <a:p>
            <a:r>
              <a:rPr lang="ro-RO" dirty="0"/>
              <a:t>Ghidul Meseriilor Viitorului este un proiect românesc dedicat în special tinerilor, aflat la prima sa ediție în anul 2018, realizat de INACO cu sprijinul Primăriei Sectorului 3, pe baza contractului de finanțare nerambursabilă nr. 128925 din 12.07.2018, ”Ghidul Meseriilor Viitorului și Traininguri Non-formale cu elevii claselor XI-XII din liceele Sectorului 3 care urmează să-și aleagă parcursul profesional”. Opiniile exprimate în cadrul Ghidului Meseriilor Viitorului aparțin INACO și co-autorilor și nu angajează în niciun fel finanțatorii </a:t>
            </a:r>
            <a:r>
              <a:rPr lang="ro-RO" dirty="0" smtClean="0"/>
              <a:t>publici sau privați ai acestui </a:t>
            </a:r>
            <a:r>
              <a:rPr lang="ro-RO" dirty="0"/>
              <a:t>proiect.</a:t>
            </a:r>
          </a:p>
          <a:p>
            <a:r>
              <a:rPr lang="ro-RO" dirty="0"/>
              <a:t>Mulțumim </a:t>
            </a:r>
            <a:r>
              <a:rPr lang="ro-RO" dirty="0" smtClean="0"/>
              <a:t>co-autorilor </a:t>
            </a:r>
            <a:r>
              <a:rPr lang="ro-RO" dirty="0"/>
              <a:t>Alexandru Mironov, Alexandra Cernian, Izabela Lazăr, Anca Tamaș și Bogdan </a:t>
            </a:r>
            <a:r>
              <a:rPr lang="ro-RO" dirty="0" smtClean="0"/>
              <a:t>Dumitrescu, </a:t>
            </a:r>
            <a:r>
              <a:rPr lang="ro-RO" dirty="0"/>
              <a:t>precum și tuturor membrilor și colaboratorilor noștri care au contribuit la creșterea calității proiectului nostru. </a:t>
            </a:r>
            <a:r>
              <a:rPr lang="ro-RO" dirty="0" smtClean="0"/>
              <a:t>Am învățat multe de la Varujan Pambuccian în cadrul conferinței organizate de INACO în București, la ASE, în 1 martie 2017 și ne-a fost sursă de inspirație permanentă. Mariana Nicolae ne-a sprijinit în adaptarea terminologică la frumoasa limbă română, iar Camelia Spătaru și Daniela Palade Teodorescu ne-au făcut recomandări editoriale pentru care le mulțumim deopotrivă. Imaginea acestui ghid este asigurată de către Dan Gherman. </a:t>
            </a:r>
            <a:endParaRPr lang="ro-RO" dirty="0"/>
          </a:p>
          <a:p>
            <a:r>
              <a:rPr lang="ro-RO" dirty="0" smtClean="0"/>
              <a:t>Mulțumim </a:t>
            </a:r>
            <a:r>
              <a:rPr lang="ro-RO" dirty="0"/>
              <a:t>co-finanțatorilor </a:t>
            </a:r>
            <a:r>
              <a:rPr lang="ro-RO" dirty="0" smtClean="0"/>
              <a:t>privați: </a:t>
            </a:r>
            <a:r>
              <a:rPr lang="ro-RO" dirty="0"/>
              <a:t>SOCAR, </a:t>
            </a:r>
            <a:r>
              <a:rPr lang="ro-RO" dirty="0" smtClean="0"/>
              <a:t>ROMATERMIT, @ANDAN </a:t>
            </a:r>
            <a:r>
              <a:rPr lang="ro-RO" dirty="0"/>
              <a:t>ELECTRON, </a:t>
            </a:r>
            <a:r>
              <a:rPr lang="ro-RO" dirty="0" smtClean="0"/>
              <a:t>Bursei Române de Mărfuri și CRISTIM.</a:t>
            </a:r>
          </a:p>
          <a:p>
            <a:r>
              <a:rPr lang="ro-RO" dirty="0" smtClean="0"/>
              <a:t>Dragi </a:t>
            </a:r>
            <a:r>
              <a:rPr lang="ro-RO" dirty="0"/>
              <a:t>elevi, părinți și profesori, bine ați venit spre noile locuri de muncă de </a:t>
            </a:r>
            <a:r>
              <a:rPr lang="ro-RO" dirty="0" smtClean="0"/>
              <a:t>mâine</a:t>
            </a:r>
            <a:r>
              <a:rPr lang="mr-IN" dirty="0" smtClean="0"/>
              <a:t>…</a:t>
            </a:r>
            <a:endParaRPr lang="ro-RO" dirty="0"/>
          </a:p>
          <a:p>
            <a:pPr algn="r"/>
            <a:r>
              <a:rPr lang="ro-RO" b="1" dirty="0" smtClean="0"/>
              <a:t>Andreea Paul</a:t>
            </a:r>
            <a:endParaRPr lang="ro-RO" b="1" dirty="0"/>
          </a:p>
          <a:p>
            <a:pPr algn="r"/>
            <a:r>
              <a:rPr lang="ro-RO" dirty="0" smtClean="0"/>
              <a:t>Președintele Asociației INACO – Inițiativa pentru Competitivitate</a:t>
            </a:r>
            <a:endParaRPr lang="en-US" dirty="0"/>
          </a:p>
        </p:txBody>
      </p:sp>
    </p:spTree>
    <p:extLst>
      <p:ext uri="{BB962C8B-B14F-4D97-AF65-F5344CB8AC3E}">
        <p14:creationId xmlns:p14="http://schemas.microsoft.com/office/powerpoint/2010/main" val="2904061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Test\Desktop\images.jpg">
            <a:hlinkClick r:id="rId2"/>
          </p:cNvPr>
          <p:cNvPicPr>
            <a:picLocks noChangeAspect="1" noChangeArrowheads="1"/>
          </p:cNvPicPr>
          <p:nvPr/>
        </p:nvPicPr>
        <p:blipFill>
          <a:blip r:embed="rId3" cstate="print"/>
          <a:srcRect/>
          <a:stretch>
            <a:fillRect/>
          </a:stretch>
        </p:blipFill>
        <p:spPr bwMode="auto">
          <a:xfrm>
            <a:off x="3352800" y="2800350"/>
            <a:ext cx="2667000" cy="1493519"/>
          </a:xfrm>
          <a:prstGeom prst="rect">
            <a:avLst/>
          </a:prstGeom>
          <a:noFill/>
        </p:spPr>
      </p:pic>
      <p:sp>
        <p:nvSpPr>
          <p:cNvPr id="3" name="Text Placeholder 2"/>
          <p:cNvSpPr>
            <a:spLocks noGrp="1"/>
          </p:cNvSpPr>
          <p:nvPr>
            <p:ph type="body" sz="quarter" idx="10"/>
          </p:nvPr>
        </p:nvSpPr>
        <p:spPr>
          <a:xfrm>
            <a:off x="914400" y="1276350"/>
            <a:ext cx="7543800" cy="1371600"/>
          </a:xfrm>
        </p:spPr>
        <p:txBody>
          <a:bodyPr numCol="3" spcCol="360000">
            <a:normAutofit lnSpcReduction="10000"/>
          </a:bodyPr>
          <a:lstStyle/>
          <a:p>
            <a:r>
              <a:rPr lang="ro-RO" sz="1200" dirty="0"/>
              <a:t>Realitatea virtuală (RV) este într-o formă sau alta în jurul nostru de zeci de ani, dar abia acum tehnologia a atins un punct în care este funcțională și benefică. RV nu este doar pentru jucătorii on-line/gameri, ci încearcă să devină un instrument </a:t>
            </a:r>
            <a:r>
              <a:rPr lang="ro-RO" sz="1200" dirty="0" smtClean="0"/>
              <a:t>educațional și antreprenorial </a:t>
            </a:r>
            <a:r>
              <a:rPr lang="ro-RO" sz="1200" dirty="0"/>
              <a:t>care va ajuta oamenii să lucreze mai eficient și să antreneze angajații și clienții de la distanță, din întreaga lume.</a:t>
            </a:r>
          </a:p>
          <a:p>
            <a:r>
              <a:rPr lang="ro-RO" sz="1200" dirty="0"/>
              <a:t>Tehnologia elimină în mod semnificativ barierele fizice în ceea ce privește explorarea lumii de către oameni. De pildă, utilizarea VR Google Earth permite utilizatorilor să zboare peste un oraș, să stea pe munți și chiar să meargă în </a:t>
            </a:r>
            <a:r>
              <a:rPr lang="ro-RO" sz="1200" dirty="0" smtClean="0"/>
              <a:t>spațiu. Programele educaționale se bazează tot mai mult pe simulări </a:t>
            </a:r>
            <a:r>
              <a:rPr lang="ro-RO" sz="1200" dirty="0"/>
              <a:t>în RV, , iar </a:t>
            </a:r>
            <a:r>
              <a:rPr lang="ro-RO" sz="1200" dirty="0" smtClean="0"/>
              <a:t>învățarea </a:t>
            </a:r>
            <a:r>
              <a:rPr lang="ro-RO" sz="1200" dirty="0"/>
              <a:t>devine mai interactivă și mai realistă. </a:t>
            </a:r>
            <a:r>
              <a:rPr lang="ro-RO" sz="1200" dirty="0" smtClean="0"/>
              <a:t>Arta </a:t>
            </a:r>
            <a:r>
              <a:rPr lang="ro-RO" sz="1200" dirty="0"/>
              <a:t>și designul sunt </a:t>
            </a:r>
            <a:r>
              <a:rPr lang="ro-RO" sz="1200" dirty="0" smtClean="0"/>
              <a:t>re-imaginate. </a:t>
            </a:r>
            <a:r>
              <a:rPr lang="ro-RO" sz="1200" dirty="0"/>
              <a:t>La fel și locul de  muncă.</a:t>
            </a:r>
          </a:p>
          <a:p>
            <a:endParaRPr lang="en-US" sz="1200" dirty="0"/>
          </a:p>
        </p:txBody>
      </p:sp>
      <p:sp>
        <p:nvSpPr>
          <p:cNvPr id="2" name="Title 1"/>
          <p:cNvSpPr>
            <a:spLocks noGrp="1"/>
          </p:cNvSpPr>
          <p:nvPr>
            <p:ph type="ctrTitle"/>
          </p:nvPr>
        </p:nvSpPr>
        <p:spPr/>
        <p:txBody>
          <a:bodyPr>
            <a:normAutofit/>
          </a:bodyPr>
          <a:lstStyle/>
          <a:p>
            <a:r>
              <a:rPr lang="ro-RO" dirty="0">
                <a:hlinkClick r:id="rId4"/>
              </a:rPr>
              <a:t>Realitatea virtuală.</a:t>
            </a:r>
            <a:endParaRPr lang="ro-RO" dirty="0"/>
          </a:p>
        </p:txBody>
      </p:sp>
      <p:sp>
        <p:nvSpPr>
          <p:cNvPr id="9" name="Rectangle 8"/>
          <p:cNvSpPr/>
          <p:nvPr/>
        </p:nvSpPr>
        <p:spPr>
          <a:xfrm>
            <a:off x="1524000" y="3486150"/>
            <a:ext cx="1828800" cy="276999"/>
          </a:xfrm>
          <a:prstGeom prst="rect">
            <a:avLst/>
          </a:prstGeom>
        </p:spPr>
        <p:txBody>
          <a:bodyPr wrap="square">
            <a:spAutoFit/>
          </a:bodyPr>
          <a:lstStyle/>
          <a:p>
            <a:pPr algn="r"/>
            <a:r>
              <a:rPr lang="en-US" sz="1200" dirty="0">
                <a:solidFill>
                  <a:srgbClr val="00ACD2"/>
                </a:solidFill>
              </a:rPr>
              <a:t>VR Google Earth</a:t>
            </a:r>
          </a:p>
        </p:txBody>
      </p:sp>
      <p:pic>
        <p:nvPicPr>
          <p:cNvPr id="8" name="Picture 7" descr="play.png">
            <a:hlinkClick r:id="rId2"/>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3094990"/>
            <a:ext cx="762000" cy="772160"/>
          </a:xfrm>
          <a:prstGeom prst="rect">
            <a:avLst/>
          </a:prstGeom>
        </p:spPr>
      </p:pic>
    </p:spTree>
    <p:extLst>
      <p:ext uri="{BB962C8B-B14F-4D97-AF65-F5344CB8AC3E}">
        <p14:creationId xmlns:p14="http://schemas.microsoft.com/office/powerpoint/2010/main" val="12349055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4400" y="1809750"/>
            <a:ext cx="7543800" cy="1524000"/>
          </a:xfrm>
        </p:spPr>
        <p:txBody>
          <a:bodyPr>
            <a:normAutofit fontScale="85000" lnSpcReduction="20000"/>
          </a:bodyPr>
          <a:lstStyle/>
          <a:p>
            <a:r>
              <a:rPr lang="ro-RO" dirty="0"/>
              <a:t>Până în 2025, realitatea virtuală va fi spațiul digital în care zeci de milioane de oameni își vor petrece mare parte din timp, fie că lucrează, se joacă sau învață. Acest viitor RV poate fi deja văzut prinzând contur. În 2017, au fost vândute mai mult de 12 milioane de căști de realitate virtuală, potrivit cercetătorilor de piață CCS Insight, iar estimările arată că industria de VR va sări de 40 de miliarde dolari până în 2020, după cum </a:t>
            </a:r>
            <a:r>
              <a:rPr lang="ro-RO" dirty="0" smtClean="0"/>
              <a:t>arată </a:t>
            </a:r>
            <a:r>
              <a:rPr lang="ro-RO" dirty="0">
                <a:hlinkClick r:id="rId2"/>
              </a:rPr>
              <a:t>raportul Microsoft</a:t>
            </a:r>
            <a:r>
              <a:rPr lang="ro-RO" dirty="0"/>
              <a:t>. </a:t>
            </a:r>
            <a:endParaRPr lang="ro-RO" dirty="0" smtClean="0"/>
          </a:p>
          <a:p>
            <a:r>
              <a:rPr lang="ro-RO" dirty="0"/>
              <a:t>Așadar, până în 2025, </a:t>
            </a:r>
            <a:r>
              <a:rPr lang="ro-RO" b="1" dirty="0"/>
              <a:t>designerii de habitat virtual</a:t>
            </a:r>
            <a:r>
              <a:rPr lang="ro-RO" dirty="0"/>
              <a:t> vor avea unele dintre cele mai incitante și creative perspective de carieră într-o industrie care va produce milioane de noi locuri de muncă la nivel global. Designeri de habitat virtual vor fi niște pionieri ai industriei și vor crea adevărate spații revoluționare pentru domenii unde oamenii se vor distra, vor lucra și vor învăța, iar locul lor de muncă va fi un amestec interesant de arhitectură și psihologie pentru a le permite să transforme experiența virtuală într-una cât se poate de reală</a:t>
            </a:r>
            <a:r>
              <a:rPr lang="ro-RO" dirty="0" smtClean="0"/>
              <a:t>.</a:t>
            </a:r>
            <a:endParaRPr lang="ro-RO" dirty="0"/>
          </a:p>
        </p:txBody>
      </p:sp>
    </p:spTree>
    <p:extLst>
      <p:ext uri="{BB962C8B-B14F-4D97-AF65-F5344CB8AC3E}">
        <p14:creationId xmlns:p14="http://schemas.microsoft.com/office/powerpoint/2010/main" val="51493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85850"/>
            <a:ext cx="9753600" cy="7315200"/>
          </a:xfrm>
          <a:prstGeom prst="rect">
            <a:avLst/>
          </a:prstGeom>
        </p:spPr>
      </p:pic>
      <p:sp>
        <p:nvSpPr>
          <p:cNvPr id="6" name="Rectangle 5"/>
          <p:cNvSpPr/>
          <p:nvPr/>
        </p:nvSpPr>
        <p:spPr>
          <a:xfrm>
            <a:off x="-304800" y="-1066800"/>
            <a:ext cx="9753600" cy="7296150"/>
          </a:xfrm>
          <a:prstGeom prst="rect">
            <a:avLst/>
          </a:prstGeom>
          <a:solidFill>
            <a:schemeClr val="accent3">
              <a:lumMod val="20000"/>
              <a:lumOff val="8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3"/>
          <p:cNvSpPr txBox="1">
            <a:spLocks/>
          </p:cNvSpPr>
          <p:nvPr/>
        </p:nvSpPr>
        <p:spPr>
          <a:xfrm>
            <a:off x="914400" y="438150"/>
            <a:ext cx="7848600"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buNone/>
            </a:pPr>
            <a:r>
              <a:rPr lang="ro-RO" sz="9600" dirty="0" smtClean="0">
                <a:solidFill>
                  <a:srgbClr val="FFFFFF"/>
                </a:solidFill>
              </a:rPr>
              <a:t>LOCURILE DE MUNCĂ ALE VIITORULUI</a:t>
            </a:r>
            <a:endParaRPr lang="ro-RO" sz="9600" dirty="0">
              <a:solidFill>
                <a:srgbClr val="FFFFFF"/>
              </a:solidFill>
            </a:endParaRPr>
          </a:p>
        </p:txBody>
      </p:sp>
    </p:spTree>
    <p:extLst>
      <p:ext uri="{BB962C8B-B14F-4D97-AF65-F5344CB8AC3E}">
        <p14:creationId xmlns:p14="http://schemas.microsoft.com/office/powerpoint/2010/main" val="2643659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14400" y="1276350"/>
            <a:ext cx="7543800" cy="3048000"/>
          </a:xfrm>
        </p:spPr>
        <p:txBody>
          <a:bodyPr numCol="3" spcCol="360000">
            <a:normAutofit fontScale="77500" lnSpcReduction="20000"/>
          </a:bodyPr>
          <a:lstStyle/>
          <a:p>
            <a:r>
              <a:rPr lang="ro-RO" b="1" dirty="0" smtClean="0"/>
              <a:t>OAMENII VOR RĂMÂNE ÎN CENTRUL STRATEGIILOR EFICIENTE DE AUTOMATIZARE</a:t>
            </a:r>
            <a:r>
              <a:rPr lang="ro-RO" dirty="0" smtClean="0"/>
              <a:t>, </a:t>
            </a:r>
            <a:r>
              <a:rPr lang="ro-RO" dirty="0"/>
              <a:t>dar noile tehnologii sunt esențiale pentru îmbunătățirea productivității muncii. Noul val de schimbări tehnologice va schimba profilurile locurilor de muncă actuale. Unii muncitori se vor recalifica fie în cadrul industriei existente, fie își vor schimba domeniul de activitate. Robotizarea, IA, RV, 3D, etc. pot genera locuri de muncă mai performante, mai bine plătite, dar este de datoria companiilor și a școlilor să conceapă sisteme ciber-fizice-umane care aduc satisfacție angajaților și tinerilor. </a:t>
            </a:r>
          </a:p>
          <a:p>
            <a:endParaRPr lang="ro-RO" dirty="0"/>
          </a:p>
          <a:p>
            <a:r>
              <a:rPr lang="ro-RO" b="1" dirty="0" smtClean="0"/>
              <a:t>EVOLUȚIILE TEHNOLOGICE, CERCETAREA ȘTIINȚIFICĂ, REVOLUȚIA DIGITALĂ</a:t>
            </a:r>
            <a:r>
              <a:rPr lang="ro-RO" dirty="0" smtClean="0"/>
              <a:t> </a:t>
            </a:r>
            <a:r>
              <a:rPr lang="ro-RO" dirty="0"/>
              <a:t>care se petrec sub ochii noștri nu ar trebui să ne prindă cu ochii închiși sau privind în altă parte.  Trebuie să luăm măsuri pentru a “prinde trenul” acestor schimbări accelerate. Fiecare trebuie să se adapteze - statul / întreprinzătorul / muncitorul / șomerul / profesorul / tânărul.  Indiferent de vârstă sau gen, capacitatea de adaptare la </a:t>
            </a:r>
            <a:r>
              <a:rPr lang="ro-RO" dirty="0" smtClean="0"/>
              <a:t>schimbare </a:t>
            </a:r>
            <a:r>
              <a:rPr lang="ro-RO" dirty="0"/>
              <a:t>trebuie să fie maximă și permanentă. </a:t>
            </a:r>
            <a:r>
              <a:rPr lang="ro-RO" i="1" dirty="0"/>
              <a:t>Problema actuală nu este dispariția locurilor de muncă, ci apariția de locuri de muncă necompletate din cauza lipsei de abilități necesare. </a:t>
            </a:r>
          </a:p>
          <a:p>
            <a:endParaRPr lang="ro-RO" dirty="0"/>
          </a:p>
          <a:p>
            <a:r>
              <a:rPr lang="ro-RO" dirty="0"/>
              <a:t>Tinerii, la început de drum, trebuie să fie ajutați să pornească spre viitor într-o direcție care să aibă ea însăși viitor. Școlile de “tinichigiii și ospătari”, necesare azi, își vor diminua rolul în viitor și se vor adapta la noile tendințe de automatizare. Tinichigii sunt înlocuiți tot mai des de roboți care lucrează 24 de ore pe zi, 365 de zile pe an. McDonald’s vrea să elimine lucrătorii din bucătării începând cu restaurantele din Statele Unite, apoi chiar pe cei care vând și să îi înlocuiască, desigur, cu roboți. </a:t>
            </a:r>
            <a:endParaRPr lang="ro-RO" dirty="0" smtClean="0"/>
          </a:p>
          <a:p>
            <a:r>
              <a:rPr lang="ro-RO" b="1" dirty="0" smtClean="0"/>
              <a:t>CE ESTE DE FĂCUT?</a:t>
            </a:r>
          </a:p>
          <a:p>
            <a:r>
              <a:rPr lang="ro-RO" dirty="0" smtClean="0"/>
              <a:t>Forumul </a:t>
            </a:r>
            <a:r>
              <a:rPr lang="ro-RO" dirty="0"/>
              <a:t>Economic Mondial, Uniunea Europeană, specialiștii de pe piața muncii vorbesc despre </a:t>
            </a:r>
          </a:p>
          <a:p>
            <a:pPr marL="285750" indent="-285750">
              <a:buFont typeface="Arial" panose="020B0604020202020204" pitchFamily="34" charset="0"/>
              <a:buChar char="•"/>
            </a:pPr>
            <a:r>
              <a:rPr lang="ro-RO" i="1" dirty="0" smtClean="0"/>
              <a:t>recalificare </a:t>
            </a:r>
            <a:r>
              <a:rPr lang="ro-RO" i="1" dirty="0"/>
              <a:t>și </a:t>
            </a:r>
          </a:p>
          <a:p>
            <a:pPr marL="285750" indent="-285750">
              <a:buFont typeface="Arial" panose="020B0604020202020204" pitchFamily="34" charset="0"/>
              <a:buChar char="•"/>
            </a:pPr>
            <a:r>
              <a:rPr lang="ro-RO" i="1" dirty="0" smtClean="0"/>
              <a:t>învățare </a:t>
            </a:r>
            <a:r>
              <a:rPr lang="ro-RO" i="1" dirty="0"/>
              <a:t>permanentă</a:t>
            </a:r>
          </a:p>
          <a:p>
            <a:r>
              <a:rPr lang="ro-RO" dirty="0"/>
              <a:t>Esența pieței muncii de mâine va fi </a:t>
            </a:r>
            <a:r>
              <a:rPr lang="ro-RO" i="1" dirty="0"/>
              <a:t>schimbarea și flexibilitatea</a:t>
            </a:r>
            <a:r>
              <a:rPr lang="ro-RO" dirty="0"/>
              <a:t>. Sub presiunea schimbărilor tehnologice,  climatice, sociale, angajatul sau antreprenorul va trebui să fie flexibil în a se adapta la schimbările permanente pe care le va cunoaște cererea de produse și servicii. </a:t>
            </a:r>
            <a:endParaRPr lang="ro-RO" dirty="0" smtClean="0"/>
          </a:p>
          <a:p>
            <a:endParaRPr lang="ro-RO" dirty="0"/>
          </a:p>
        </p:txBody>
      </p:sp>
      <p:sp>
        <p:nvSpPr>
          <p:cNvPr id="2" name="Title 1"/>
          <p:cNvSpPr>
            <a:spLocks noGrp="1"/>
          </p:cNvSpPr>
          <p:nvPr>
            <p:ph type="ctrTitle"/>
          </p:nvPr>
        </p:nvSpPr>
        <p:spPr/>
        <p:txBody>
          <a:bodyPr>
            <a:normAutofit/>
          </a:bodyPr>
          <a:lstStyle/>
          <a:p>
            <a:r>
              <a:rPr lang="ro-RO" dirty="0"/>
              <a:t>Locurile de muncă ale viitorului</a:t>
            </a:r>
          </a:p>
        </p:txBody>
      </p:sp>
    </p:spTree>
    <p:extLst>
      <p:ext uri="{BB962C8B-B14F-4D97-AF65-F5344CB8AC3E}">
        <p14:creationId xmlns:p14="http://schemas.microsoft.com/office/powerpoint/2010/main" val="3534693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Cuvintele-cheie pentru angajații de mâine: </a:t>
            </a:r>
          </a:p>
        </p:txBody>
      </p:sp>
      <p:sp>
        <p:nvSpPr>
          <p:cNvPr id="4" name="Subtitle 3"/>
          <p:cNvSpPr>
            <a:spLocks noGrp="1"/>
          </p:cNvSpPr>
          <p:nvPr>
            <p:ph type="subTitle" idx="1"/>
          </p:nvPr>
        </p:nvSpPr>
        <p:spPr/>
        <p:txBody>
          <a:bodyPr/>
          <a:lstStyle/>
          <a:p>
            <a:r>
              <a:rPr lang="ro-RO" dirty="0"/>
              <a:t>CREATIVITATEA  /  ADAPTABILITATEA  /  INTERDISCIPLINARITATEA </a:t>
            </a:r>
          </a:p>
        </p:txBody>
      </p:sp>
      <p:sp>
        <p:nvSpPr>
          <p:cNvPr id="3" name="Text Placeholder 2"/>
          <p:cNvSpPr>
            <a:spLocks noGrp="1"/>
          </p:cNvSpPr>
          <p:nvPr>
            <p:ph type="body" sz="quarter" idx="10"/>
          </p:nvPr>
        </p:nvSpPr>
        <p:spPr/>
        <p:txBody>
          <a:bodyPr numCol="3" spcCol="360000">
            <a:normAutofit fontScale="85000" lnSpcReduction="10000"/>
          </a:bodyPr>
          <a:lstStyle/>
          <a:p>
            <a:r>
              <a:rPr lang="ro-RO" dirty="0" smtClean="0"/>
              <a:t>Locurile </a:t>
            </a:r>
            <a:r>
              <a:rPr lang="ro-RO" dirty="0"/>
              <a:t>de muncă care nu vor dispărea vor fi cele creative. Și “creativ” nu înseamnă artă sau advertising, ci a fi creativ în orice faci în plus față de o “mașină”.  A fi creativ la locul de muncă sau în afacere înseamnă să oferi servicii sau să produci bunuri originale și  vandabile. Înseamnă să adaugi o plus-valoare față de ceea ce ar putea face o mașină, chiar dotată cu inteligență artificială, o plus-valoare și față de ce ar putea face un concurent pe aceeași piață sau pe același loc de muncă.</a:t>
            </a:r>
          </a:p>
          <a:p>
            <a:r>
              <a:rPr lang="ro-RO" dirty="0"/>
              <a:t>În scurt timp, primăriile, locurile în care se vor plăti taxele, impozite sau asigurările, sistemul bancar etc.  vor fi structuri digitale, fără funcționari. Nu vor mai exista locuri de muncă “sigure”, din care să “ieși la pensie” făcând același lucru timp de 40 de ani. În momentul în care ramura economică / compania / locul tău de muncă se va transforma, trebuie să te adaptezi, să te schimbi, să te recalifici și să găsești un nou loc de muncă sau să începi o nouă afacere.</a:t>
            </a:r>
          </a:p>
          <a:p>
            <a:r>
              <a:rPr lang="ro-RO" dirty="0"/>
              <a:t>Cei care își vor găsi cel mai ușor un serviciu sau vor putea deschide o afacere vor fi cei cu cele mai complexe cunoștințe și deprinderi, din diferite domenii. Interdisciplinaritatea va fi esențială în cele mai avansate domenii: biotehnologiile, nanotehnologiile, biochimia etc., dar și în cele mai banale ocupații, care vor cere cunoașterea TI, a limbilor străine sau a marketingului.</a:t>
            </a:r>
          </a:p>
          <a:p>
            <a:r>
              <a:rPr lang="ro-RO" dirty="0"/>
              <a:t>Nu doar companiile sau școala trebuie să colaboreze mai strâns pentru a furniza competențele specifice tot mai cerute pe piața muncii, ci și tinerii trebuie să înțeleagă provocările economiei viitorului și să se preocupe de cultivarea propriilor abilități necesare. O întrebare deschisă este cine va finanța aceste programe. Cert este că povara financiară nu trebuie lăsată doar pe umerii individului.</a:t>
            </a:r>
          </a:p>
        </p:txBody>
      </p:sp>
    </p:spTree>
    <p:extLst>
      <p:ext uri="{BB962C8B-B14F-4D97-AF65-F5344CB8AC3E}">
        <p14:creationId xmlns:p14="http://schemas.microsoft.com/office/powerpoint/2010/main" val="532796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t>Aptitudinile  necesare angajatului pe piața muncii de mâine</a:t>
            </a:r>
          </a:p>
        </p:txBody>
      </p:sp>
      <p:sp>
        <p:nvSpPr>
          <p:cNvPr id="5" name="Text Placeholder 4"/>
          <p:cNvSpPr>
            <a:spLocks noGrp="1"/>
          </p:cNvSpPr>
          <p:nvPr>
            <p:ph type="body" sz="quarter" idx="10"/>
          </p:nvPr>
        </p:nvSpPr>
        <p:spPr/>
        <p:txBody>
          <a:bodyPr>
            <a:noAutofit/>
          </a:bodyPr>
          <a:lstStyle/>
          <a:p>
            <a:r>
              <a:rPr lang="ro-RO" sz="1100" dirty="0"/>
              <a:t>Sub acțiunea factorilor tehnologici și sociali, cel care va dori să muncească și să fie și bine plătit în viitor va trebui să aibă în vedere dezvoltarea unor calități care astăzi pot apărea doar ca excepții. În viitorul foarte apropiat, în următoarele decenii, aceste calități vor deveni regula, ne arată organizația </a:t>
            </a:r>
            <a:r>
              <a:rPr lang="ro-RO" sz="1100" dirty="0">
                <a:hlinkClick r:id="rId2"/>
              </a:rPr>
              <a:t>Crimson Education</a:t>
            </a:r>
            <a:r>
              <a:rPr lang="ro-RO" sz="1100" dirty="0" smtClean="0"/>
              <a:t>:</a:t>
            </a:r>
            <a:endParaRPr lang="ro-RO" sz="1100" dirty="0"/>
          </a:p>
          <a:p>
            <a:r>
              <a:rPr lang="ro-RO" sz="1100" b="1" dirty="0" smtClean="0"/>
              <a:t>FLEXIBILITATE MENTALĂ ȘI CAPACITATEA DE A REZOLVA PROBLEME COMPLEXE</a:t>
            </a:r>
            <a:r>
              <a:rPr lang="ro-RO" sz="1100" dirty="0" smtClean="0"/>
              <a:t> – într-o lume în care vor apărea afaceri, mentalități, deprinderi de consum care astăzi nici nu există, trebuie să poți gândi neconvențional, “împotriva curentului” pentru a te </a:t>
            </a:r>
            <a:r>
              <a:rPr lang="ro-RO" sz="1100" dirty="0"/>
              <a:t>putea adapta viitoarelor locuri de muncă.</a:t>
            </a:r>
          </a:p>
          <a:p>
            <a:r>
              <a:rPr lang="ro-RO" sz="1100" b="1" dirty="0" smtClean="0"/>
              <a:t>GÂNDIRE CRITICĂ</a:t>
            </a:r>
            <a:r>
              <a:rPr lang="ro-RO" sz="1100" dirty="0" smtClean="0"/>
              <a:t> – calitate pe care antreprenorul sau angajatul trebuie să o aibă pentru a lua decizii care nu pot fi automatizate.</a:t>
            </a:r>
          </a:p>
          <a:p>
            <a:r>
              <a:rPr lang="ro-RO" sz="1100" b="1" dirty="0" smtClean="0"/>
              <a:t>CREATIVITATE</a:t>
            </a:r>
            <a:r>
              <a:rPr lang="ro-RO" sz="1100" dirty="0" smtClean="0"/>
              <a:t> </a:t>
            </a:r>
            <a:r>
              <a:rPr lang="ro-RO" sz="1100" dirty="0"/>
              <a:t>– mai mult decât ”împotriva curentului”, poți gândi creativ, abstract, deprindere pe care roboții încă nu și-au perfecționat-o.</a:t>
            </a:r>
          </a:p>
          <a:p>
            <a:r>
              <a:rPr lang="ro-RO" sz="1100" b="1" dirty="0" smtClean="0"/>
              <a:t>SOCIABILITATE</a:t>
            </a:r>
            <a:r>
              <a:rPr lang="ro-RO" sz="1100" dirty="0" smtClean="0"/>
              <a:t> </a:t>
            </a:r>
            <a:r>
              <a:rPr lang="ro-RO" sz="1100" dirty="0"/>
              <a:t>– o altă calitate umană, pe care atenție, va trebui să o deprinzi și să o manifești atât cu colegii, cât și cu mașinile.</a:t>
            </a:r>
          </a:p>
          <a:p>
            <a:r>
              <a:rPr lang="ro-RO" sz="1100" b="1" dirty="0"/>
              <a:t>STEM</a:t>
            </a:r>
            <a:r>
              <a:rPr lang="ro-RO" sz="1100" dirty="0"/>
              <a:t> -  </a:t>
            </a:r>
            <a:r>
              <a:rPr lang="ro-RO" sz="1100" b="1" dirty="0" smtClean="0"/>
              <a:t>ȘTIINȚĂ, TEHNOLOGIE, INGINERIE ȘI MATEMATICĂ</a:t>
            </a:r>
            <a:r>
              <a:rPr lang="ro-RO" sz="1100" dirty="0" smtClean="0"/>
              <a:t> </a:t>
            </a:r>
            <a:r>
              <a:rPr lang="ro-RO" sz="1100" dirty="0"/>
              <a:t>– cunoștințe pe care trebuie să le ai pentru a ține pasul cu evoluțiile din jur.</a:t>
            </a:r>
          </a:p>
          <a:p>
            <a:r>
              <a:rPr lang="ro-RO" sz="1100" b="1" dirty="0" smtClean="0"/>
              <a:t>SMAC – SOCIAL, MOBIL, ANALITIC ȘI CLOUD</a:t>
            </a:r>
            <a:r>
              <a:rPr lang="ro-RO" sz="1100" dirty="0" smtClean="0"/>
              <a:t> </a:t>
            </a:r>
            <a:r>
              <a:rPr lang="ro-RO" sz="1100" dirty="0"/>
              <a:t>-  e un concept mai nou decât STEM, este de fapt noua definiție a sociabilității în mediul digitalizat.</a:t>
            </a:r>
          </a:p>
          <a:p>
            <a:r>
              <a:rPr lang="ro-RO" sz="1100" b="1" dirty="0" smtClean="0"/>
              <a:t>CUNOȘTINȚE INTERDISCIPLINARE</a:t>
            </a:r>
            <a:r>
              <a:rPr lang="ro-RO" sz="1100" dirty="0" smtClean="0"/>
              <a:t> </a:t>
            </a:r>
            <a:r>
              <a:rPr lang="ro-RO" sz="1100" dirty="0"/>
              <a:t>– cum am mai precizat, cu cât ești mai familiarizat cu mai multe și mai variate domenii umane sau reale, cu atât mai multe locuri de muncă vor fi disponibile pentru tine pe </a:t>
            </a:r>
            <a:r>
              <a:rPr lang="ro-RO" sz="1100" dirty="0" smtClean="0"/>
              <a:t>piață.</a:t>
            </a:r>
            <a:endParaRPr lang="ro-RO" sz="1100" dirty="0"/>
          </a:p>
        </p:txBody>
      </p:sp>
    </p:spTree>
    <p:extLst>
      <p:ext uri="{BB962C8B-B14F-4D97-AF65-F5344CB8AC3E}">
        <p14:creationId xmlns:p14="http://schemas.microsoft.com/office/powerpoint/2010/main" val="3321987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14400" y="1047750"/>
            <a:ext cx="7543800" cy="3276600"/>
          </a:xfrm>
        </p:spPr>
        <p:txBody>
          <a:bodyPr>
            <a:normAutofit fontScale="92500" lnSpcReduction="20000"/>
          </a:bodyPr>
          <a:lstStyle/>
          <a:p>
            <a:r>
              <a:rPr lang="ro-RO" dirty="0" smtClean="0"/>
              <a:t>Publicația </a:t>
            </a:r>
            <a:r>
              <a:rPr lang="ro-RO" dirty="0">
                <a:hlinkClick r:id="rId2"/>
              </a:rPr>
              <a:t>Fast Company</a:t>
            </a:r>
            <a:r>
              <a:rPr lang="ro-RO" dirty="0"/>
              <a:t>, citând numeroase studii, propune ca necesare câteva deprinderi fundamentale pentru a te pregăti pentru locurile de muncă din viitor care nici nu există astăzi:</a:t>
            </a:r>
          </a:p>
          <a:p>
            <a:endParaRPr lang="ro-RO" dirty="0"/>
          </a:p>
          <a:p>
            <a:r>
              <a:rPr lang="ro-RO" b="1" dirty="0" smtClean="0"/>
              <a:t>IMPORTANȚA PROFILULUI “UMAN” ÎN PREGĂTIRE</a:t>
            </a:r>
            <a:r>
              <a:rPr lang="ro-RO" dirty="0" smtClean="0"/>
              <a:t> </a:t>
            </a:r>
            <a:r>
              <a:rPr lang="ro-RO" dirty="0"/>
              <a:t>– e vorba despre arte, filosofie, etc. care pregătesc un tânăr creativ pentru a concura cu mașinile inteligente care nu excelează în domeniul umanist</a:t>
            </a:r>
            <a:r>
              <a:rPr lang="ro-RO" dirty="0" smtClean="0"/>
              <a:t>.</a:t>
            </a:r>
            <a:endParaRPr lang="ro-RO" dirty="0"/>
          </a:p>
          <a:p>
            <a:r>
              <a:rPr lang="ro-RO" b="1" dirty="0" smtClean="0"/>
              <a:t>A NU TE SPECIALIZA PREA ÎNGUST PE CEVA</a:t>
            </a:r>
            <a:r>
              <a:rPr lang="ro-RO" dirty="0" smtClean="0"/>
              <a:t> </a:t>
            </a:r>
            <a:r>
              <a:rPr lang="ro-RO" dirty="0"/>
              <a:t>– ceea ce înseamnă același îndemn spre multidisciplinaritate. </a:t>
            </a:r>
            <a:endParaRPr lang="ro-RO" dirty="0" smtClean="0"/>
          </a:p>
          <a:p>
            <a:endParaRPr lang="ro-RO" dirty="0"/>
          </a:p>
          <a:p>
            <a:r>
              <a:rPr lang="ro-RO" b="1" dirty="0" smtClean="0"/>
              <a:t>SĂ TE PRICEPI LA TEHNOLOGIE</a:t>
            </a:r>
            <a:r>
              <a:rPr lang="ro-RO" dirty="0" smtClean="0"/>
              <a:t> </a:t>
            </a:r>
            <a:r>
              <a:rPr lang="ro-RO" dirty="0"/>
              <a:t>– deprindere care te va diferenția între candidații creativi, dar atehnici.</a:t>
            </a:r>
          </a:p>
          <a:p>
            <a:endParaRPr lang="ro-RO" dirty="0"/>
          </a:p>
          <a:p>
            <a:r>
              <a:rPr lang="ro-RO" dirty="0"/>
              <a:t>Potrivit</a:t>
            </a:r>
            <a:r>
              <a:rPr lang="ro-RO" dirty="0">
                <a:hlinkClick r:id="rId3"/>
              </a:rPr>
              <a:t> Institute for the Future</a:t>
            </a:r>
            <a:r>
              <a:rPr lang="ro-RO" dirty="0"/>
              <a:t>, la aceste deprinderi necesare se adaugă calitățile principale pe care ar trebui să le aibă un om de succes pe piața muncii sau în afaceri: </a:t>
            </a:r>
          </a:p>
          <a:p>
            <a:endParaRPr lang="ro-RO" dirty="0"/>
          </a:p>
          <a:p>
            <a:r>
              <a:rPr lang="ro-RO" b="1" dirty="0" smtClean="0"/>
              <a:t>CREAREA UNUI BRAND PERSONAL</a:t>
            </a:r>
            <a:r>
              <a:rPr lang="ro-RO" dirty="0" smtClean="0"/>
              <a:t> </a:t>
            </a:r>
            <a:r>
              <a:rPr lang="ro-RO" dirty="0"/>
              <a:t>– un brand care să arate cu claritate cine ești și ce dorești să devii. Exemple: tinerii </a:t>
            </a:r>
            <a:r>
              <a:rPr lang="ro-RO" dirty="0">
                <a:hlinkClick r:id="rId4"/>
              </a:rPr>
              <a:t>Cornel Amariei</a:t>
            </a:r>
            <a:r>
              <a:rPr lang="ro-RO" dirty="0"/>
              <a:t>, </a:t>
            </a:r>
            <a:r>
              <a:rPr lang="ro-RO" dirty="0">
                <a:hlinkClick r:id="rId5"/>
              </a:rPr>
              <a:t>Ionuț Budișteanu</a:t>
            </a:r>
            <a:r>
              <a:rPr lang="ro-RO" dirty="0"/>
              <a:t>, oricare altul din </a:t>
            </a:r>
            <a:r>
              <a:rPr lang="ro-RO" dirty="0">
                <a:hlinkClick r:id="rId6"/>
              </a:rPr>
              <a:t>Forbes România</a:t>
            </a:r>
            <a:r>
              <a:rPr lang="ro-RO" dirty="0"/>
              <a:t> 30 sub 30.</a:t>
            </a:r>
          </a:p>
          <a:p>
            <a:r>
              <a:rPr lang="ro-RO" b="1" dirty="0" smtClean="0"/>
              <a:t>FLUENȚA DIGITALĂ</a:t>
            </a:r>
            <a:r>
              <a:rPr lang="ro-RO" dirty="0" smtClean="0"/>
              <a:t> </a:t>
            </a:r>
            <a:r>
              <a:rPr lang="ro-RO" dirty="0"/>
              <a:t>– familiarizarea cu tehnologiile informaționale.</a:t>
            </a:r>
          </a:p>
          <a:p>
            <a:r>
              <a:rPr lang="ro-RO" b="1" dirty="0" smtClean="0"/>
              <a:t>REȚEAUA PROPRIE DE CONEXIUNI SOCIALE</a:t>
            </a:r>
            <a:r>
              <a:rPr lang="ro-RO" dirty="0" smtClean="0"/>
              <a:t> </a:t>
            </a:r>
            <a:r>
              <a:rPr lang="ro-RO" dirty="0"/>
              <a:t>– masa de relații (network-ul social) cu care te diferențiezi de masa de singuratici.</a:t>
            </a:r>
          </a:p>
          <a:p>
            <a:r>
              <a:rPr lang="ro-RO" b="1" dirty="0" smtClean="0"/>
              <a:t>ÎNȚELEGEREA COMPLEXITĂȚII FENOMENELOR</a:t>
            </a:r>
            <a:r>
              <a:rPr lang="ro-RO" dirty="0" smtClean="0"/>
              <a:t> </a:t>
            </a:r>
            <a:r>
              <a:rPr lang="ro-RO" dirty="0"/>
              <a:t>– interconectarea afacerilor, finanțărilor, vânzărilor, clienților etc. transformă cel mai neimportant loc de muncă sau afacere într-un proiect complex.</a:t>
            </a:r>
          </a:p>
          <a:p>
            <a:r>
              <a:rPr lang="ro-RO" b="1" dirty="0" smtClean="0"/>
              <a:t>ADAPTABILITATEA</a:t>
            </a:r>
            <a:r>
              <a:rPr lang="ro-RO" dirty="0" smtClean="0"/>
              <a:t> </a:t>
            </a:r>
            <a:r>
              <a:rPr lang="ro-RO" dirty="0"/>
              <a:t>– este, cum am mai amintit, capacitatea de a funcționa și gândi flexibil într-o organizație, pe o piață etc. </a:t>
            </a:r>
          </a:p>
          <a:p>
            <a:endParaRPr lang="ro-RO" dirty="0"/>
          </a:p>
        </p:txBody>
      </p:sp>
    </p:spTree>
    <p:extLst>
      <p:ext uri="{BB962C8B-B14F-4D97-AF65-F5344CB8AC3E}">
        <p14:creationId xmlns:p14="http://schemas.microsoft.com/office/powerpoint/2010/main" val="12053199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În viitor trebuie să munciţi inteligent, nu mult</a:t>
            </a:r>
            <a:r>
              <a:rPr lang="ro-RO" dirty="0" smtClean="0"/>
              <a:t>!</a:t>
            </a:r>
            <a:endParaRPr lang="ro-RO" dirty="0"/>
          </a:p>
        </p:txBody>
      </p:sp>
      <p:sp>
        <p:nvSpPr>
          <p:cNvPr id="3" name="Subtitle 2"/>
          <p:cNvSpPr>
            <a:spLocks noGrp="1"/>
          </p:cNvSpPr>
          <p:nvPr>
            <p:ph type="subTitle" idx="1"/>
          </p:nvPr>
        </p:nvSpPr>
        <p:spPr/>
        <p:txBody>
          <a:bodyPr/>
          <a:lstStyle/>
          <a:p>
            <a:r>
              <a:rPr lang="ro-RO" dirty="0"/>
              <a:t>Cele 8 nevoi și tendințe ale pieței muncii în viitor </a:t>
            </a:r>
          </a:p>
        </p:txBody>
      </p:sp>
      <p:sp>
        <p:nvSpPr>
          <p:cNvPr id="5" name="Text Placeholder 4"/>
          <p:cNvSpPr>
            <a:spLocks noGrp="1"/>
          </p:cNvSpPr>
          <p:nvPr>
            <p:ph type="body" sz="quarter" idx="10"/>
          </p:nvPr>
        </p:nvSpPr>
        <p:spPr/>
        <p:txBody>
          <a:bodyPr>
            <a:normAutofit fontScale="92500" lnSpcReduction="10000"/>
          </a:bodyPr>
          <a:lstStyle/>
          <a:p>
            <a:pPr marL="342900" indent="-342900">
              <a:buFont typeface="+mj-lt"/>
              <a:buAutoNum type="arabicPeriod"/>
            </a:pPr>
            <a:r>
              <a:rPr lang="ro-RO" dirty="0" smtClean="0"/>
              <a:t> NEVOIA DE A REDUCE TIMPUL PETRECUT LA MUNCĂ</a:t>
            </a:r>
          </a:p>
          <a:p>
            <a:pPr marL="342900" indent="-342900">
              <a:buFont typeface="+mj-lt"/>
              <a:buAutoNum type="arabicPeriod"/>
            </a:pPr>
            <a:r>
              <a:rPr lang="ro-RO" dirty="0" smtClean="0"/>
              <a:t> NEVOIA DE A FLEXIBILIZA PROGRAMUL DE MUNCĂ</a:t>
            </a:r>
          </a:p>
          <a:p>
            <a:pPr marL="342900" indent="-342900">
              <a:buFont typeface="+mj-lt"/>
              <a:buAutoNum type="arabicPeriod"/>
            </a:pPr>
            <a:r>
              <a:rPr lang="ro-RO" dirty="0" smtClean="0"/>
              <a:t> NEVOIA DE A CREȘTE NIVELUL DE SATISFACȚIE LA LOCUL DE MUNCĂ</a:t>
            </a:r>
          </a:p>
          <a:p>
            <a:pPr marL="342900" indent="-342900">
              <a:buFont typeface="+mj-lt"/>
              <a:buAutoNum type="arabicPeriod"/>
            </a:pPr>
            <a:r>
              <a:rPr lang="ro-RO" dirty="0" smtClean="0"/>
              <a:t> NEVOIA DE A REDUCE COSTURILE </a:t>
            </a:r>
          </a:p>
          <a:p>
            <a:pPr marL="342900" indent="-342900">
              <a:buFont typeface="+mj-lt"/>
              <a:buAutoNum type="arabicPeriod"/>
            </a:pPr>
            <a:r>
              <a:rPr lang="ro-RO" dirty="0" smtClean="0"/>
              <a:t> NEVOIA DE A PRODUCE MAI RAPID </a:t>
            </a:r>
          </a:p>
          <a:p>
            <a:pPr marL="342900" indent="-342900">
              <a:buFont typeface="+mj-lt"/>
              <a:buAutoNum type="arabicPeriod"/>
            </a:pPr>
            <a:r>
              <a:rPr lang="ro-RO" dirty="0" smtClean="0"/>
              <a:t> NEVOIA DE A FACE PRODUSE MAI UŞOR DE UTILIZAT </a:t>
            </a:r>
          </a:p>
          <a:p>
            <a:pPr marL="342900" indent="-342900">
              <a:buFont typeface="+mj-lt"/>
              <a:buAutoNum type="arabicPeriod"/>
            </a:pPr>
            <a:r>
              <a:rPr lang="ro-RO" dirty="0" smtClean="0"/>
              <a:t> NEVOIA DE A ÎMBUNĂTĂŢI SIGURANŢA ŞI FIABILITATEA PRODUSELOR ȘI SERVICIILOR</a:t>
            </a:r>
          </a:p>
          <a:p>
            <a:pPr marL="342900" indent="-342900">
              <a:buFont typeface="+mj-lt"/>
              <a:buAutoNum type="arabicPeriod"/>
            </a:pPr>
            <a:r>
              <a:rPr lang="ro-RO" dirty="0" smtClean="0"/>
              <a:t> NEVOIA DE A MICŞORA IMPACTUL NEFAST ASUPRA MEDIULUI</a:t>
            </a:r>
          </a:p>
          <a:p>
            <a:endParaRPr lang="ro-RO" dirty="0"/>
          </a:p>
          <a:p>
            <a:r>
              <a:rPr lang="ro-RO" dirty="0"/>
              <a:t>În viitor, să lucrezi într-un birou de la 9 la 17 va fi excepția și nu regula. Se va putea lucra de acasă sau din orice loc al lumii, la orice oră din zi și din noapte. Angajații vor avea un profil online, vor deveni mai conectați, mai mobili și mai agili. </a:t>
            </a:r>
            <a:r>
              <a:rPr lang="ro-RO" dirty="0">
                <a:hlinkClick r:id="rId2"/>
              </a:rPr>
              <a:t>Cercetările Deloitte</a:t>
            </a:r>
            <a:r>
              <a:rPr lang="ro-RO" dirty="0"/>
              <a:t> au dovedit că peste 30% din spațiile de lucru sunt nefolosite într-o zi de muncă. Așadar companiile plătesc spații nefolosite, precum și energia, alte utilități sau elemente asociate infrastructurii necesare locului de muncă.</a:t>
            </a:r>
          </a:p>
          <a:p>
            <a:endParaRPr lang="ro-RO" dirty="0"/>
          </a:p>
        </p:txBody>
      </p:sp>
    </p:spTree>
    <p:extLst>
      <p:ext uri="{BB962C8B-B14F-4D97-AF65-F5344CB8AC3E}">
        <p14:creationId xmlns:p14="http://schemas.microsoft.com/office/powerpoint/2010/main" val="27050606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t>Harta meseriilor viitorului</a:t>
            </a:r>
          </a:p>
        </p:txBody>
      </p:sp>
      <p:sp>
        <p:nvSpPr>
          <p:cNvPr id="5" name="Text Placeholder 4"/>
          <p:cNvSpPr>
            <a:spLocks noGrp="1"/>
          </p:cNvSpPr>
          <p:nvPr>
            <p:ph type="body" sz="quarter" idx="10"/>
          </p:nvPr>
        </p:nvSpPr>
        <p:spPr>
          <a:xfrm>
            <a:off x="914400" y="1276350"/>
            <a:ext cx="2667000" cy="3048000"/>
          </a:xfrm>
        </p:spPr>
        <p:txBody>
          <a:bodyPr>
            <a:normAutofit/>
          </a:bodyPr>
          <a:lstStyle/>
          <a:p>
            <a:r>
              <a:rPr lang="ro-RO" dirty="0"/>
              <a:t>Harta meseriilor viitorului pe care ne-o propune </a:t>
            </a:r>
            <a:r>
              <a:rPr lang="ro-RO" dirty="0">
                <a:hlinkClick r:id="rId2"/>
              </a:rPr>
              <a:t>Universitatea din Kent</a:t>
            </a:r>
            <a:r>
              <a:rPr lang="ro-RO" dirty="0"/>
              <a:t>, din Marea Britanie, arată </a:t>
            </a:r>
            <a:r>
              <a:rPr lang="ro-RO" dirty="0" smtClean="0"/>
              <a:t>ca în poza alăturată, tradusă de INACO. </a:t>
            </a:r>
            <a:r>
              <a:rPr lang="ro-RO" dirty="0"/>
              <a:t>C</a:t>
            </a:r>
            <a:r>
              <a:rPr lang="ro-RO" dirty="0" smtClean="0"/>
              <a:t>onsultați </a:t>
            </a:r>
            <a:r>
              <a:rPr lang="ro-RO" dirty="0"/>
              <a:t>alternativ și atlasul meseriilor emergente al </a:t>
            </a:r>
            <a:r>
              <a:rPr lang="ro-RO" dirty="0">
                <a:hlinkClick r:id="rId3"/>
              </a:rPr>
              <a:t>Universității Skolkovo</a:t>
            </a:r>
            <a:r>
              <a:rPr lang="ro-RO" dirty="0"/>
              <a:t>, din Rusia, sau căutați universitățile care </a:t>
            </a:r>
            <a:r>
              <a:rPr lang="ro-RO" dirty="0" smtClean="0"/>
              <a:t>vă </a:t>
            </a:r>
            <a:r>
              <a:rPr lang="ro-RO" dirty="0"/>
              <a:t>pot oferi abilitățile necesare meseriilor viitorului </a:t>
            </a:r>
            <a:r>
              <a:rPr lang="ro-RO" dirty="0" smtClean="0">
                <a:hlinkClick r:id="rId4"/>
              </a:rPr>
              <a:t>aici</a:t>
            </a:r>
            <a:r>
              <a:rPr lang="ro-RO" dirty="0"/>
              <a:t>.</a:t>
            </a:r>
            <a:r>
              <a:rPr lang="ro-RO" dirty="0" smtClean="0"/>
              <a:t> </a:t>
            </a:r>
            <a:endParaRPr lang="ro-RO"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534" t="2088" r="1556" b="3996"/>
          <a:stretch/>
        </p:blipFill>
        <p:spPr>
          <a:xfrm>
            <a:off x="3962400" y="1276351"/>
            <a:ext cx="4495800" cy="33165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2294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914400" y="2038350"/>
            <a:ext cx="7543800" cy="2286000"/>
          </a:xfrm>
        </p:spPr>
        <p:txBody>
          <a:bodyPr>
            <a:normAutofit/>
          </a:bodyPr>
          <a:lstStyle/>
          <a:p>
            <a:r>
              <a:rPr lang="ro-RO" dirty="0"/>
              <a:t>Se poate vedea, circular, cum în următorii 25 - 50 de ani, principalele meserii ale viitorului vor fi legate de Calculatoare / Robotică / Cercetarea spțială / Energie și Mediul înconjurător / Sănătate / Medicină / Persoanele în vârstă / Învățământ / Divertisment / Afaceri / Publicitate / Social-media și Internet.</a:t>
            </a:r>
          </a:p>
        </p:txBody>
      </p:sp>
    </p:spTree>
    <p:extLst>
      <p:ext uri="{BB962C8B-B14F-4D97-AF65-F5344CB8AC3E}">
        <p14:creationId xmlns:p14="http://schemas.microsoft.com/office/powerpoint/2010/main" val="2369889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29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85850"/>
            <a:ext cx="9753600" cy="7315200"/>
          </a:xfrm>
          <a:prstGeom prst="rect">
            <a:avLst/>
          </a:prstGeom>
        </p:spPr>
      </p:pic>
      <p:sp>
        <p:nvSpPr>
          <p:cNvPr id="6" name="Rectangle 5"/>
          <p:cNvSpPr/>
          <p:nvPr/>
        </p:nvSpPr>
        <p:spPr>
          <a:xfrm>
            <a:off x="-304800" y="-1066800"/>
            <a:ext cx="9753600" cy="7296150"/>
          </a:xfrm>
          <a:prstGeom prst="rect">
            <a:avLst/>
          </a:prstGeom>
          <a:gradFill flip="none" rotWithShape="1">
            <a:gsLst>
              <a:gs pos="0">
                <a:schemeClr val="accent1">
                  <a:shade val="51000"/>
                  <a:satMod val="130000"/>
                  <a:alpha val="69000"/>
                </a:schemeClr>
              </a:gs>
              <a:gs pos="80000">
                <a:schemeClr val="accent1">
                  <a:shade val="93000"/>
                  <a:satMod val="130000"/>
                  <a:alpha val="69000"/>
                </a:schemeClr>
              </a:gs>
              <a:gs pos="100000">
                <a:schemeClr val="accent1">
                  <a:shade val="94000"/>
                  <a:satMod val="135000"/>
                  <a:alpha val="69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3"/>
          <p:cNvSpPr txBox="1">
            <a:spLocks/>
          </p:cNvSpPr>
          <p:nvPr/>
        </p:nvSpPr>
        <p:spPr>
          <a:xfrm>
            <a:off x="914400" y="438150"/>
            <a:ext cx="7848600"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buNone/>
            </a:pPr>
            <a:r>
              <a:rPr lang="ro-RO" sz="9600" dirty="0" smtClean="0">
                <a:solidFill>
                  <a:srgbClr val="FFFFFF"/>
                </a:solidFill>
              </a:rPr>
              <a:t>MEGA-TENDINȚELE TEHNOLOGICE</a:t>
            </a:r>
            <a:endParaRPr lang="ro-RO" sz="9600" dirty="0">
              <a:solidFill>
                <a:srgbClr val="FFFFFF"/>
              </a:solidFill>
            </a:endParaRPr>
          </a:p>
        </p:txBody>
      </p:sp>
    </p:spTree>
    <p:extLst>
      <p:ext uri="{BB962C8B-B14F-4D97-AF65-F5344CB8AC3E}">
        <p14:creationId xmlns:p14="http://schemas.microsoft.com/office/powerpoint/2010/main" val="870670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742950"/>
            <a:ext cx="7543800" cy="3505200"/>
          </a:xfrm>
        </p:spPr>
        <p:txBody>
          <a:bodyPr>
            <a:normAutofit fontScale="77500" lnSpcReduction="20000"/>
          </a:bodyPr>
          <a:lstStyle/>
          <a:p>
            <a:r>
              <a:rPr lang="ro-RO" b="1" dirty="0"/>
              <a:t>Să detaliem câteva dintre ele, fără a le epuiza:</a:t>
            </a:r>
          </a:p>
          <a:p>
            <a:endParaRPr lang="ro-RO" dirty="0"/>
          </a:p>
          <a:p>
            <a:r>
              <a:rPr lang="ro-RO" b="1" dirty="0" smtClean="0"/>
              <a:t>MEDICINA VIITORULUI:</a:t>
            </a:r>
            <a:r>
              <a:rPr lang="ro-RO" dirty="0" smtClean="0"/>
              <a:t> </a:t>
            </a:r>
            <a:r>
              <a:rPr lang="ro-RO" dirty="0"/>
              <a:t>Cu un nivel de populație în creștere, și într-un proces continuu de îmbătrânire, vor fi căutate profesiile de asistent medical, soră medicală, terapeut ocupațional care vor fi ajutați de roboți medicali. Citogeneticieni vor interveni pe ADN. Vor apărea consilieri în genetică. Inginerii biomedicali vor reproduce organe din celule stem. Vor fi foarte importanți dieteticienii, nutriționiștii și cercetătorii alimentari. Cum tehnologia riscă să dea dependenţă sau teamă, este nevoie și de specialişti în detoxifiere tehnologică, înțelegând bine psihologia şi noile tehnologii, dar și de terapeuți ocupaționali.</a:t>
            </a:r>
          </a:p>
          <a:p>
            <a:endParaRPr lang="ro-RO" dirty="0"/>
          </a:p>
          <a:p>
            <a:r>
              <a:rPr lang="ro-RO" b="1" dirty="0" smtClean="0"/>
              <a:t>EXPLORAREA SPAȚIALĂ:</a:t>
            </a:r>
            <a:r>
              <a:rPr lang="ro-RO" dirty="0" smtClean="0"/>
              <a:t> </a:t>
            </a:r>
            <a:r>
              <a:rPr lang="ro-RO" dirty="0"/>
              <a:t>Va apărea turismul spațial cu toate ocupațiile adiacente. Va începe mineritul spațial. Vor exista exobiologi, care vor obține plante și animale în condițiile spațiului extraterestru,  medici specializați în problemele legate de șederea în spațiu. </a:t>
            </a:r>
          </a:p>
          <a:p>
            <a:endParaRPr lang="ro-RO" dirty="0"/>
          </a:p>
          <a:p>
            <a:r>
              <a:rPr lang="ro-RO" b="1" dirty="0" smtClean="0"/>
              <a:t>REȚELE SOCIALE:</a:t>
            </a:r>
            <a:r>
              <a:rPr lang="ro-RO" dirty="0" smtClean="0"/>
              <a:t>  </a:t>
            </a:r>
            <a:r>
              <a:rPr lang="ro-RO" dirty="0"/>
              <a:t>Vor apărea generatorii online de imagine personală, care vor acționa ca social media managers care vor crea și întreține branduri personale la cerere. Vor apărea asistenții personali virtuali care vor ajuta oamenii în existența lor virtuală pe Internet. </a:t>
            </a:r>
          </a:p>
          <a:p>
            <a:endParaRPr lang="ro-RO" dirty="0"/>
          </a:p>
          <a:p>
            <a:r>
              <a:rPr lang="ro-RO" b="1" dirty="0" smtClean="0"/>
              <a:t>COMPUTING ȘI WEB:</a:t>
            </a:r>
            <a:r>
              <a:rPr lang="ro-RO" dirty="0" smtClean="0"/>
              <a:t> </a:t>
            </a:r>
            <a:r>
              <a:rPr lang="ro-RO" dirty="0"/>
              <a:t>Va crește numărul de dezvoltatori de pagini web și de aplicații. Industria TI îşi va tripla necesarul de personal, multe domenii se vor virtualiza (vânzări, banking, educație), nevoia de securitate  cibernetică și protecția identității digitale va crește. Producţia de date şi informaţii va creşte hiper-exponențial spre big data, deci e nevoie de specialişti care să înţeleagă datele şi să le poată reprezenta. Specialiștii în cloud computing vor fi foarte căutați, ca și consultanții în securitate TI sau specialiștii în marketing digital. Designul 3D, arhitectura, proiectarea, specialiștii în managementul orașelor inteligente, lingvistica computațională, conectarea neuronală cu computerul sunt deja generatoare de venituri și au perspective și mai importante în viitorul imediat. În viitorul ceva mai îndepărtat se dorește digitalizarea/scanarea creierului uman și chiar ajungerea la nivelul conștiinței inteligenței artificiale</a:t>
            </a:r>
            <a:r>
              <a:rPr lang="ro-RO" dirty="0" smtClean="0"/>
              <a:t>.</a:t>
            </a:r>
            <a:endParaRPr lang="ro-RO" dirty="0"/>
          </a:p>
        </p:txBody>
      </p:sp>
    </p:spTree>
    <p:extLst>
      <p:ext uri="{BB962C8B-B14F-4D97-AF65-F5344CB8AC3E}">
        <p14:creationId xmlns:p14="http://schemas.microsoft.com/office/powerpoint/2010/main" val="1537783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1047750"/>
            <a:ext cx="7543800" cy="3429000"/>
          </a:xfrm>
        </p:spPr>
        <p:txBody>
          <a:bodyPr>
            <a:normAutofit fontScale="70000" lnSpcReduction="20000"/>
          </a:bodyPr>
          <a:lstStyle/>
          <a:p>
            <a:r>
              <a:rPr lang="ro-RO" b="1" dirty="0" smtClean="0"/>
              <a:t>ROBOTICĂ:</a:t>
            </a:r>
            <a:r>
              <a:rPr lang="ro-RO" dirty="0" smtClean="0"/>
              <a:t>  </a:t>
            </a:r>
            <a:r>
              <a:rPr lang="ro-RO" dirty="0"/>
              <a:t>Vor deveni ocupații banale controlorii de drone sau cei care vor lucra în serviciile pentru programarea, supravegherea și întreținerea roboților. Orice fel de acțiune repetitivă și care cere efort fizic va fi preluată de roboți care vor avea o interfață umană, creată de ingineri și cercetători, care le vor îmbunătăți permanent performanțele.</a:t>
            </a:r>
          </a:p>
          <a:p>
            <a:endParaRPr lang="ro-RO" dirty="0"/>
          </a:p>
          <a:p>
            <a:r>
              <a:rPr lang="ro-RO" b="1" dirty="0" smtClean="0"/>
              <a:t>DIVERTISMENT:</a:t>
            </a:r>
            <a:r>
              <a:rPr lang="ro-RO" dirty="0" smtClean="0"/>
              <a:t> </a:t>
            </a:r>
            <a:r>
              <a:rPr lang="ro-RO" dirty="0"/>
              <a:t>Pe măsură ce Internetul înlocuiește televiziunea, bloggerii și video-bloggerii vor înlocui redactorii de la emisiunile de divertisment. Editorii online sau jurnaliștii multiformat, chiar roboții, vor înlocui jurnaliști și ziariști. Fizioterapeuții, kinetoterapeuții vor fi din ce în ce mai căutați, odată cu o mult mai mare atenție dată sportului. Digitalizarea cărților se va răspândi, va crește numărul de jucători profesioniști de jocuri pe computer sau arena boosters – cei care aduc avatarul unui plătitor la nivele mai înalte în joc.</a:t>
            </a:r>
          </a:p>
          <a:p>
            <a:endParaRPr lang="ro-RO" dirty="0"/>
          </a:p>
          <a:p>
            <a:r>
              <a:rPr lang="ro-RO" b="1" dirty="0" smtClean="0"/>
              <a:t>ENERGIE ȘI MEDIU:</a:t>
            </a:r>
            <a:r>
              <a:rPr lang="ro-RO" dirty="0" smtClean="0"/>
              <a:t> </a:t>
            </a:r>
            <a:r>
              <a:rPr lang="ro-RO" dirty="0"/>
              <a:t>Va crește numărul de lucrători la uzinele de energie neconvențională – solară / eoliană / ferme de alge, de microbi care înlocuiesc minerii sau lucrătorii în hidrocentrale. Firmele de reciclare a deșeurilor vor acționa și în oceane, unde vor activa și minerii de mare adâncime în căutare de minerale rare în ocean, ca și pe meteoriți. Biodiversitatea, cercetarea genetică conservativă a speciilor va coexista cu cercetarea care va crea noi forme de viață sau de hrană.</a:t>
            </a:r>
          </a:p>
          <a:p>
            <a:endParaRPr lang="ro-RO" dirty="0"/>
          </a:p>
          <a:p>
            <a:r>
              <a:rPr lang="ro-RO" b="1" dirty="0" smtClean="0"/>
              <a:t>BUSINESS ȘI DREPT:</a:t>
            </a:r>
            <a:r>
              <a:rPr lang="ro-RO" dirty="0" smtClean="0"/>
              <a:t> </a:t>
            </a:r>
            <a:r>
              <a:rPr lang="ro-RO" dirty="0"/>
              <a:t>Analiza numerică și cantitativă făcută cu ajutorul inteligenței artificiale va genera o nouă rapiditate a reacției pe piețele financiare, notariale sau avocățești. Vor apărea juriști specialiști în dreptul roboților sau în etica geneticii care creează noi organisme sau plante. </a:t>
            </a:r>
          </a:p>
          <a:p>
            <a:endParaRPr lang="ro-RO" dirty="0"/>
          </a:p>
          <a:p>
            <a:r>
              <a:rPr lang="ro-RO" b="1" dirty="0" smtClean="0"/>
              <a:t>EDUCAȚIE:</a:t>
            </a:r>
            <a:r>
              <a:rPr lang="ro-RO" dirty="0" smtClean="0"/>
              <a:t> </a:t>
            </a:r>
            <a:r>
              <a:rPr lang="ro-RO" dirty="0"/>
              <a:t>Învățământul virtual cu ajutorul profesorilor virtuali va deveni uzual. Vor exista structuri de dezvoltare a materialelor educaționale online – de tip Open University, Moodle, Blackboard, Web CT, MOOCs - Massive Open On-line Courses  - care vor emite diplome recunoscute la nivel global. </a:t>
            </a:r>
          </a:p>
          <a:p>
            <a:endParaRPr lang="ro-RO" dirty="0"/>
          </a:p>
          <a:p>
            <a:r>
              <a:rPr lang="ro-RO" b="1" dirty="0" smtClean="0"/>
              <a:t>CORPORATE DISRUPTER:</a:t>
            </a:r>
            <a:r>
              <a:rPr lang="ro-RO" dirty="0" smtClean="0"/>
              <a:t> </a:t>
            </a:r>
            <a:r>
              <a:rPr lang="ro-RO" dirty="0"/>
              <a:t>specialistul care atacă structurile rigide ale unei companii sau instituții publice, pentru a o face mai flexibilă şi mai adaptabilă la crize. </a:t>
            </a:r>
          </a:p>
        </p:txBody>
      </p:sp>
    </p:spTree>
    <p:extLst>
      <p:ext uri="{BB962C8B-B14F-4D97-AF65-F5344CB8AC3E}">
        <p14:creationId xmlns:p14="http://schemas.microsoft.com/office/powerpoint/2010/main" val="20843030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t>O propunere de schiță a </a:t>
            </a:r>
            <a:r>
              <a:rPr lang="ro-RO" dirty="0" smtClean="0"/>
              <a:t>15 meserii </a:t>
            </a:r>
            <a:r>
              <a:rPr lang="ro-RO" dirty="0"/>
              <a:t>ale viitorului</a:t>
            </a:r>
          </a:p>
        </p:txBody>
      </p:sp>
      <p:sp>
        <p:nvSpPr>
          <p:cNvPr id="3" name="Text Placeholder 2"/>
          <p:cNvSpPr>
            <a:spLocks noGrp="1"/>
          </p:cNvSpPr>
          <p:nvPr>
            <p:ph type="body" sz="quarter" idx="10"/>
          </p:nvPr>
        </p:nvSpPr>
        <p:spPr>
          <a:xfrm>
            <a:off x="914400" y="1276350"/>
            <a:ext cx="7543800" cy="457200"/>
          </a:xfrm>
        </p:spPr>
        <p:txBody>
          <a:bodyPr>
            <a:normAutofit/>
          </a:bodyPr>
          <a:lstStyle/>
          <a:p>
            <a:r>
              <a:rPr lang="ro-RO" dirty="0"/>
              <a:t>O propunere de schiță a </a:t>
            </a:r>
            <a:r>
              <a:rPr lang="ro-RO" dirty="0" smtClean="0"/>
              <a:t>15 </a:t>
            </a:r>
            <a:r>
              <a:rPr lang="ro-RO" dirty="0"/>
              <a:t>meserii ale viitorului pe care ni-l face</a:t>
            </a:r>
            <a:r>
              <a:rPr lang="ro-RO" dirty="0">
                <a:hlinkClick r:id="rId2"/>
              </a:rPr>
              <a:t> Centre for the Future of Work</a:t>
            </a:r>
            <a:r>
              <a:rPr lang="ro-RO" dirty="0"/>
              <a:t>, în  raportul Cognizant, pentru următorii 10 ani include</a:t>
            </a:r>
            <a:r>
              <a:rPr lang="ro-RO" dirty="0" smtClean="0"/>
              <a:t>:</a:t>
            </a:r>
            <a:endParaRPr lang="ro-RO" dirty="0"/>
          </a:p>
        </p:txBody>
      </p:sp>
      <p:pic>
        <p:nvPicPr>
          <p:cNvPr id="7" name="Picture 6" descr="Future-Jobs.jpg">
            <a:hlinkClick r:id="rId2"/>
          </p:cNvPr>
          <p:cNvPicPr>
            <a:picLocks noChangeAspect="1"/>
          </p:cNvPicPr>
          <p:nvPr/>
        </p:nvPicPr>
        <p:blipFill>
          <a:blip r:embed="rId3" cstate="print"/>
          <a:stretch>
            <a:fillRect/>
          </a:stretch>
        </p:blipFill>
        <p:spPr>
          <a:xfrm>
            <a:off x="5334000" y="1885950"/>
            <a:ext cx="2514600" cy="1508760"/>
          </a:xfrm>
          <a:prstGeom prst="rect">
            <a:avLst/>
          </a:prstGeom>
        </p:spPr>
      </p:pic>
      <p:sp>
        <p:nvSpPr>
          <p:cNvPr id="8" name="Rectangle 7"/>
          <p:cNvSpPr/>
          <p:nvPr/>
        </p:nvSpPr>
        <p:spPr>
          <a:xfrm>
            <a:off x="5715000" y="3409950"/>
            <a:ext cx="1828800" cy="276999"/>
          </a:xfrm>
          <a:prstGeom prst="rect">
            <a:avLst/>
          </a:prstGeom>
        </p:spPr>
        <p:txBody>
          <a:bodyPr wrap="square">
            <a:spAutoFit/>
          </a:bodyPr>
          <a:lstStyle/>
          <a:p>
            <a:pPr algn="ctr"/>
            <a:r>
              <a:rPr lang="ro-RO" sz="1200" dirty="0">
                <a:solidFill>
                  <a:srgbClr val="00ACD2"/>
                </a:solidFill>
              </a:rPr>
              <a:t> </a:t>
            </a:r>
            <a:r>
              <a:rPr lang="ro-RO" sz="1200" dirty="0" smtClean="0">
                <a:solidFill>
                  <a:srgbClr val="00ACD2"/>
                </a:solidFill>
              </a:rPr>
              <a:t>Raportul  </a:t>
            </a:r>
            <a:r>
              <a:rPr lang="ro-RO" sz="1200" dirty="0">
                <a:solidFill>
                  <a:srgbClr val="00ACD2"/>
                </a:solidFill>
              </a:rPr>
              <a:t>Cognizant</a:t>
            </a:r>
          </a:p>
        </p:txBody>
      </p:sp>
      <p:pic>
        <p:nvPicPr>
          <p:cNvPr id="9" name="Picture 8" descr="play.png">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2266950"/>
            <a:ext cx="762000" cy="772160"/>
          </a:xfrm>
          <a:prstGeom prst="rect">
            <a:avLst/>
          </a:prstGeom>
        </p:spPr>
      </p:pic>
      <p:sp>
        <p:nvSpPr>
          <p:cNvPr id="10" name="Text Placeholder 2"/>
          <p:cNvSpPr txBox="1">
            <a:spLocks/>
          </p:cNvSpPr>
          <p:nvPr/>
        </p:nvSpPr>
        <p:spPr>
          <a:xfrm>
            <a:off x="914400" y="1885950"/>
            <a:ext cx="3200400" cy="2590800"/>
          </a:xfrm>
          <a:prstGeom prst="rect">
            <a:avLst/>
          </a:prstGeom>
        </p:spPr>
        <p:txBody>
          <a:bodyPr vert="horz" lIns="0" tIns="0" rIns="0" bIns="0">
            <a:normAutofit fontScale="70000" lnSpcReduction="20000"/>
          </a:bodyPr>
          <a:lstStyle>
            <a:lvl1pPr marL="0" indent="0" algn="l" defTabSz="914400" rtl="0" eaLnBrk="1" latinLnBrk="0" hangingPunct="1">
              <a:spcBef>
                <a:spcPct val="20000"/>
              </a:spcBef>
              <a:buFontTx/>
              <a:buNone/>
              <a:defRPr lang="ro-RO" sz="1400" kern="1200" cap="none" baseline="0" dirty="0" smtClean="0">
                <a:solidFill>
                  <a:schemeClr val="accent1">
                    <a:lumMod val="75000"/>
                  </a:schemeClr>
                </a:solidFill>
                <a:latin typeface="+mj-lt"/>
                <a:ea typeface="+mj-ea"/>
                <a:cs typeface="+mj-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ro-RO" dirty="0" smtClean="0"/>
              <a:t>Asistarea </a:t>
            </a:r>
            <a:r>
              <a:rPr lang="ro-RO" dirty="0"/>
              <a:t>persoanelor în vârstă</a:t>
            </a:r>
          </a:p>
          <a:p>
            <a:pPr marL="342900" indent="-342900">
              <a:buFont typeface="+mj-lt"/>
              <a:buAutoNum type="arabicPeriod"/>
            </a:pPr>
            <a:r>
              <a:rPr lang="ro-RO" dirty="0" smtClean="0"/>
              <a:t>Asistarea </a:t>
            </a:r>
            <a:r>
              <a:rPr lang="ro-RO" dirty="0"/>
              <a:t>roboților din domeniul medical</a:t>
            </a:r>
          </a:p>
          <a:p>
            <a:pPr marL="342900" indent="-342900">
              <a:buFont typeface="+mj-lt"/>
              <a:buAutoNum type="arabicPeriod"/>
            </a:pPr>
            <a:r>
              <a:rPr lang="ro-RO" dirty="0" smtClean="0"/>
              <a:t>Ofițerul </a:t>
            </a:r>
            <a:r>
              <a:rPr lang="ro-RO" dirty="0"/>
              <a:t>în diversitate genetică</a:t>
            </a:r>
          </a:p>
          <a:p>
            <a:pPr marL="342900" indent="-342900">
              <a:buFont typeface="+mj-lt"/>
              <a:buAutoNum type="arabicPeriod"/>
            </a:pPr>
            <a:r>
              <a:rPr lang="ro-RO" dirty="0" smtClean="0"/>
              <a:t>Analiza </a:t>
            </a:r>
            <a:r>
              <a:rPr lang="ro-RO" dirty="0"/>
              <a:t>datelor primite prin Internetul Lucrurilor</a:t>
            </a:r>
          </a:p>
          <a:p>
            <a:pPr marL="342900" indent="-342900">
              <a:buFont typeface="+mj-lt"/>
              <a:buAutoNum type="arabicPeriod"/>
            </a:pPr>
            <a:r>
              <a:rPr lang="ro-RO" dirty="0" smtClean="0"/>
              <a:t>Gestionarea </a:t>
            </a:r>
            <a:r>
              <a:rPr lang="ro-RO" dirty="0"/>
              <a:t>datelor complexe din orașele inteligente</a:t>
            </a:r>
          </a:p>
          <a:p>
            <a:pPr marL="342900" indent="-342900">
              <a:buFont typeface="+mj-lt"/>
              <a:buAutoNum type="arabicPeriod"/>
            </a:pPr>
            <a:r>
              <a:rPr lang="ro-RO" dirty="0" smtClean="0"/>
              <a:t>Generarea </a:t>
            </a:r>
            <a:r>
              <a:rPr lang="ro-RO" dirty="0"/>
              <a:t>de realități virtuale paralele</a:t>
            </a:r>
          </a:p>
          <a:p>
            <a:pPr marL="342900" indent="-342900">
              <a:buFont typeface="+mj-lt"/>
              <a:buAutoNum type="arabicPeriod"/>
            </a:pPr>
            <a:r>
              <a:rPr lang="ro-RO" dirty="0" smtClean="0"/>
              <a:t>Detectivul </a:t>
            </a:r>
            <a:r>
              <a:rPr lang="ro-RO" dirty="0"/>
              <a:t>de date </a:t>
            </a:r>
            <a:endParaRPr lang="ro-RO" dirty="0" smtClean="0"/>
          </a:p>
          <a:p>
            <a:pPr marL="342900" indent="-342900">
              <a:buFont typeface="+mj-lt"/>
              <a:buAutoNum type="arabicPeriod"/>
            </a:pPr>
            <a:r>
              <a:rPr lang="ro-RO" dirty="0" smtClean="0"/>
              <a:t>Brokerul </a:t>
            </a:r>
            <a:r>
              <a:rPr lang="ro-RO" dirty="0"/>
              <a:t>de date personale</a:t>
            </a:r>
          </a:p>
          <a:p>
            <a:pPr marL="342900" indent="-342900">
              <a:buFont typeface="+mj-lt"/>
              <a:buAutoNum type="arabicPeriod"/>
            </a:pPr>
            <a:r>
              <a:rPr lang="ro-RO" dirty="0" smtClean="0"/>
              <a:t>Comerțul </a:t>
            </a:r>
            <a:r>
              <a:rPr lang="ro-RO" dirty="0"/>
              <a:t>cu inteligența artificială</a:t>
            </a:r>
          </a:p>
          <a:p>
            <a:pPr marL="342900" indent="-342900">
              <a:buFont typeface="+mj-lt"/>
              <a:buAutoNum type="arabicPeriod"/>
            </a:pPr>
            <a:r>
              <a:rPr lang="ro-RO" dirty="0" smtClean="0"/>
              <a:t>Oferirea </a:t>
            </a:r>
            <a:r>
              <a:rPr lang="ro-RO" dirty="0"/>
              <a:t>de consultanță în fitness</a:t>
            </a:r>
          </a:p>
          <a:p>
            <a:pPr marL="342900" indent="-342900">
              <a:buFont typeface="+mj-lt"/>
              <a:buAutoNum type="arabicPeriod"/>
            </a:pPr>
            <a:r>
              <a:rPr lang="ro-RO" dirty="0" smtClean="0"/>
              <a:t>Supravegherea </a:t>
            </a:r>
            <a:r>
              <a:rPr lang="ro-RO" dirty="0"/>
              <a:t>traficului pe drumurile publice pe care vor circula mașinile cu pilot autonom</a:t>
            </a:r>
          </a:p>
          <a:p>
            <a:pPr marL="342900" indent="-342900">
              <a:buFont typeface="+mj-lt"/>
              <a:buAutoNum type="arabicPeriod"/>
            </a:pPr>
            <a:r>
              <a:rPr lang="ro-RO" dirty="0" smtClean="0"/>
              <a:t>Modă </a:t>
            </a:r>
            <a:r>
              <a:rPr lang="ro-RO" dirty="0"/>
              <a:t>digitală, cu croitori digitali</a:t>
            </a:r>
          </a:p>
          <a:p>
            <a:pPr marL="342900" indent="-342900">
              <a:buFont typeface="+mj-lt"/>
              <a:buAutoNum type="arabicPeriod"/>
            </a:pPr>
            <a:r>
              <a:rPr lang="ro-RO" dirty="0" smtClean="0"/>
              <a:t>Construcția </a:t>
            </a:r>
            <a:r>
              <a:rPr lang="ro-RO" dirty="0"/>
              <a:t>de călătorii personalizate în RV augmentată</a:t>
            </a:r>
          </a:p>
          <a:p>
            <a:pPr marL="342900" indent="-342900">
              <a:buFont typeface="+mj-lt"/>
              <a:buAutoNum type="arabicPeriod"/>
            </a:pPr>
            <a:r>
              <a:rPr lang="ro-RO" dirty="0" smtClean="0"/>
              <a:t>Managerul </a:t>
            </a:r>
            <a:r>
              <a:rPr lang="ro-RO" dirty="0"/>
              <a:t>de echipe combinate: om – mașină</a:t>
            </a:r>
          </a:p>
          <a:p>
            <a:pPr marL="342900" indent="-342900">
              <a:buFont typeface="+mj-lt"/>
              <a:buAutoNum type="arabicPeriod"/>
            </a:pPr>
            <a:r>
              <a:rPr lang="ro-RO" dirty="0" smtClean="0"/>
              <a:t>Ofițerul </a:t>
            </a:r>
            <a:r>
              <a:rPr lang="ro-RO" dirty="0"/>
              <a:t>de </a:t>
            </a:r>
            <a:r>
              <a:rPr lang="ro-RO" dirty="0" smtClean="0"/>
              <a:t>etică</a:t>
            </a:r>
            <a:endParaRPr lang="ro-RO" dirty="0"/>
          </a:p>
        </p:txBody>
      </p:sp>
    </p:spTree>
    <p:extLst>
      <p:ext uri="{BB962C8B-B14F-4D97-AF65-F5344CB8AC3E}">
        <p14:creationId xmlns:p14="http://schemas.microsoft.com/office/powerpoint/2010/main" val="2732990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4400" y="1276350"/>
            <a:ext cx="7543800" cy="2743200"/>
          </a:xfrm>
        </p:spPr>
        <p:txBody>
          <a:bodyPr numCol="2" spcCol="360000">
            <a:normAutofit fontScale="85000" lnSpcReduction="20000"/>
          </a:bodyPr>
          <a:lstStyle/>
          <a:p>
            <a:r>
              <a:rPr lang="ro-RO" dirty="0" smtClean="0"/>
              <a:t>De</a:t>
            </a:r>
            <a:r>
              <a:rPr lang="ro-RO" dirty="0"/>
              <a:t>-a lungul timpului unele meserii au dispărut (cei care aprindeau lămpile cu gaz). Altele au evoluat (spițerii au devenit farmaciști). Unele meserii sunt amenințate de progresul realizat în domeniul lor (tipografii). Altele abia au apărut (bio-tehnologi). Altele vor apărea în viitor (specialist în medicină spațială). </a:t>
            </a:r>
          </a:p>
          <a:p>
            <a:r>
              <a:rPr lang="ro-RO" dirty="0"/>
              <a:t>Credem că meseriile care nu sunt în pericol să dispară ca urmare a impactului tehnologic sunt în domeniile legate de asistența medicală, servicii dentare, nutritive, fizioterapie, antrenor fitness, teatru, film, muzică, educație, restaurant, coafor, reparații auto, service-uri variate, construcții, magazinele de produse de lux și artizanii lor etc. Toate acestea presupun interacțiuni complexe umane greu de automatizat. </a:t>
            </a:r>
          </a:p>
          <a:p>
            <a:r>
              <a:rPr lang="ro-RO" dirty="0"/>
              <a:t>Meserile tradiţionale ca dulgher, instalator, electrican, frizer, mecanic auto, dentist sunt dificil de robotizat, dar nu imposibil pe termen lung. </a:t>
            </a:r>
          </a:p>
          <a:p>
            <a:r>
              <a:rPr lang="ro-RO" dirty="0"/>
              <a:t>Livrarea produselor cu forță de muncă umană va continua până la apariția sistemelor inteligente de infrastructură care să poată comunica prin senzori cu mașinile și roboții inteligenți, ceea ce dă o liniște pentru moment pentru șoferi sau mecanici, dar nu pentru mult timp.</a:t>
            </a:r>
          </a:p>
          <a:p>
            <a:r>
              <a:rPr lang="ro-RO" dirty="0"/>
              <a:t>Meseriile în declin vor fi și în domeniul vânzărilor în magazine, odată cu tot mai multe cumpărături făcute  online, însă fără a dispărea complet. Cert este că vor fi din ce în ce mai puţine. Casieria va fi în declin accentuat odată cu instalarea automatelor de </a:t>
            </a:r>
            <a:r>
              <a:rPr lang="ro-RO" dirty="0" smtClean="0"/>
              <a:t>autoservire, scanere</a:t>
            </a:r>
            <a:r>
              <a:rPr lang="ro-RO" dirty="0"/>
              <a:t>, plățile electronice automate etc. </a:t>
            </a:r>
          </a:p>
          <a:p>
            <a:r>
              <a:rPr lang="ro-RO" dirty="0"/>
              <a:t>În schimb, marketingul, avocatura etc. vor fi domenii în care doar cei mai buni vor rămâne pe piață, iar mediocrii vor dispărea.</a:t>
            </a:r>
          </a:p>
          <a:p>
            <a:r>
              <a:rPr lang="ro-RO" dirty="0"/>
              <a:t>În ansamblu, mașinăriile au nevoie de oameni pentru a fi create, reparate și supravegheate. Întotdeauna omul va putea face ceva în plus față de o mașinărie. Să nu subestimăm imaginația sau ingeniozitatea umană.</a:t>
            </a:r>
          </a:p>
          <a:p>
            <a:endParaRPr lang="ro-RO" dirty="0"/>
          </a:p>
          <a:p>
            <a:endParaRPr lang="ro-RO" dirty="0"/>
          </a:p>
          <a:p>
            <a:endParaRPr lang="en-US" dirty="0"/>
          </a:p>
        </p:txBody>
      </p:sp>
      <p:sp>
        <p:nvSpPr>
          <p:cNvPr id="2" name="Title 1"/>
          <p:cNvSpPr>
            <a:spLocks noGrp="1"/>
          </p:cNvSpPr>
          <p:nvPr>
            <p:ph type="ctrTitle"/>
          </p:nvPr>
        </p:nvSpPr>
        <p:spPr/>
        <p:txBody>
          <a:bodyPr>
            <a:normAutofit/>
          </a:bodyPr>
          <a:lstStyle/>
          <a:p>
            <a:r>
              <a:rPr lang="ro-RO" dirty="0"/>
              <a:t>Meserii care nu sunt încă în pericol de dispariție</a:t>
            </a:r>
          </a:p>
        </p:txBody>
      </p:sp>
    </p:spTree>
    <p:extLst>
      <p:ext uri="{BB962C8B-B14F-4D97-AF65-F5344CB8AC3E}">
        <p14:creationId xmlns:p14="http://schemas.microsoft.com/office/powerpoint/2010/main" val="21029409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4400" y="1047750"/>
            <a:ext cx="7543800" cy="914400"/>
          </a:xfrm>
        </p:spPr>
        <p:txBody>
          <a:bodyPr numCol="1" spcCol="360000">
            <a:normAutofit/>
          </a:bodyPr>
          <a:lstStyle/>
          <a:p>
            <a:r>
              <a:rPr lang="ro-RO" dirty="0">
                <a:hlinkClick r:id="rId2"/>
              </a:rPr>
              <a:t>Skills Panorama</a:t>
            </a:r>
            <a:r>
              <a:rPr lang="ro-RO" dirty="0"/>
              <a:t>, un instrument al Uniunii Europene, descrie proiecția locurilor de muncă în scădere și în creștere, a dinamicii domeniilor de activitate și a abilităților necesare, în perioada 2016-2030, în </a:t>
            </a:r>
            <a:r>
              <a:rPr lang="ro-RO" b="1" dirty="0"/>
              <a:t>România</a:t>
            </a:r>
            <a:r>
              <a:rPr lang="ro-RO" dirty="0"/>
              <a:t>, astfel: </a:t>
            </a:r>
          </a:p>
        </p:txBody>
      </p:sp>
      <p:sp>
        <p:nvSpPr>
          <p:cNvPr id="5" name="Rectangle 4"/>
          <p:cNvSpPr/>
          <p:nvPr/>
        </p:nvSpPr>
        <p:spPr>
          <a:xfrm>
            <a:off x="914400" y="1962150"/>
            <a:ext cx="3581400" cy="381000"/>
          </a:xfrm>
          <a:prstGeom prst="rect">
            <a:avLst/>
          </a:prstGeom>
        </p:spPr>
        <p:txBody>
          <a:bodyPr vert="horz" lIns="0" tIns="0" rIns="0" bIns="0" numCol="1" spcCol="360000">
            <a:normAutofit/>
          </a:bodyPr>
          <a:lstStyle/>
          <a:p>
            <a:pPr>
              <a:spcBef>
                <a:spcPct val="20000"/>
              </a:spcBef>
            </a:pPr>
            <a:r>
              <a:rPr lang="en-US" sz="1400" b="1" dirty="0" smtClean="0">
                <a:solidFill>
                  <a:schemeClr val="accent1">
                    <a:lumMod val="75000"/>
                  </a:schemeClr>
                </a:solidFill>
                <a:latin typeface="+mj-lt"/>
                <a:ea typeface="+mj-ea"/>
                <a:cs typeface="+mj-cs"/>
              </a:rPr>
              <a:t>SC</a:t>
            </a:r>
            <a:r>
              <a:rPr lang="ro-RO" sz="1400" b="1" dirty="0" smtClean="0">
                <a:solidFill>
                  <a:schemeClr val="accent1">
                    <a:lumMod val="75000"/>
                  </a:schemeClr>
                </a:solidFill>
                <a:latin typeface="+mj-lt"/>
                <a:ea typeface="+mj-ea"/>
                <a:cs typeface="+mj-cs"/>
              </a:rPr>
              <a:t>Ă</a:t>
            </a:r>
            <a:r>
              <a:rPr lang="en-US" sz="1400" b="1" dirty="0" smtClean="0">
                <a:solidFill>
                  <a:schemeClr val="accent1">
                    <a:lumMod val="75000"/>
                  </a:schemeClr>
                </a:solidFill>
                <a:latin typeface="+mj-lt"/>
                <a:ea typeface="+mj-ea"/>
                <a:cs typeface="+mj-cs"/>
              </a:rPr>
              <a:t>DER</a:t>
            </a:r>
            <a:r>
              <a:rPr lang="ro-RO" sz="1400" b="1" dirty="0" smtClean="0">
                <a:solidFill>
                  <a:schemeClr val="accent1">
                    <a:lumMod val="75000"/>
                  </a:schemeClr>
                </a:solidFill>
                <a:latin typeface="+mj-lt"/>
                <a:ea typeface="+mj-ea"/>
                <a:cs typeface="+mj-cs"/>
              </a:rPr>
              <a:t>EA NUMĂRULUI DE LOCURI DE MUNCĂ</a:t>
            </a:r>
            <a:endParaRPr lang="en-US" sz="1400" b="1" dirty="0" smtClean="0">
              <a:solidFill>
                <a:schemeClr val="accent1">
                  <a:lumMod val="75000"/>
                </a:schemeClr>
              </a:solidFill>
              <a:latin typeface="+mj-lt"/>
              <a:ea typeface="+mj-ea"/>
              <a:cs typeface="+mj-cs"/>
            </a:endParaRPr>
          </a:p>
        </p:txBody>
      </p:sp>
      <p:sp>
        <p:nvSpPr>
          <p:cNvPr id="7" name="Rectangle 6"/>
          <p:cNvSpPr/>
          <p:nvPr/>
        </p:nvSpPr>
        <p:spPr>
          <a:xfrm>
            <a:off x="914400" y="2343150"/>
            <a:ext cx="3581400" cy="1600200"/>
          </a:xfrm>
          <a:prstGeom prst="rect">
            <a:avLst/>
          </a:prstGeom>
        </p:spPr>
        <p:txBody>
          <a:bodyPr vert="horz" lIns="0" tIns="0" rIns="0" bIns="0" numCol="1" spcCol="360000">
            <a:noAutofit/>
          </a:bodyPr>
          <a:lstStyle/>
          <a:p>
            <a:pPr>
              <a:spcBef>
                <a:spcPct val="20000"/>
              </a:spcBef>
            </a:pPr>
            <a:r>
              <a:rPr lang="ro-RO" sz="1200" dirty="0" smtClean="0">
                <a:solidFill>
                  <a:schemeClr val="accent1">
                    <a:lumMod val="75000"/>
                  </a:schemeClr>
                </a:solidFill>
              </a:rPr>
              <a:t>Pe </a:t>
            </a:r>
            <a:r>
              <a:rPr lang="ro-RO" sz="1200" dirty="0">
                <a:solidFill>
                  <a:schemeClr val="accent1">
                    <a:lumMod val="75000"/>
                  </a:schemeClr>
                </a:solidFill>
              </a:rPr>
              <a:t>sectoare</a:t>
            </a:r>
            <a:r>
              <a:rPr lang="ro-RO" sz="1200" dirty="0" smtClean="0">
                <a:solidFill>
                  <a:schemeClr val="accent1">
                    <a:lumMod val="75000"/>
                  </a:schemeClr>
                </a:solidFill>
              </a:rPr>
              <a:t>:</a:t>
            </a:r>
          </a:p>
          <a:p>
            <a:pPr>
              <a:spcBef>
                <a:spcPct val="20000"/>
              </a:spcBef>
            </a:pPr>
            <a:endParaRPr lang="en-US" sz="1200" dirty="0">
              <a:solidFill>
                <a:schemeClr val="accent1">
                  <a:lumMod val="75000"/>
                </a:schemeClr>
              </a:solidFill>
            </a:endParaRPr>
          </a:p>
          <a:p>
            <a:pPr>
              <a:spcBef>
                <a:spcPct val="20000"/>
              </a:spcBef>
            </a:pPr>
            <a:r>
              <a:rPr lang="ro-RO" sz="1200" dirty="0">
                <a:solidFill>
                  <a:schemeClr val="accent1">
                    <a:lumMod val="75000"/>
                  </a:schemeClr>
                </a:solidFill>
              </a:rPr>
              <a:t>Construcții: -</a:t>
            </a:r>
            <a:r>
              <a:rPr lang="en-US" sz="1200" dirty="0">
                <a:solidFill>
                  <a:schemeClr val="accent1">
                    <a:lumMod val="75000"/>
                  </a:schemeClr>
                </a:solidFill>
              </a:rPr>
              <a:t>30,1%</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Tratarea apelor și deșeurilor: -23,3%</a:t>
            </a:r>
          </a:p>
          <a:p>
            <a:pPr>
              <a:spcBef>
                <a:spcPct val="20000"/>
              </a:spcBef>
            </a:pPr>
            <a:r>
              <a:rPr lang="en-US" sz="1200" dirty="0" err="1">
                <a:solidFill>
                  <a:schemeClr val="accent1">
                    <a:lumMod val="75000"/>
                  </a:schemeClr>
                </a:solidFill>
              </a:rPr>
              <a:t>Agricultur</a:t>
            </a:r>
            <a:r>
              <a:rPr lang="ro-RO" sz="1200" dirty="0">
                <a:solidFill>
                  <a:schemeClr val="accent1">
                    <a:lumMod val="75000"/>
                  </a:schemeClr>
                </a:solidFill>
              </a:rPr>
              <a:t>ă, industria forestieră și pescuit: </a:t>
            </a:r>
            <a:r>
              <a:rPr lang="en-US" sz="1200" dirty="0">
                <a:solidFill>
                  <a:schemeClr val="accent1">
                    <a:lumMod val="75000"/>
                  </a:schemeClr>
                </a:solidFill>
              </a:rPr>
              <a:t>-</a:t>
            </a:r>
            <a:r>
              <a:rPr lang="ro-RO" sz="1200" dirty="0">
                <a:solidFill>
                  <a:schemeClr val="accent1">
                    <a:lumMod val="75000"/>
                  </a:schemeClr>
                </a:solidFill>
              </a:rPr>
              <a:t>13%</a:t>
            </a:r>
          </a:p>
          <a:p>
            <a:pPr>
              <a:spcBef>
                <a:spcPct val="20000"/>
              </a:spcBef>
            </a:pPr>
            <a:r>
              <a:rPr lang="ro-RO" sz="1200" dirty="0">
                <a:solidFill>
                  <a:schemeClr val="accent1">
                    <a:lumMod val="75000"/>
                  </a:schemeClr>
                </a:solidFill>
              </a:rPr>
              <a:t>Minerit: -11,3%</a:t>
            </a:r>
          </a:p>
          <a:p>
            <a:pPr>
              <a:spcBef>
                <a:spcPct val="20000"/>
              </a:spcBef>
            </a:pPr>
            <a:r>
              <a:rPr lang="ro-RO" sz="1200" dirty="0">
                <a:solidFill>
                  <a:schemeClr val="accent1">
                    <a:lumMod val="75000"/>
                  </a:schemeClr>
                </a:solidFill>
              </a:rPr>
              <a:t>Manufactură: -2,2%</a:t>
            </a:r>
          </a:p>
          <a:p>
            <a:pPr>
              <a:spcBef>
                <a:spcPct val="20000"/>
              </a:spcBef>
            </a:pPr>
            <a:r>
              <a:rPr lang="en-US" sz="1200" dirty="0" err="1">
                <a:solidFill>
                  <a:schemeClr val="accent1">
                    <a:lumMod val="75000"/>
                  </a:schemeClr>
                </a:solidFill>
              </a:rPr>
              <a:t>Telecomunica</a:t>
            </a:r>
            <a:r>
              <a:rPr lang="ro-RO" sz="1200" dirty="0">
                <a:solidFill>
                  <a:schemeClr val="accent1">
                    <a:lumMod val="75000"/>
                  </a:schemeClr>
                </a:solidFill>
              </a:rPr>
              <a:t>ț</a:t>
            </a:r>
            <a:r>
              <a:rPr lang="en-US" sz="1200" dirty="0">
                <a:solidFill>
                  <a:schemeClr val="accent1">
                    <a:lumMod val="75000"/>
                  </a:schemeClr>
                </a:solidFill>
              </a:rPr>
              <a:t>ii</a:t>
            </a:r>
            <a:r>
              <a:rPr lang="ro-RO" sz="1200" dirty="0">
                <a:solidFill>
                  <a:schemeClr val="accent1">
                    <a:lumMod val="75000"/>
                  </a:schemeClr>
                </a:solidFill>
              </a:rPr>
              <a:t>: -1,2%</a:t>
            </a:r>
          </a:p>
          <a:p>
            <a:pPr>
              <a:spcBef>
                <a:spcPct val="20000"/>
              </a:spcBef>
            </a:pPr>
            <a:r>
              <a:rPr lang="ro-RO" sz="1200" dirty="0">
                <a:solidFill>
                  <a:schemeClr val="accent1">
                    <a:lumMod val="75000"/>
                  </a:schemeClr>
                </a:solidFill>
              </a:rPr>
              <a:t>Transport și depozitare: -0,2</a:t>
            </a:r>
            <a:r>
              <a:rPr lang="ro-RO" sz="1200" dirty="0" smtClean="0">
                <a:solidFill>
                  <a:schemeClr val="accent1">
                    <a:lumMod val="75000"/>
                  </a:schemeClr>
                </a:solidFill>
              </a:rPr>
              <a:t>%</a:t>
            </a:r>
            <a:endParaRPr lang="ro-RO" sz="1200" dirty="0">
              <a:solidFill>
                <a:schemeClr val="accent1">
                  <a:lumMod val="75000"/>
                </a:schemeClr>
              </a:solidFill>
            </a:endParaRPr>
          </a:p>
        </p:txBody>
      </p:sp>
      <p:sp>
        <p:nvSpPr>
          <p:cNvPr id="8" name="Rectangle 7"/>
          <p:cNvSpPr/>
          <p:nvPr/>
        </p:nvSpPr>
        <p:spPr>
          <a:xfrm>
            <a:off x="5334000" y="2343150"/>
            <a:ext cx="2895600" cy="1600200"/>
          </a:xfrm>
          <a:prstGeom prst="rect">
            <a:avLst/>
          </a:prstGeom>
        </p:spPr>
        <p:txBody>
          <a:bodyPr vert="horz" lIns="0" tIns="0" rIns="0" bIns="0" numCol="1" spcCol="360000">
            <a:noAutofit/>
          </a:bodyPr>
          <a:lstStyle/>
          <a:p>
            <a:pPr>
              <a:spcBef>
                <a:spcPct val="20000"/>
              </a:spcBef>
            </a:pPr>
            <a:r>
              <a:rPr lang="ro-RO" sz="1200" dirty="0">
                <a:solidFill>
                  <a:schemeClr val="accent1">
                    <a:lumMod val="75000"/>
                  </a:schemeClr>
                </a:solidFill>
              </a:rPr>
              <a:t>Pe ocupații</a:t>
            </a:r>
            <a:r>
              <a:rPr lang="ro-RO" sz="1200" dirty="0" smtClean="0">
                <a:solidFill>
                  <a:schemeClr val="accent1">
                    <a:lumMod val="75000"/>
                  </a:schemeClr>
                </a:solidFill>
              </a:rPr>
              <a:t>:</a:t>
            </a:r>
          </a:p>
          <a:p>
            <a:pPr>
              <a:spcBef>
                <a:spcPct val="20000"/>
              </a:spcBef>
            </a:pP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Meseriași: -25</a:t>
            </a:r>
            <a:r>
              <a:rPr lang="en-US" sz="1200" dirty="0">
                <a:solidFill>
                  <a:schemeClr val="accent1">
                    <a:lumMod val="75000"/>
                  </a:schemeClr>
                </a:solidFill>
              </a:rPr>
              <a:t>%</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Lucrători agricoli: -21%</a:t>
            </a:r>
          </a:p>
          <a:p>
            <a:pPr>
              <a:spcBef>
                <a:spcPct val="20000"/>
              </a:spcBef>
            </a:pPr>
            <a:r>
              <a:rPr lang="ro-RO" sz="1200" dirty="0">
                <a:solidFill>
                  <a:schemeClr val="accent1">
                    <a:lumMod val="75000"/>
                  </a:schemeClr>
                </a:solidFill>
              </a:rPr>
              <a:t>Manageri: </a:t>
            </a:r>
            <a:r>
              <a:rPr lang="en-US" sz="1200" dirty="0">
                <a:solidFill>
                  <a:schemeClr val="accent1">
                    <a:lumMod val="75000"/>
                  </a:schemeClr>
                </a:solidFill>
              </a:rPr>
              <a:t>-</a:t>
            </a:r>
            <a:r>
              <a:rPr lang="ro-RO" sz="1200" dirty="0">
                <a:solidFill>
                  <a:schemeClr val="accent1">
                    <a:lumMod val="75000"/>
                  </a:schemeClr>
                </a:solidFill>
              </a:rPr>
              <a:t>2%</a:t>
            </a:r>
          </a:p>
        </p:txBody>
      </p:sp>
      <p:cxnSp>
        <p:nvCxnSpPr>
          <p:cNvPr id="9" name="Straight Connector 8"/>
          <p:cNvCxnSpPr/>
          <p:nvPr/>
        </p:nvCxnSpPr>
        <p:spPr>
          <a:xfrm>
            <a:off x="914400" y="2571750"/>
            <a:ext cx="3124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257800" y="2571750"/>
            <a:ext cx="31242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07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895350"/>
            <a:ext cx="4724400" cy="381000"/>
          </a:xfrm>
          <a:prstGeom prst="rect">
            <a:avLst/>
          </a:prstGeom>
        </p:spPr>
        <p:txBody>
          <a:bodyPr vert="horz" lIns="0" tIns="0" rIns="0" bIns="0" numCol="1" spcCol="360000">
            <a:normAutofit/>
          </a:bodyPr>
          <a:lstStyle/>
          <a:p>
            <a:pPr>
              <a:spcBef>
                <a:spcPct val="20000"/>
              </a:spcBef>
            </a:pPr>
            <a:r>
              <a:rPr lang="ro-RO" sz="1400" b="1" dirty="0">
                <a:solidFill>
                  <a:schemeClr val="accent1">
                    <a:lumMod val="75000"/>
                  </a:schemeClr>
                </a:solidFill>
                <a:latin typeface="+mj-lt"/>
                <a:ea typeface="+mj-ea"/>
                <a:cs typeface="+mj-cs"/>
              </a:rPr>
              <a:t>CREȘTEREA </a:t>
            </a:r>
            <a:r>
              <a:rPr lang="ro-RO" sz="1400" b="1" dirty="0" smtClean="0">
                <a:solidFill>
                  <a:schemeClr val="accent1">
                    <a:lumMod val="75000"/>
                  </a:schemeClr>
                </a:solidFill>
                <a:latin typeface="+mj-lt"/>
                <a:ea typeface="+mj-ea"/>
                <a:cs typeface="+mj-cs"/>
              </a:rPr>
              <a:t>NUMĂRULUI DE LOCURI </a:t>
            </a:r>
            <a:r>
              <a:rPr lang="ro-RO" sz="1400" b="1" dirty="0">
                <a:solidFill>
                  <a:schemeClr val="accent1">
                    <a:lumMod val="75000"/>
                  </a:schemeClr>
                </a:solidFill>
                <a:latin typeface="+mj-lt"/>
                <a:ea typeface="+mj-ea"/>
                <a:cs typeface="+mj-cs"/>
              </a:rPr>
              <a:t>DE </a:t>
            </a:r>
            <a:r>
              <a:rPr lang="ro-RO" sz="1400" b="1" dirty="0" smtClean="0">
                <a:solidFill>
                  <a:schemeClr val="accent1">
                    <a:lumMod val="75000"/>
                  </a:schemeClr>
                </a:solidFill>
                <a:latin typeface="+mj-lt"/>
                <a:ea typeface="+mj-ea"/>
                <a:cs typeface="+mj-cs"/>
              </a:rPr>
              <a:t>MUNCĂ ÎN ROMÂNIA</a:t>
            </a:r>
            <a:endParaRPr lang="ro-RO" sz="1400" b="1" dirty="0">
              <a:solidFill>
                <a:schemeClr val="accent1">
                  <a:lumMod val="75000"/>
                </a:schemeClr>
              </a:solidFill>
              <a:latin typeface="+mj-lt"/>
              <a:ea typeface="+mj-ea"/>
              <a:cs typeface="+mj-cs"/>
            </a:endParaRPr>
          </a:p>
        </p:txBody>
      </p:sp>
      <p:sp>
        <p:nvSpPr>
          <p:cNvPr id="8" name="Rectangle 7"/>
          <p:cNvSpPr/>
          <p:nvPr/>
        </p:nvSpPr>
        <p:spPr>
          <a:xfrm>
            <a:off x="914400" y="1200150"/>
            <a:ext cx="3581400" cy="1600200"/>
          </a:xfrm>
          <a:prstGeom prst="rect">
            <a:avLst/>
          </a:prstGeom>
        </p:spPr>
        <p:txBody>
          <a:bodyPr vert="horz" lIns="0" tIns="0" rIns="0" bIns="0" numCol="1" spcCol="360000">
            <a:noAutofit/>
          </a:bodyPr>
          <a:lstStyle/>
          <a:p>
            <a:pPr>
              <a:spcBef>
                <a:spcPct val="20000"/>
              </a:spcBef>
            </a:pPr>
            <a:r>
              <a:rPr lang="ro-RO" sz="1200" dirty="0">
                <a:solidFill>
                  <a:schemeClr val="accent1">
                    <a:lumMod val="75000"/>
                  </a:schemeClr>
                </a:solidFill>
              </a:rPr>
              <a:t>Pe sectoare</a:t>
            </a:r>
            <a:r>
              <a:rPr lang="ro-RO" sz="1200" dirty="0" smtClean="0">
                <a:solidFill>
                  <a:schemeClr val="accent1">
                    <a:lumMod val="75000"/>
                  </a:schemeClr>
                </a:solidFill>
              </a:rPr>
              <a:t>:</a:t>
            </a:r>
          </a:p>
          <a:p>
            <a:pPr>
              <a:spcBef>
                <a:spcPct val="20000"/>
              </a:spcBef>
            </a:pP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Servicii profesionale: + 91,4%</a:t>
            </a:r>
          </a:p>
          <a:p>
            <a:pPr>
              <a:spcBef>
                <a:spcPct val="20000"/>
              </a:spcBef>
            </a:pPr>
            <a:r>
              <a:rPr lang="ro-RO" sz="1200" dirty="0">
                <a:solidFill>
                  <a:schemeClr val="accent1">
                    <a:lumMod val="75000"/>
                  </a:schemeClr>
                </a:solidFill>
              </a:rPr>
              <a:t>Sănătate și servicii sociale: +66,7%</a:t>
            </a:r>
          </a:p>
          <a:p>
            <a:pPr>
              <a:spcBef>
                <a:spcPct val="20000"/>
              </a:spcBef>
            </a:pPr>
            <a:r>
              <a:rPr lang="ro-RO" sz="1200" dirty="0">
                <a:solidFill>
                  <a:schemeClr val="accent1">
                    <a:lumMod val="75000"/>
                  </a:schemeClr>
                </a:solidFill>
              </a:rPr>
              <a:t>Educație: +20,4%</a:t>
            </a:r>
          </a:p>
          <a:p>
            <a:pPr>
              <a:spcBef>
                <a:spcPct val="20000"/>
              </a:spcBef>
            </a:pPr>
            <a:r>
              <a:rPr lang="ro-RO" sz="1200" dirty="0">
                <a:solidFill>
                  <a:schemeClr val="accent1">
                    <a:lumMod val="75000"/>
                  </a:schemeClr>
                </a:solidFill>
              </a:rPr>
              <a:t>Servicii de administrație: +20,1%</a:t>
            </a:r>
          </a:p>
          <a:p>
            <a:pPr>
              <a:spcBef>
                <a:spcPct val="20000"/>
              </a:spcBef>
            </a:pPr>
            <a:r>
              <a:rPr lang="ro-RO" sz="1200" dirty="0">
                <a:solidFill>
                  <a:schemeClr val="accent1">
                    <a:lumMod val="75000"/>
                  </a:schemeClr>
                </a:solidFill>
              </a:rPr>
              <a:t>Arte și recreație: +17,9%</a:t>
            </a:r>
          </a:p>
          <a:p>
            <a:pPr>
              <a:spcBef>
                <a:spcPct val="20000"/>
              </a:spcBef>
            </a:pPr>
            <a:r>
              <a:rPr lang="ro-RO" sz="1200" dirty="0">
                <a:solidFill>
                  <a:schemeClr val="accent1">
                    <a:lumMod val="75000"/>
                  </a:schemeClr>
                </a:solidFill>
              </a:rPr>
              <a:t>Resurse energetice: +17%</a:t>
            </a:r>
          </a:p>
          <a:p>
            <a:pPr>
              <a:spcBef>
                <a:spcPct val="20000"/>
              </a:spcBef>
            </a:pPr>
            <a:r>
              <a:rPr lang="ro-RO" sz="1200" dirty="0">
                <a:solidFill>
                  <a:schemeClr val="accent1">
                    <a:lumMod val="75000"/>
                  </a:schemeClr>
                </a:solidFill>
              </a:rPr>
              <a:t>Sectorul public și apărarea: +14,6%</a:t>
            </a:r>
          </a:p>
        </p:txBody>
      </p:sp>
      <p:sp>
        <p:nvSpPr>
          <p:cNvPr id="9" name="Rectangle 8"/>
          <p:cNvSpPr/>
          <p:nvPr/>
        </p:nvSpPr>
        <p:spPr>
          <a:xfrm>
            <a:off x="5334000" y="1200150"/>
            <a:ext cx="2895600" cy="1600200"/>
          </a:xfrm>
          <a:prstGeom prst="rect">
            <a:avLst/>
          </a:prstGeom>
        </p:spPr>
        <p:txBody>
          <a:bodyPr vert="horz" lIns="0" tIns="0" rIns="0" bIns="0" numCol="1" spcCol="360000">
            <a:noAutofit/>
          </a:bodyPr>
          <a:lstStyle/>
          <a:p>
            <a:pPr>
              <a:spcBef>
                <a:spcPct val="20000"/>
              </a:spcBef>
            </a:pPr>
            <a:r>
              <a:rPr lang="ro-RO" sz="1200" dirty="0">
                <a:solidFill>
                  <a:schemeClr val="accent1">
                    <a:lumMod val="75000"/>
                  </a:schemeClr>
                </a:solidFill>
              </a:rPr>
              <a:t>Pe ocupații</a:t>
            </a:r>
            <a:r>
              <a:rPr lang="ro-RO" sz="1200" dirty="0" smtClean="0">
                <a:solidFill>
                  <a:schemeClr val="accent1">
                    <a:lumMod val="75000"/>
                  </a:schemeClr>
                </a:solidFill>
              </a:rPr>
              <a:t>:</a:t>
            </a:r>
          </a:p>
          <a:p>
            <a:pPr>
              <a:spcBef>
                <a:spcPct val="20000"/>
              </a:spcBef>
            </a:pP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Specialiști: + 30%</a:t>
            </a:r>
          </a:p>
          <a:p>
            <a:pPr>
              <a:spcBef>
                <a:spcPct val="20000"/>
              </a:spcBef>
            </a:pPr>
            <a:r>
              <a:rPr lang="ro-RO" sz="1200" dirty="0">
                <a:solidFill>
                  <a:schemeClr val="accent1">
                    <a:lumMod val="75000"/>
                  </a:schemeClr>
                </a:solidFill>
              </a:rPr>
              <a:t>Lucrători în servicii și vânzări: +20%</a:t>
            </a:r>
          </a:p>
          <a:p>
            <a:pPr>
              <a:spcBef>
                <a:spcPct val="20000"/>
              </a:spcBef>
            </a:pPr>
            <a:r>
              <a:rPr lang="ro-RO" sz="1200" dirty="0">
                <a:solidFill>
                  <a:schemeClr val="accent1">
                    <a:lumMod val="75000"/>
                  </a:schemeClr>
                </a:solidFill>
              </a:rPr>
              <a:t>Tehnicieni: +18%</a:t>
            </a:r>
          </a:p>
          <a:p>
            <a:pPr>
              <a:spcBef>
                <a:spcPct val="20000"/>
              </a:spcBef>
            </a:pPr>
            <a:r>
              <a:rPr lang="ro-RO" sz="1200" dirty="0">
                <a:solidFill>
                  <a:schemeClr val="accent1">
                    <a:lumMod val="75000"/>
                  </a:schemeClr>
                </a:solidFill>
              </a:rPr>
              <a:t>Muncitori necalificați: +14%</a:t>
            </a:r>
          </a:p>
          <a:p>
            <a:pPr>
              <a:spcBef>
                <a:spcPct val="20000"/>
              </a:spcBef>
            </a:pPr>
            <a:r>
              <a:rPr lang="ro-RO" sz="1200" dirty="0">
                <a:solidFill>
                  <a:schemeClr val="accent1">
                    <a:lumMod val="75000"/>
                  </a:schemeClr>
                </a:solidFill>
              </a:rPr>
              <a:t>Funcționari: +12%</a:t>
            </a:r>
          </a:p>
          <a:p>
            <a:pPr>
              <a:spcBef>
                <a:spcPct val="20000"/>
              </a:spcBef>
            </a:pPr>
            <a:r>
              <a:rPr lang="ro-RO" sz="1200" dirty="0">
                <a:solidFill>
                  <a:schemeClr val="accent1">
                    <a:lumMod val="75000"/>
                  </a:schemeClr>
                </a:solidFill>
              </a:rPr>
              <a:t>Operatori și asamblatori : +6%</a:t>
            </a:r>
          </a:p>
        </p:txBody>
      </p:sp>
      <p:cxnSp>
        <p:nvCxnSpPr>
          <p:cNvPr id="10" name="Straight Connector 9"/>
          <p:cNvCxnSpPr/>
          <p:nvPr/>
        </p:nvCxnSpPr>
        <p:spPr>
          <a:xfrm>
            <a:off x="914400" y="1428750"/>
            <a:ext cx="31242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34000" y="1428750"/>
            <a:ext cx="31242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914400" y="3257550"/>
            <a:ext cx="7696200" cy="1066800"/>
          </a:xfrm>
        </p:spPr>
        <p:txBody>
          <a:bodyPr>
            <a:normAutofit fontScale="92500"/>
          </a:bodyPr>
          <a:lstStyle/>
          <a:p>
            <a:r>
              <a:rPr lang="ro-RO" sz="1200" b="1" dirty="0"/>
              <a:t>RISC:</a:t>
            </a:r>
            <a:r>
              <a:rPr lang="ro-RO" sz="1200" dirty="0"/>
              <a:t> </a:t>
            </a:r>
            <a:r>
              <a:rPr lang="en-US" sz="1200" dirty="0" err="1"/>
              <a:t>Doar</a:t>
            </a:r>
            <a:r>
              <a:rPr lang="en-US" sz="1200" dirty="0"/>
              <a:t> 20% din </a:t>
            </a:r>
            <a:r>
              <a:rPr lang="en-US" sz="1200" dirty="0" err="1"/>
              <a:t>nevoile</a:t>
            </a:r>
            <a:r>
              <a:rPr lang="en-US" sz="1200" dirty="0"/>
              <a:t> </a:t>
            </a:r>
            <a:r>
              <a:rPr lang="en-US" sz="1200" dirty="0" err="1"/>
              <a:t>pieței</a:t>
            </a:r>
            <a:r>
              <a:rPr lang="en-US" sz="1200" dirty="0"/>
              <a:t> de </a:t>
            </a:r>
            <a:r>
              <a:rPr lang="en-US" sz="1200" dirty="0" err="1"/>
              <a:t>profesioniști</a:t>
            </a:r>
            <a:r>
              <a:rPr lang="en-US" sz="1200" dirty="0"/>
              <a:t> </a:t>
            </a:r>
            <a:r>
              <a:rPr lang="en-US" sz="1200" dirty="0" err="1"/>
              <a:t>în</a:t>
            </a:r>
            <a:r>
              <a:rPr lang="en-US" sz="1200" dirty="0"/>
              <a:t> </a:t>
            </a:r>
            <a:r>
              <a:rPr lang="en-US" sz="1200" dirty="0" err="1"/>
              <a:t>științe</a:t>
            </a:r>
            <a:r>
              <a:rPr lang="en-US" sz="1200" dirty="0"/>
              <a:t>, </a:t>
            </a:r>
            <a:r>
              <a:rPr lang="en-US" sz="1200" dirty="0" err="1"/>
              <a:t>tehnologie</a:t>
            </a:r>
            <a:r>
              <a:rPr lang="en-US" sz="1200" dirty="0"/>
              <a:t> </a:t>
            </a:r>
            <a:r>
              <a:rPr lang="en-US" sz="1200" dirty="0" err="1"/>
              <a:t>și</a:t>
            </a:r>
            <a:r>
              <a:rPr lang="en-US" sz="1200" dirty="0"/>
              <a:t> </a:t>
            </a:r>
            <a:r>
              <a:rPr lang="en-US" sz="1200" dirty="0" err="1"/>
              <a:t>inginerie</a:t>
            </a:r>
            <a:r>
              <a:rPr lang="en-US" sz="1200" dirty="0"/>
              <a:t> </a:t>
            </a:r>
            <a:r>
              <a:rPr lang="en-US" sz="1200" dirty="0" err="1"/>
              <a:t>este</a:t>
            </a:r>
            <a:r>
              <a:rPr lang="en-US" sz="1200" dirty="0"/>
              <a:t> </a:t>
            </a:r>
            <a:r>
              <a:rPr lang="en-US" sz="1200" dirty="0" err="1"/>
              <a:t>acoperită</a:t>
            </a:r>
            <a:r>
              <a:rPr lang="en-US" sz="1200" dirty="0"/>
              <a:t> </a:t>
            </a:r>
            <a:r>
              <a:rPr lang="en-US" sz="1200" dirty="0" err="1"/>
              <a:t>în</a:t>
            </a:r>
            <a:r>
              <a:rPr lang="en-US" sz="1200" dirty="0"/>
              <a:t> </a:t>
            </a:r>
            <a:r>
              <a:rPr lang="en-US" sz="1200" dirty="0" err="1"/>
              <a:t>prezent</a:t>
            </a:r>
            <a:r>
              <a:rPr lang="en-US" sz="1200" dirty="0"/>
              <a:t> </a:t>
            </a:r>
            <a:r>
              <a:rPr lang="en-US" sz="1200" dirty="0" err="1"/>
              <a:t>în</a:t>
            </a:r>
            <a:r>
              <a:rPr lang="en-US" sz="1200" dirty="0"/>
              <a:t> </a:t>
            </a:r>
            <a:r>
              <a:rPr lang="en-US" sz="1200" dirty="0" err="1"/>
              <a:t>România</a:t>
            </a:r>
            <a:r>
              <a:rPr lang="en-US" sz="1200" dirty="0"/>
              <a:t>, </a:t>
            </a:r>
            <a:r>
              <a:rPr lang="en-US" sz="1200" dirty="0" err="1"/>
              <a:t>iar</a:t>
            </a:r>
            <a:r>
              <a:rPr lang="en-US" sz="1200" dirty="0"/>
              <a:t> </a:t>
            </a:r>
            <a:r>
              <a:rPr lang="en-US" sz="1200" dirty="0">
                <a:hlinkClick r:id="rId2"/>
              </a:rPr>
              <a:t>decalajul se adâncește</a:t>
            </a:r>
            <a:r>
              <a:rPr lang="en-US" sz="1200" dirty="0"/>
              <a:t> </a:t>
            </a:r>
            <a:r>
              <a:rPr lang="en-US" sz="1200" dirty="0" err="1"/>
              <a:t>între</a:t>
            </a:r>
            <a:r>
              <a:rPr lang="en-US" sz="1200" dirty="0"/>
              <a:t> </a:t>
            </a:r>
            <a:r>
              <a:rPr lang="en-US" sz="1200" dirty="0" err="1"/>
              <a:t>oferta</a:t>
            </a:r>
            <a:r>
              <a:rPr lang="en-US" sz="1200" dirty="0"/>
              <a:t> </a:t>
            </a:r>
            <a:r>
              <a:rPr lang="en-US" sz="1200" dirty="0" err="1"/>
              <a:t>universităților</a:t>
            </a:r>
            <a:r>
              <a:rPr lang="en-US" sz="1200" dirty="0"/>
              <a:t> </a:t>
            </a:r>
            <a:r>
              <a:rPr lang="en-US" sz="1200" dirty="0" err="1"/>
              <a:t>și</a:t>
            </a:r>
            <a:r>
              <a:rPr lang="en-US" sz="1200" dirty="0"/>
              <a:t> </a:t>
            </a:r>
            <a:r>
              <a:rPr lang="en-US" sz="1200" dirty="0" err="1"/>
              <a:t>meseriile</a:t>
            </a:r>
            <a:r>
              <a:rPr lang="en-US" sz="1200" dirty="0"/>
              <a:t> </a:t>
            </a:r>
            <a:r>
              <a:rPr lang="en-US" sz="1200" dirty="0" err="1"/>
              <a:t>viitorului</a:t>
            </a:r>
            <a:r>
              <a:rPr lang="en-US" sz="1200" dirty="0"/>
              <a:t> </a:t>
            </a:r>
            <a:r>
              <a:rPr lang="ro-RO" sz="1200" dirty="0" smtClean="0"/>
              <a:t> În </a:t>
            </a:r>
            <a:r>
              <a:rPr lang="ro-RO" sz="1200" dirty="0"/>
              <a:t>România, din cauza adaptării mai lente la abilitățile necesare pieței muncii, a necorelărilor cu nevoile economiei reale în plină dinamică, a migrației forței de muncă și a activării mai slabe a abilităților dobândite la noi acasă, </a:t>
            </a:r>
            <a:r>
              <a:rPr lang="ro-RO" sz="1200" dirty="0" smtClean="0"/>
              <a:t>unul </a:t>
            </a:r>
            <a:r>
              <a:rPr lang="ro-RO" sz="1200" dirty="0"/>
              <a:t>din patru angajați va continua să fie slab calificat, avertizează </a:t>
            </a:r>
            <a:r>
              <a:rPr lang="ro-RO" sz="1200" dirty="0">
                <a:hlinkClick r:id="rId3"/>
              </a:rPr>
              <a:t>Cedefop</a:t>
            </a:r>
            <a:r>
              <a:rPr lang="ro-RO" sz="1200" dirty="0"/>
              <a:t> prin </a:t>
            </a:r>
            <a:r>
              <a:rPr lang="ro-RO" sz="1200" dirty="0">
                <a:hlinkClick r:id="rId4"/>
              </a:rPr>
              <a:t>European Skills Index</a:t>
            </a:r>
            <a:r>
              <a:rPr lang="ro-RO" sz="1200" dirty="0" smtClean="0"/>
              <a:t>. </a:t>
            </a:r>
            <a:r>
              <a:rPr lang="en-US" sz="1200" dirty="0"/>
              <a:t>La </a:t>
            </a:r>
            <a:r>
              <a:rPr lang="en-US" sz="1200" dirty="0" err="1"/>
              <a:t>competențele</a:t>
            </a:r>
            <a:r>
              <a:rPr lang="en-US" sz="1200" dirty="0"/>
              <a:t> </a:t>
            </a:r>
            <a:r>
              <a:rPr lang="en-US" sz="1200" dirty="0" err="1"/>
              <a:t>digitale</a:t>
            </a:r>
            <a:r>
              <a:rPr lang="en-US" sz="1200" dirty="0"/>
              <a:t> de </a:t>
            </a:r>
            <a:r>
              <a:rPr lang="en-US" sz="1200" dirty="0" err="1"/>
              <a:t>bază</a:t>
            </a:r>
            <a:r>
              <a:rPr lang="en-US" sz="1200" dirty="0"/>
              <a:t>, </a:t>
            </a:r>
            <a:r>
              <a:rPr lang="en-US" sz="1200" dirty="0" err="1"/>
              <a:t>România</a:t>
            </a:r>
            <a:r>
              <a:rPr lang="en-US" sz="1200" dirty="0"/>
              <a:t> nu </a:t>
            </a:r>
            <a:r>
              <a:rPr lang="en-US" sz="1200" dirty="0" err="1"/>
              <a:t>prezintă</a:t>
            </a:r>
            <a:r>
              <a:rPr lang="en-US" sz="1200" dirty="0"/>
              <a:t> </a:t>
            </a:r>
            <a:r>
              <a:rPr lang="en-US" sz="1200" dirty="0" err="1"/>
              <a:t>îmbunătățiri</a:t>
            </a:r>
            <a:r>
              <a:rPr lang="en-US" sz="1200" dirty="0"/>
              <a:t> </a:t>
            </a:r>
            <a:r>
              <a:rPr lang="en-US" sz="1200" dirty="0" err="1"/>
              <a:t>semnificative</a:t>
            </a:r>
            <a:r>
              <a:rPr lang="en-US" sz="1200" dirty="0"/>
              <a:t> </a:t>
            </a:r>
            <a:r>
              <a:rPr lang="en-US" sz="1200" dirty="0" err="1"/>
              <a:t>comparativ</a:t>
            </a:r>
            <a:r>
              <a:rPr lang="en-US" sz="1200" dirty="0"/>
              <a:t> cu </a:t>
            </a:r>
            <a:r>
              <a:rPr lang="en-US" sz="1200" dirty="0" err="1"/>
              <a:t>anul</a:t>
            </a:r>
            <a:r>
              <a:rPr lang="en-US" sz="1200" dirty="0"/>
              <a:t> </a:t>
            </a:r>
            <a:r>
              <a:rPr lang="en-US" sz="1200" dirty="0" err="1"/>
              <a:t>trecut</a:t>
            </a:r>
            <a:r>
              <a:rPr lang="en-US" sz="1200" dirty="0"/>
              <a:t>, </a:t>
            </a:r>
            <a:r>
              <a:rPr lang="en-US" sz="1200" dirty="0" err="1"/>
              <a:t>iar</a:t>
            </a:r>
            <a:r>
              <a:rPr lang="en-US" sz="1200" dirty="0"/>
              <a:t> media UE </a:t>
            </a:r>
            <a:r>
              <a:rPr lang="en-US" sz="1200" dirty="0" err="1"/>
              <a:t>este</a:t>
            </a:r>
            <a:r>
              <a:rPr lang="en-US" sz="1200" dirty="0"/>
              <a:t> de </a:t>
            </a:r>
            <a:r>
              <a:rPr lang="en-US" sz="1200" dirty="0" err="1"/>
              <a:t>aproape</a:t>
            </a:r>
            <a:r>
              <a:rPr lang="en-US" sz="1200" dirty="0"/>
              <a:t> </a:t>
            </a:r>
            <a:r>
              <a:rPr lang="en-US" sz="1200" dirty="0" err="1"/>
              <a:t>două</a:t>
            </a:r>
            <a:r>
              <a:rPr lang="en-US" sz="1200" dirty="0"/>
              <a:t> </a:t>
            </a:r>
            <a:r>
              <a:rPr lang="en-US" sz="1200" dirty="0" err="1"/>
              <a:t>ori</a:t>
            </a:r>
            <a:r>
              <a:rPr lang="en-US" sz="1200" dirty="0"/>
              <a:t> </a:t>
            </a:r>
            <a:r>
              <a:rPr lang="en-US" sz="1200" dirty="0" err="1"/>
              <a:t>mai</a:t>
            </a:r>
            <a:r>
              <a:rPr lang="en-US" sz="1200" dirty="0"/>
              <a:t> mare (57</a:t>
            </a:r>
            <a:r>
              <a:rPr lang="en-US" sz="1200" dirty="0" smtClean="0"/>
              <a:t>%)</a:t>
            </a:r>
            <a:r>
              <a:rPr lang="ro-RO" sz="1200" dirty="0" smtClean="0"/>
              <a:t>, ne semnalează </a:t>
            </a:r>
            <a:r>
              <a:rPr lang="ro-RO" sz="1200" dirty="0" smtClean="0">
                <a:hlinkClick r:id="rId2"/>
              </a:rPr>
              <a:t>r</a:t>
            </a:r>
            <a:r>
              <a:rPr lang="en-US" sz="1200" dirty="0" err="1" smtClean="0">
                <a:hlinkClick r:id="rId2"/>
              </a:rPr>
              <a:t>aportul</a:t>
            </a:r>
            <a:r>
              <a:rPr lang="en-US" sz="1200" dirty="0" smtClean="0">
                <a:hlinkClick r:id="rId2"/>
              </a:rPr>
              <a:t> </a:t>
            </a:r>
            <a:r>
              <a:rPr lang="en-US" sz="1200" dirty="0">
                <a:hlinkClick r:id="rId2"/>
              </a:rPr>
              <a:t>de </a:t>
            </a:r>
            <a:r>
              <a:rPr lang="en-US" sz="1200" dirty="0" err="1">
                <a:hlinkClick r:id="rId2"/>
              </a:rPr>
              <a:t>țară</a:t>
            </a:r>
            <a:r>
              <a:rPr lang="en-US" sz="1200" dirty="0">
                <a:hlinkClick r:id="rId2"/>
              </a:rPr>
              <a:t> DESI </a:t>
            </a:r>
            <a:r>
              <a:rPr lang="en-US" sz="1200" dirty="0" smtClean="0">
                <a:hlinkClick r:id="rId2"/>
              </a:rPr>
              <a:t>2018</a:t>
            </a:r>
            <a:r>
              <a:rPr lang="ro-RO" sz="1200" dirty="0" smtClean="0"/>
              <a:t>.</a:t>
            </a:r>
            <a:endParaRPr lang="ro-RO" sz="1200" dirty="0"/>
          </a:p>
        </p:txBody>
      </p:sp>
    </p:spTree>
    <p:extLst>
      <p:ext uri="{BB962C8B-B14F-4D97-AF65-F5344CB8AC3E}">
        <p14:creationId xmlns:p14="http://schemas.microsoft.com/office/powerpoint/2010/main" val="24464908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2038350"/>
            <a:ext cx="3581400" cy="381000"/>
          </a:xfrm>
          <a:prstGeom prst="rect">
            <a:avLst/>
          </a:prstGeom>
        </p:spPr>
        <p:txBody>
          <a:bodyPr vert="horz" lIns="0" tIns="0" rIns="0" bIns="0" numCol="1" spcCol="360000">
            <a:normAutofit/>
          </a:bodyPr>
          <a:lstStyle/>
          <a:p>
            <a:pPr>
              <a:spcBef>
                <a:spcPct val="20000"/>
              </a:spcBef>
            </a:pPr>
            <a:r>
              <a:rPr lang="ro-RO" sz="1400" b="1" dirty="0">
                <a:solidFill>
                  <a:schemeClr val="accent1">
                    <a:lumMod val="75000"/>
                  </a:schemeClr>
                </a:solidFill>
                <a:latin typeface="+mj-lt"/>
                <a:ea typeface="+mj-ea"/>
                <a:cs typeface="+mj-cs"/>
              </a:rPr>
              <a:t>SCĂDEREA NR. </a:t>
            </a:r>
            <a:r>
              <a:rPr lang="ro-RO" sz="1400" b="1" dirty="0" smtClean="0">
                <a:solidFill>
                  <a:schemeClr val="accent1">
                    <a:lumMod val="75000"/>
                  </a:schemeClr>
                </a:solidFill>
                <a:latin typeface="+mj-lt"/>
                <a:ea typeface="+mj-ea"/>
                <a:cs typeface="+mj-cs"/>
              </a:rPr>
              <a:t>DE LOCURI </a:t>
            </a:r>
            <a:r>
              <a:rPr lang="ro-RO" sz="1400" b="1" dirty="0">
                <a:solidFill>
                  <a:schemeClr val="accent1">
                    <a:lumMod val="75000"/>
                  </a:schemeClr>
                </a:solidFill>
                <a:latin typeface="+mj-lt"/>
                <a:ea typeface="+mj-ea"/>
                <a:cs typeface="+mj-cs"/>
              </a:rPr>
              <a:t>DE MUNCĂ</a:t>
            </a:r>
          </a:p>
        </p:txBody>
      </p:sp>
      <p:sp>
        <p:nvSpPr>
          <p:cNvPr id="8" name="Rectangle 7"/>
          <p:cNvSpPr/>
          <p:nvPr/>
        </p:nvSpPr>
        <p:spPr>
          <a:xfrm>
            <a:off x="914400" y="2495550"/>
            <a:ext cx="3581400" cy="1600200"/>
          </a:xfrm>
          <a:prstGeom prst="rect">
            <a:avLst/>
          </a:prstGeom>
        </p:spPr>
        <p:txBody>
          <a:bodyPr vert="horz" lIns="0" tIns="0" rIns="0" bIns="0" numCol="1" spcCol="360000">
            <a:noAutofit/>
          </a:bodyPr>
          <a:lstStyle/>
          <a:p>
            <a:pPr>
              <a:spcBef>
                <a:spcPct val="20000"/>
              </a:spcBef>
            </a:pPr>
            <a:r>
              <a:rPr lang="ro-RO" sz="1200" dirty="0">
                <a:solidFill>
                  <a:schemeClr val="accent1">
                    <a:lumMod val="75000"/>
                  </a:schemeClr>
                </a:solidFill>
              </a:rPr>
              <a:t>Birouri și administrație: -4.759.000 de locuri de </a:t>
            </a:r>
            <a:r>
              <a:rPr lang="ro-RO" sz="1200" dirty="0" smtClean="0">
                <a:solidFill>
                  <a:schemeClr val="accent1">
                    <a:lumMod val="75000"/>
                  </a:schemeClr>
                </a:solidFill>
              </a:rPr>
              <a:t>muncă</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Manufactură și producție: -</a:t>
            </a:r>
            <a:r>
              <a:rPr lang="ro-RO" sz="1200" dirty="0" smtClean="0">
                <a:solidFill>
                  <a:schemeClr val="accent1">
                    <a:lumMod val="75000"/>
                  </a:schemeClr>
                </a:solidFill>
              </a:rPr>
              <a:t>1.609.000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Construcții și extracții de resurse: -</a:t>
            </a:r>
            <a:r>
              <a:rPr lang="ro-RO" sz="1200" dirty="0" smtClean="0">
                <a:solidFill>
                  <a:schemeClr val="accent1">
                    <a:lumMod val="75000"/>
                  </a:schemeClr>
                </a:solidFill>
              </a:rPr>
              <a:t>497.000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Arte, Design, Divertisment, Sport și Media: -</a:t>
            </a:r>
            <a:r>
              <a:rPr lang="ro-RO" sz="1200" dirty="0" smtClean="0">
                <a:solidFill>
                  <a:schemeClr val="accent1">
                    <a:lumMod val="75000"/>
                  </a:schemeClr>
                </a:solidFill>
              </a:rPr>
              <a:t>151.000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Juridic: -</a:t>
            </a:r>
            <a:r>
              <a:rPr lang="ro-RO" sz="1200" dirty="0" smtClean="0">
                <a:solidFill>
                  <a:schemeClr val="accent1">
                    <a:lumMod val="75000"/>
                  </a:schemeClr>
                </a:solidFill>
              </a:rPr>
              <a:t>109.000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Instalații și întreținere de clădiri: -40.000</a:t>
            </a:r>
          </a:p>
        </p:txBody>
      </p:sp>
      <p:sp>
        <p:nvSpPr>
          <p:cNvPr id="9" name="Rectangle 8"/>
          <p:cNvSpPr/>
          <p:nvPr/>
        </p:nvSpPr>
        <p:spPr>
          <a:xfrm>
            <a:off x="5029200" y="2495550"/>
            <a:ext cx="2895600" cy="1600200"/>
          </a:xfrm>
          <a:prstGeom prst="rect">
            <a:avLst/>
          </a:prstGeom>
        </p:spPr>
        <p:txBody>
          <a:bodyPr vert="horz" lIns="0" tIns="0" rIns="0" bIns="0" numCol="1" spcCol="360000">
            <a:noAutofit/>
          </a:bodyPr>
          <a:lstStyle/>
          <a:p>
            <a:pPr>
              <a:spcBef>
                <a:spcPct val="20000"/>
              </a:spcBef>
            </a:pPr>
            <a:r>
              <a:rPr lang="ro-RO" sz="1200" dirty="0">
                <a:solidFill>
                  <a:schemeClr val="accent1">
                    <a:lumMod val="75000"/>
                  </a:schemeClr>
                </a:solidFill>
              </a:rPr>
              <a:t>Afaceri și finanțe: +</a:t>
            </a:r>
            <a:r>
              <a:rPr lang="ro-RO" sz="1200" dirty="0" smtClean="0">
                <a:solidFill>
                  <a:schemeClr val="accent1">
                    <a:lumMod val="75000"/>
                  </a:schemeClr>
                </a:solidFill>
              </a:rPr>
              <a:t>492.000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Management: +</a:t>
            </a:r>
            <a:r>
              <a:rPr lang="ro-RO" sz="1200" dirty="0" smtClean="0">
                <a:solidFill>
                  <a:schemeClr val="accent1">
                    <a:lumMod val="75000"/>
                  </a:schemeClr>
                </a:solidFill>
              </a:rPr>
              <a:t>416.000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Computere și Matematică: +</a:t>
            </a:r>
            <a:r>
              <a:rPr lang="ro-RO" sz="1200" dirty="0" smtClean="0">
                <a:solidFill>
                  <a:schemeClr val="accent1">
                    <a:lumMod val="75000"/>
                  </a:schemeClr>
                </a:solidFill>
              </a:rPr>
              <a:t>405.000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Arhitectură și Inginerie: +</a:t>
            </a:r>
            <a:r>
              <a:rPr lang="ro-RO" sz="1200" dirty="0" smtClean="0">
                <a:solidFill>
                  <a:schemeClr val="accent1">
                    <a:lumMod val="75000"/>
                  </a:schemeClr>
                </a:solidFill>
              </a:rPr>
              <a:t>339.000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Vânzări: +</a:t>
            </a:r>
            <a:r>
              <a:rPr lang="ro-RO" sz="1200" dirty="0" smtClean="0">
                <a:solidFill>
                  <a:schemeClr val="accent1">
                    <a:lumMod val="75000"/>
                  </a:schemeClr>
                </a:solidFill>
              </a:rPr>
              <a:t>303.000</a:t>
            </a:r>
            <a:endParaRPr lang="ro-RO" sz="1200" dirty="0">
              <a:solidFill>
                <a:schemeClr val="accent1">
                  <a:lumMod val="75000"/>
                </a:schemeClr>
              </a:solidFill>
            </a:endParaRPr>
          </a:p>
          <a:p>
            <a:pPr>
              <a:spcBef>
                <a:spcPct val="20000"/>
              </a:spcBef>
            </a:pPr>
            <a:r>
              <a:rPr lang="ro-RO" sz="1200" dirty="0">
                <a:solidFill>
                  <a:schemeClr val="accent1">
                    <a:lumMod val="75000"/>
                  </a:schemeClr>
                </a:solidFill>
              </a:rPr>
              <a:t>Educație și Training: +66.000</a:t>
            </a:r>
          </a:p>
        </p:txBody>
      </p:sp>
      <p:cxnSp>
        <p:nvCxnSpPr>
          <p:cNvPr id="11" name="Straight Connector 10"/>
          <p:cNvCxnSpPr/>
          <p:nvPr/>
        </p:nvCxnSpPr>
        <p:spPr>
          <a:xfrm>
            <a:off x="4572000" y="2038350"/>
            <a:ext cx="0" cy="19050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914400" y="1047750"/>
            <a:ext cx="7543800" cy="609600"/>
          </a:xfrm>
        </p:spPr>
        <p:txBody>
          <a:bodyPr>
            <a:normAutofit lnSpcReduction="10000"/>
          </a:bodyPr>
          <a:lstStyle/>
          <a:p>
            <a:r>
              <a:rPr lang="ro-RO" dirty="0"/>
              <a:t>Pentru comparație, prezentăm tendințele ocupaționale la nivel mondial, pe baza studiului Forumului Economic Mondial despre care am mai vorbit - “Viitorul locurilor de muncă” -, pentru perioada 2015 – 2020 în ceea ce privește principalele domenii în care va scădea sau va crește forța de muncă necesară:</a:t>
            </a:r>
          </a:p>
        </p:txBody>
      </p:sp>
      <p:sp>
        <p:nvSpPr>
          <p:cNvPr id="12" name="Rectangle 11"/>
          <p:cNvSpPr/>
          <p:nvPr/>
        </p:nvSpPr>
        <p:spPr>
          <a:xfrm>
            <a:off x="5029200" y="2038350"/>
            <a:ext cx="3581400" cy="381000"/>
          </a:xfrm>
          <a:prstGeom prst="rect">
            <a:avLst/>
          </a:prstGeom>
        </p:spPr>
        <p:txBody>
          <a:bodyPr vert="horz" lIns="0" tIns="0" rIns="0" bIns="0" numCol="1" spcCol="360000">
            <a:normAutofit/>
          </a:bodyPr>
          <a:lstStyle/>
          <a:p>
            <a:pPr>
              <a:spcBef>
                <a:spcPct val="20000"/>
              </a:spcBef>
            </a:pPr>
            <a:r>
              <a:rPr lang="ro-RO" sz="1400" b="1" dirty="0">
                <a:solidFill>
                  <a:schemeClr val="accent1">
                    <a:lumMod val="75000"/>
                  </a:schemeClr>
                </a:solidFill>
                <a:latin typeface="+mj-lt"/>
                <a:ea typeface="+mj-ea"/>
                <a:cs typeface="+mj-cs"/>
              </a:rPr>
              <a:t>CREȘTEREA NR. </a:t>
            </a:r>
            <a:r>
              <a:rPr lang="ro-RO" sz="1400" b="1" dirty="0" smtClean="0">
                <a:solidFill>
                  <a:schemeClr val="accent1">
                    <a:lumMod val="75000"/>
                  </a:schemeClr>
                </a:solidFill>
                <a:latin typeface="+mj-lt"/>
                <a:ea typeface="+mj-ea"/>
                <a:cs typeface="+mj-cs"/>
              </a:rPr>
              <a:t>DE LOCURI </a:t>
            </a:r>
            <a:r>
              <a:rPr lang="ro-RO" sz="1400" b="1" dirty="0">
                <a:solidFill>
                  <a:schemeClr val="accent1">
                    <a:lumMod val="75000"/>
                  </a:schemeClr>
                </a:solidFill>
                <a:latin typeface="+mj-lt"/>
                <a:ea typeface="+mj-ea"/>
                <a:cs typeface="+mj-cs"/>
              </a:rPr>
              <a:t>DE MUNCĂ</a:t>
            </a:r>
          </a:p>
        </p:txBody>
      </p:sp>
    </p:spTree>
    <p:extLst>
      <p:ext uri="{BB962C8B-B14F-4D97-AF65-F5344CB8AC3E}">
        <p14:creationId xmlns:p14="http://schemas.microsoft.com/office/powerpoint/2010/main" val="24287052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047750"/>
            <a:ext cx="3581400" cy="381000"/>
          </a:xfrm>
          <a:prstGeom prst="rect">
            <a:avLst/>
          </a:prstGeom>
        </p:spPr>
        <p:txBody>
          <a:bodyPr vert="horz" lIns="0" tIns="0" rIns="0" bIns="0" numCol="1" spcCol="360000">
            <a:normAutofit fontScale="92500" lnSpcReduction="10000"/>
          </a:bodyPr>
          <a:lstStyle/>
          <a:p>
            <a:pPr>
              <a:spcBef>
                <a:spcPct val="20000"/>
              </a:spcBef>
            </a:pPr>
            <a:r>
              <a:rPr lang="ro-RO" sz="1400" b="1" dirty="0" smtClean="0">
                <a:solidFill>
                  <a:schemeClr val="accent1">
                    <a:lumMod val="75000"/>
                  </a:schemeClr>
                </a:solidFill>
                <a:latin typeface="+mj-lt"/>
                <a:ea typeface="+mj-ea"/>
                <a:cs typeface="+mj-cs"/>
              </a:rPr>
              <a:t>TOPUL LOCURILOR DE MUNCĂ CARE VOR DISPĂREA ÎN SUA ÎN  URMĂTORII ANI:</a:t>
            </a:r>
            <a:endParaRPr lang="ro-RO" sz="1400" b="1" dirty="0">
              <a:solidFill>
                <a:schemeClr val="accent1">
                  <a:lumMod val="75000"/>
                </a:schemeClr>
              </a:solidFill>
              <a:latin typeface="+mj-lt"/>
              <a:ea typeface="+mj-ea"/>
              <a:cs typeface="+mj-cs"/>
            </a:endParaRPr>
          </a:p>
        </p:txBody>
      </p:sp>
      <p:sp>
        <p:nvSpPr>
          <p:cNvPr id="8" name="Rectangle 7"/>
          <p:cNvSpPr/>
          <p:nvPr/>
        </p:nvSpPr>
        <p:spPr>
          <a:xfrm>
            <a:off x="914400" y="1504950"/>
            <a:ext cx="3581400" cy="2819400"/>
          </a:xfrm>
          <a:prstGeom prst="rect">
            <a:avLst/>
          </a:prstGeom>
        </p:spPr>
        <p:txBody>
          <a:bodyPr vert="horz" lIns="0" tIns="0" rIns="0" bIns="0" numCol="1" spcCol="360000">
            <a:normAutofit fontScale="92500" lnSpcReduction="10000"/>
          </a:bodyPr>
          <a:lstStyle/>
          <a:p>
            <a:pPr marL="171450" indent="-171450">
              <a:spcBef>
                <a:spcPct val="20000"/>
              </a:spcBef>
              <a:buFont typeface="Arial"/>
              <a:buChar char="•"/>
            </a:pPr>
            <a:r>
              <a:rPr lang="ro-RO" sz="1200" dirty="0">
                <a:solidFill>
                  <a:schemeClr val="accent1">
                    <a:lumMod val="75000"/>
                  </a:schemeClr>
                </a:solidFill>
              </a:rPr>
              <a:t> Șoferi</a:t>
            </a:r>
          </a:p>
          <a:p>
            <a:pPr marL="171450" indent="-171450">
              <a:spcBef>
                <a:spcPct val="20000"/>
              </a:spcBef>
              <a:buFont typeface="Arial"/>
              <a:buChar char="•"/>
            </a:pPr>
            <a:r>
              <a:rPr lang="ro-RO" sz="1200" dirty="0">
                <a:solidFill>
                  <a:schemeClr val="accent1">
                    <a:lumMod val="75000"/>
                  </a:schemeClr>
                </a:solidFill>
              </a:rPr>
              <a:t> Lucrători agricoli</a:t>
            </a:r>
          </a:p>
          <a:p>
            <a:pPr marL="171450" indent="-171450">
              <a:spcBef>
                <a:spcPct val="20000"/>
              </a:spcBef>
              <a:buFont typeface="Arial"/>
              <a:buChar char="•"/>
            </a:pPr>
            <a:r>
              <a:rPr lang="ro-RO" sz="1200" dirty="0">
                <a:solidFill>
                  <a:schemeClr val="accent1">
                    <a:lumMod val="75000"/>
                  </a:schemeClr>
                </a:solidFill>
              </a:rPr>
              <a:t> Lucrători poștali, curieri</a:t>
            </a:r>
          </a:p>
          <a:p>
            <a:pPr marL="171450" indent="-171450">
              <a:spcBef>
                <a:spcPct val="20000"/>
              </a:spcBef>
              <a:buFont typeface="Arial"/>
              <a:buChar char="•"/>
            </a:pPr>
            <a:r>
              <a:rPr lang="ro-RO" sz="1200" dirty="0">
                <a:solidFill>
                  <a:schemeClr val="accent1">
                    <a:lumMod val="75000"/>
                  </a:schemeClr>
                </a:solidFill>
              </a:rPr>
              <a:t> Croitori, textiliști</a:t>
            </a:r>
          </a:p>
          <a:p>
            <a:pPr marL="171450" indent="-171450">
              <a:spcBef>
                <a:spcPct val="20000"/>
              </a:spcBef>
              <a:buFont typeface="Arial"/>
              <a:buChar char="•"/>
            </a:pPr>
            <a:r>
              <a:rPr lang="ro-RO" sz="1200" dirty="0">
                <a:solidFill>
                  <a:schemeClr val="accent1">
                    <a:lumMod val="75000"/>
                  </a:schemeClr>
                </a:solidFill>
              </a:rPr>
              <a:t> Operatori telefonici</a:t>
            </a:r>
          </a:p>
          <a:p>
            <a:pPr marL="171450" indent="-171450">
              <a:spcBef>
                <a:spcPct val="20000"/>
              </a:spcBef>
              <a:buFont typeface="Arial"/>
              <a:buChar char="•"/>
            </a:pPr>
            <a:r>
              <a:rPr lang="ro-RO" sz="1200" dirty="0">
                <a:solidFill>
                  <a:schemeClr val="accent1">
                    <a:lumMod val="75000"/>
                  </a:schemeClr>
                </a:solidFill>
              </a:rPr>
              <a:t> Bucătari de fast food</a:t>
            </a:r>
          </a:p>
          <a:p>
            <a:pPr marL="171450" indent="-171450">
              <a:spcBef>
                <a:spcPct val="20000"/>
              </a:spcBef>
              <a:buFont typeface="Arial"/>
              <a:buChar char="•"/>
            </a:pPr>
            <a:r>
              <a:rPr lang="ro-RO" sz="1200" dirty="0">
                <a:solidFill>
                  <a:schemeClr val="accent1">
                    <a:lumMod val="75000"/>
                  </a:schemeClr>
                </a:solidFill>
              </a:rPr>
              <a:t> Operatori de date </a:t>
            </a:r>
          </a:p>
          <a:p>
            <a:pPr marL="171450" indent="-171450">
              <a:spcBef>
                <a:spcPct val="20000"/>
              </a:spcBef>
              <a:buFont typeface="Arial"/>
              <a:buChar char="•"/>
            </a:pPr>
            <a:r>
              <a:rPr lang="ro-RO" sz="1200" dirty="0">
                <a:solidFill>
                  <a:schemeClr val="accent1">
                    <a:lumMod val="75000"/>
                  </a:schemeClr>
                </a:solidFill>
              </a:rPr>
              <a:t> Vânzători door-to-door, vânzători la tarabe</a:t>
            </a:r>
          </a:p>
          <a:p>
            <a:pPr marL="171450" indent="-171450">
              <a:spcBef>
                <a:spcPct val="20000"/>
              </a:spcBef>
              <a:buFont typeface="Arial"/>
              <a:buChar char="•"/>
            </a:pPr>
            <a:r>
              <a:rPr lang="ro-RO" sz="1200" dirty="0">
                <a:solidFill>
                  <a:schemeClr val="accent1">
                    <a:lumMod val="75000"/>
                  </a:schemeClr>
                </a:solidFill>
              </a:rPr>
              <a:t> Lucrători la linii de asamblare</a:t>
            </a:r>
          </a:p>
          <a:p>
            <a:pPr marL="171450" indent="-171450">
              <a:spcBef>
                <a:spcPct val="20000"/>
              </a:spcBef>
              <a:buFont typeface="Arial"/>
              <a:buChar char="•"/>
            </a:pPr>
            <a:r>
              <a:rPr lang="ro-RO" sz="1200" dirty="0">
                <a:solidFill>
                  <a:schemeClr val="accent1">
                    <a:lumMod val="75000"/>
                  </a:schemeClr>
                </a:solidFill>
              </a:rPr>
              <a:t> Tipografi</a:t>
            </a:r>
          </a:p>
          <a:p>
            <a:pPr marL="171450" indent="-171450">
              <a:spcBef>
                <a:spcPct val="20000"/>
              </a:spcBef>
              <a:buFont typeface="Arial"/>
              <a:buChar char="•"/>
            </a:pPr>
            <a:r>
              <a:rPr lang="ro-RO" sz="1200" dirty="0">
                <a:solidFill>
                  <a:schemeClr val="accent1">
                    <a:lumMod val="75000"/>
                  </a:schemeClr>
                </a:solidFill>
              </a:rPr>
              <a:t> Operatori de computer</a:t>
            </a:r>
          </a:p>
          <a:p>
            <a:pPr marL="171450" indent="-171450">
              <a:spcBef>
                <a:spcPct val="20000"/>
              </a:spcBef>
              <a:buFont typeface="Arial"/>
              <a:buChar char="•"/>
            </a:pPr>
            <a:r>
              <a:rPr lang="ro-RO" sz="1200" dirty="0">
                <a:solidFill>
                  <a:schemeClr val="accent1">
                    <a:lumMod val="75000"/>
                  </a:schemeClr>
                </a:solidFill>
              </a:rPr>
              <a:t> Petroliști</a:t>
            </a:r>
          </a:p>
          <a:p>
            <a:pPr marL="171450" indent="-171450">
              <a:spcBef>
                <a:spcPct val="20000"/>
              </a:spcBef>
              <a:buFont typeface="Arial"/>
              <a:buChar char="•"/>
            </a:pPr>
            <a:r>
              <a:rPr lang="ro-RO" sz="1200" dirty="0">
                <a:solidFill>
                  <a:schemeClr val="accent1">
                    <a:lumMod val="75000"/>
                  </a:schemeClr>
                </a:solidFill>
              </a:rPr>
              <a:t> Funcționari bancari</a:t>
            </a:r>
          </a:p>
          <a:p>
            <a:pPr>
              <a:spcBef>
                <a:spcPct val="20000"/>
              </a:spcBef>
            </a:pPr>
            <a:endParaRPr lang="ro-RO" sz="1200" dirty="0">
              <a:solidFill>
                <a:schemeClr val="accent1">
                  <a:lumMod val="75000"/>
                </a:schemeClr>
              </a:solidFill>
            </a:endParaRPr>
          </a:p>
          <a:p>
            <a:pPr>
              <a:spcBef>
                <a:spcPct val="20000"/>
              </a:spcBef>
            </a:pPr>
            <a:r>
              <a:rPr lang="ro-RO" sz="1200" dirty="0">
                <a:solidFill>
                  <a:schemeClr val="accent1">
                    <a:lumMod val="75000"/>
                  </a:schemeClr>
                </a:solidFill>
                <a:hlinkClick r:id="rId2"/>
              </a:rPr>
              <a:t>(Selecție din topul Biroului de Statistică a Muncii din USA)</a:t>
            </a:r>
            <a:endParaRPr lang="ro-RO" sz="1200" dirty="0">
              <a:solidFill>
                <a:schemeClr val="accent1">
                  <a:lumMod val="75000"/>
                </a:schemeClr>
              </a:solidFill>
            </a:endParaRPr>
          </a:p>
        </p:txBody>
      </p:sp>
      <p:sp>
        <p:nvSpPr>
          <p:cNvPr id="9" name="Rectangle 8"/>
          <p:cNvSpPr/>
          <p:nvPr/>
        </p:nvSpPr>
        <p:spPr>
          <a:xfrm>
            <a:off x="5029200" y="1504950"/>
            <a:ext cx="2895600" cy="2743200"/>
          </a:xfrm>
          <a:prstGeom prst="rect">
            <a:avLst/>
          </a:prstGeom>
        </p:spPr>
        <p:txBody>
          <a:bodyPr vert="horz" lIns="0" tIns="0" rIns="0" bIns="0" numCol="1" spcCol="360000">
            <a:noAutofit/>
          </a:bodyPr>
          <a:lstStyle/>
          <a:p>
            <a:pPr marL="171450" indent="-171450">
              <a:spcBef>
                <a:spcPct val="20000"/>
              </a:spcBef>
              <a:buFont typeface="Arial"/>
              <a:buChar char="•"/>
            </a:pPr>
            <a:r>
              <a:rPr lang="ro-RO" sz="1100" dirty="0">
                <a:solidFill>
                  <a:schemeClr val="accent1">
                    <a:lumMod val="75000"/>
                  </a:schemeClr>
                </a:solidFill>
              </a:rPr>
              <a:t>Asistenți medicali</a:t>
            </a:r>
          </a:p>
          <a:p>
            <a:pPr marL="171450" indent="-171450">
              <a:spcBef>
                <a:spcPct val="20000"/>
              </a:spcBef>
              <a:buFont typeface="Arial"/>
              <a:buChar char="•"/>
            </a:pPr>
            <a:r>
              <a:rPr lang="ro-RO" sz="1100" dirty="0" smtClean="0">
                <a:solidFill>
                  <a:schemeClr val="accent1">
                    <a:lumMod val="75000"/>
                  </a:schemeClr>
                </a:solidFill>
              </a:rPr>
              <a:t>Dezvoltatori </a:t>
            </a:r>
            <a:r>
              <a:rPr lang="ro-RO" sz="1100" dirty="0">
                <a:solidFill>
                  <a:schemeClr val="accent1">
                    <a:lumMod val="75000"/>
                  </a:schemeClr>
                </a:solidFill>
              </a:rPr>
              <a:t>de aplicații TI</a:t>
            </a:r>
          </a:p>
          <a:p>
            <a:pPr marL="171450" indent="-171450">
              <a:spcBef>
                <a:spcPct val="20000"/>
              </a:spcBef>
              <a:buFont typeface="Arial"/>
              <a:buChar char="•"/>
            </a:pPr>
            <a:r>
              <a:rPr lang="ro-RO" sz="1100" dirty="0" smtClean="0">
                <a:solidFill>
                  <a:schemeClr val="accent1">
                    <a:lumMod val="75000"/>
                  </a:schemeClr>
                </a:solidFill>
              </a:rPr>
              <a:t>Fizioterapeuți</a:t>
            </a:r>
            <a:endParaRPr lang="ro-RO" sz="1100" dirty="0">
              <a:solidFill>
                <a:schemeClr val="accent1">
                  <a:lumMod val="75000"/>
                </a:schemeClr>
              </a:solidFill>
            </a:endParaRPr>
          </a:p>
          <a:p>
            <a:pPr marL="171450" indent="-171450">
              <a:spcBef>
                <a:spcPct val="20000"/>
              </a:spcBef>
              <a:buFont typeface="Arial"/>
              <a:buChar char="•"/>
            </a:pPr>
            <a:r>
              <a:rPr lang="ro-RO" sz="1100" dirty="0" smtClean="0">
                <a:solidFill>
                  <a:schemeClr val="accent1">
                    <a:lumMod val="75000"/>
                  </a:schemeClr>
                </a:solidFill>
              </a:rPr>
              <a:t>Manageri </a:t>
            </a:r>
            <a:r>
              <a:rPr lang="ro-RO" sz="1100" dirty="0">
                <a:solidFill>
                  <a:schemeClr val="accent1">
                    <a:lumMod val="75000"/>
                  </a:schemeClr>
                </a:solidFill>
              </a:rPr>
              <a:t>medicali</a:t>
            </a:r>
          </a:p>
          <a:p>
            <a:pPr marL="171450" indent="-171450">
              <a:spcBef>
                <a:spcPct val="20000"/>
              </a:spcBef>
              <a:buFont typeface="Arial"/>
              <a:buChar char="•"/>
            </a:pPr>
            <a:r>
              <a:rPr lang="ro-RO" sz="1100" dirty="0" smtClean="0">
                <a:solidFill>
                  <a:schemeClr val="accent1">
                    <a:lumMod val="75000"/>
                  </a:schemeClr>
                </a:solidFill>
              </a:rPr>
              <a:t>Analiști </a:t>
            </a:r>
            <a:r>
              <a:rPr lang="ro-RO" sz="1100" dirty="0">
                <a:solidFill>
                  <a:schemeClr val="accent1">
                    <a:lumMod val="75000"/>
                  </a:schemeClr>
                </a:solidFill>
              </a:rPr>
              <a:t>de marketing</a:t>
            </a:r>
          </a:p>
          <a:p>
            <a:pPr marL="171450" indent="-171450">
              <a:spcBef>
                <a:spcPct val="20000"/>
              </a:spcBef>
              <a:buFont typeface="Arial"/>
              <a:buChar char="•"/>
            </a:pPr>
            <a:r>
              <a:rPr lang="ro-RO" sz="1100" dirty="0" smtClean="0">
                <a:solidFill>
                  <a:schemeClr val="accent1">
                    <a:lumMod val="75000"/>
                  </a:schemeClr>
                </a:solidFill>
              </a:rPr>
              <a:t>Consilieri </a:t>
            </a:r>
            <a:r>
              <a:rPr lang="ro-RO" sz="1100" dirty="0">
                <a:solidFill>
                  <a:schemeClr val="accent1">
                    <a:lumMod val="75000"/>
                  </a:schemeClr>
                </a:solidFill>
              </a:rPr>
              <a:t>financiari</a:t>
            </a:r>
          </a:p>
          <a:p>
            <a:pPr marL="171450" indent="-171450">
              <a:spcBef>
                <a:spcPct val="20000"/>
              </a:spcBef>
              <a:buFont typeface="Arial"/>
              <a:buChar char="•"/>
            </a:pPr>
            <a:r>
              <a:rPr lang="ro-RO" sz="1100" dirty="0" smtClean="0">
                <a:solidFill>
                  <a:schemeClr val="accent1">
                    <a:lumMod val="75000"/>
                  </a:schemeClr>
                </a:solidFill>
              </a:rPr>
              <a:t>Logopezi </a:t>
            </a:r>
            <a:r>
              <a:rPr lang="ro-RO" sz="1100" dirty="0">
                <a:solidFill>
                  <a:schemeClr val="accent1">
                    <a:lumMod val="75000"/>
                  </a:schemeClr>
                </a:solidFill>
              </a:rPr>
              <a:t>- specialiști în problemele de vorbire</a:t>
            </a:r>
          </a:p>
          <a:p>
            <a:pPr>
              <a:spcBef>
                <a:spcPct val="20000"/>
              </a:spcBef>
            </a:pPr>
            <a:endParaRPr lang="ro-RO" sz="1100" dirty="0">
              <a:solidFill>
                <a:schemeClr val="accent1">
                  <a:lumMod val="75000"/>
                </a:schemeClr>
              </a:solidFill>
            </a:endParaRPr>
          </a:p>
          <a:p>
            <a:pPr>
              <a:spcBef>
                <a:spcPct val="20000"/>
              </a:spcBef>
            </a:pPr>
            <a:endParaRPr lang="ro-RO" sz="1100" dirty="0">
              <a:solidFill>
                <a:schemeClr val="accent1">
                  <a:lumMod val="75000"/>
                </a:schemeClr>
              </a:solidFill>
            </a:endParaRPr>
          </a:p>
          <a:p>
            <a:pPr>
              <a:spcBef>
                <a:spcPct val="20000"/>
              </a:spcBef>
            </a:pPr>
            <a:endParaRPr lang="ro-RO" sz="1100" dirty="0" smtClean="0">
              <a:solidFill>
                <a:schemeClr val="accent1">
                  <a:lumMod val="75000"/>
                </a:schemeClr>
              </a:solidFill>
            </a:endParaRPr>
          </a:p>
          <a:p>
            <a:pPr>
              <a:spcBef>
                <a:spcPct val="20000"/>
              </a:spcBef>
            </a:pPr>
            <a:endParaRPr lang="ro-RO" sz="1100" dirty="0">
              <a:solidFill>
                <a:schemeClr val="accent1">
                  <a:lumMod val="75000"/>
                </a:schemeClr>
              </a:solidFill>
            </a:endParaRPr>
          </a:p>
          <a:p>
            <a:pPr>
              <a:spcBef>
                <a:spcPct val="20000"/>
              </a:spcBef>
            </a:pPr>
            <a:endParaRPr lang="ro-RO" sz="1100" dirty="0">
              <a:solidFill>
                <a:schemeClr val="accent1">
                  <a:lumMod val="75000"/>
                </a:schemeClr>
              </a:solidFill>
            </a:endParaRPr>
          </a:p>
          <a:p>
            <a:pPr>
              <a:spcBef>
                <a:spcPct val="20000"/>
              </a:spcBef>
            </a:pPr>
            <a:r>
              <a:rPr lang="ro-RO" sz="1100" dirty="0">
                <a:solidFill>
                  <a:schemeClr val="accent1">
                    <a:lumMod val="75000"/>
                  </a:schemeClr>
                </a:solidFill>
                <a:hlinkClick r:id="rId3"/>
              </a:rPr>
              <a:t>(Selecție din topul Biroului de Statistică a Muncii din USA)</a:t>
            </a:r>
            <a:endParaRPr lang="ro-RO" sz="1100" dirty="0">
              <a:solidFill>
                <a:schemeClr val="accent1">
                  <a:lumMod val="75000"/>
                </a:schemeClr>
              </a:solidFill>
            </a:endParaRPr>
          </a:p>
        </p:txBody>
      </p:sp>
      <p:cxnSp>
        <p:nvCxnSpPr>
          <p:cNvPr id="11" name="Straight Connector 10"/>
          <p:cNvCxnSpPr/>
          <p:nvPr/>
        </p:nvCxnSpPr>
        <p:spPr>
          <a:xfrm>
            <a:off x="4724400" y="1047750"/>
            <a:ext cx="0" cy="32004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029200" y="1047750"/>
            <a:ext cx="3581400" cy="381000"/>
          </a:xfrm>
          <a:prstGeom prst="rect">
            <a:avLst/>
          </a:prstGeom>
        </p:spPr>
        <p:txBody>
          <a:bodyPr vert="horz" lIns="0" tIns="0" rIns="0" bIns="0" numCol="1" spcCol="360000">
            <a:normAutofit fontScale="92500" lnSpcReduction="10000"/>
          </a:bodyPr>
          <a:lstStyle/>
          <a:p>
            <a:pPr>
              <a:spcBef>
                <a:spcPct val="20000"/>
              </a:spcBef>
            </a:pPr>
            <a:r>
              <a:rPr lang="ro-RO" sz="1400" b="1" dirty="0" smtClean="0">
                <a:solidFill>
                  <a:schemeClr val="accent1">
                    <a:lumMod val="75000"/>
                  </a:schemeClr>
                </a:solidFill>
                <a:latin typeface="+mj-lt"/>
                <a:ea typeface="+mj-ea"/>
                <a:cs typeface="+mj-cs"/>
              </a:rPr>
              <a:t>TOPUL LOCURILOR DE MUNCĂ DE SUCCES ÎN SUA PÂNĂ ÎN 2020:</a:t>
            </a:r>
            <a:endParaRPr lang="ro-RO" sz="1400" b="1" dirty="0">
              <a:solidFill>
                <a:schemeClr val="accent1">
                  <a:lumMod val="75000"/>
                </a:schemeClr>
              </a:solidFill>
              <a:latin typeface="+mj-lt"/>
              <a:ea typeface="+mj-ea"/>
              <a:cs typeface="+mj-cs"/>
            </a:endParaRPr>
          </a:p>
        </p:txBody>
      </p:sp>
    </p:spTree>
    <p:extLst>
      <p:ext uri="{BB962C8B-B14F-4D97-AF65-F5344CB8AC3E}">
        <p14:creationId xmlns:p14="http://schemas.microsoft.com/office/powerpoint/2010/main" val="30621676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numCol="3" spcCol="360000">
            <a:normAutofit/>
          </a:bodyPr>
          <a:lstStyle/>
          <a:p>
            <a:r>
              <a:rPr lang="ro-RO" dirty="0"/>
              <a:t>Încă mai există o anumită presiune a sindicatelor și a statelor protectoare care întârzie înlocuirea angajaților de roboți, dar în fața competiției acerbe, în fața pierderilor de productivitate și a falimentului  unor întregi ramuri economice, statele, sindicatele și companiile vor ceda și vor achiziționa </a:t>
            </a:r>
            <a:r>
              <a:rPr lang="ro-RO" dirty="0" smtClean="0"/>
              <a:t>tehnologie. </a:t>
            </a:r>
          </a:p>
          <a:p>
            <a:r>
              <a:rPr lang="ro-RO" dirty="0"/>
              <a:t>Va apărea în acest context o </a:t>
            </a:r>
            <a:r>
              <a:rPr lang="ro-RO" dirty="0">
                <a:hlinkClick r:id="rId2"/>
              </a:rPr>
              <a:t>“clasă a oamenilor neangajabili”</a:t>
            </a:r>
            <a:r>
              <a:rPr lang="ro-RO" dirty="0"/>
              <a:t> – termen introdus de antropologul Yuval Harari în 2013 – care nu vor avea nicio ocupație și vor fi sprijiniți de statul conștient de imposibilitatea acestora de a-și găsi o ocupație. </a:t>
            </a:r>
          </a:p>
          <a:p>
            <a:r>
              <a:rPr lang="ro-RO" dirty="0"/>
              <a:t>Ajutoare financiare orientate în acest sens sunt în plină dezbatere </a:t>
            </a:r>
            <a:r>
              <a:rPr lang="ro-RO" dirty="0" smtClean="0"/>
              <a:t>publică, cu proiecte pilot în </a:t>
            </a:r>
            <a:r>
              <a:rPr lang="ro-RO" dirty="0"/>
              <a:t>țările avansate tehnologic, precum Finlanda și Elveția, și se discută tot mai intens despre venitul minim garantat susținut din câștigurile din productivitatea dată de </a:t>
            </a:r>
            <a:r>
              <a:rPr lang="ro-RO" dirty="0" smtClean="0"/>
              <a:t>automatizare și chiar despre </a:t>
            </a:r>
            <a:r>
              <a:rPr lang="ro-RO" dirty="0" smtClean="0">
                <a:hlinkClick r:id="rId3"/>
              </a:rPr>
              <a:t>impozitarea roboților</a:t>
            </a:r>
            <a:r>
              <a:rPr lang="ro-RO" dirty="0" smtClean="0"/>
              <a:t>.</a:t>
            </a:r>
            <a:endParaRPr lang="ro-RO" dirty="0"/>
          </a:p>
        </p:txBody>
      </p:sp>
      <p:sp>
        <p:nvSpPr>
          <p:cNvPr id="2" name="Title 1"/>
          <p:cNvSpPr>
            <a:spLocks noGrp="1"/>
          </p:cNvSpPr>
          <p:nvPr>
            <p:ph type="ctrTitle"/>
          </p:nvPr>
        </p:nvSpPr>
        <p:spPr/>
        <p:txBody>
          <a:bodyPr>
            <a:normAutofit fontScale="90000"/>
          </a:bodyPr>
          <a:lstStyle/>
          <a:p>
            <a:r>
              <a:rPr lang="ro-RO" dirty="0"/>
              <a:t>Ce vor face oamenii de care nu va mai fi pur și simplu nevoie să lucreze?</a:t>
            </a:r>
          </a:p>
        </p:txBody>
      </p:sp>
      <p:pic>
        <p:nvPicPr>
          <p:cNvPr id="5" name="Picture 4" descr="AAEAAQAAAAAAAAkyAAAAJGI2ZWZiMzFhLWVmNTctNDI2Ni04ZWZhLTcwNWQxNmEzNzc1Yg.jpg">
            <a:hlinkClick r:id="rId4"/>
          </p:cNvPr>
          <p:cNvPicPr>
            <a:picLocks noChangeAspect="1"/>
          </p:cNvPicPr>
          <p:nvPr/>
        </p:nvPicPr>
        <p:blipFill>
          <a:blip r:embed="rId5" cstate="print">
            <a:duotone>
              <a:prstClr val="black"/>
              <a:schemeClr val="accent1">
                <a:tint val="45000"/>
                <a:satMod val="400000"/>
              </a:schemeClr>
            </a:duotone>
          </a:blip>
          <a:stretch>
            <a:fillRect/>
          </a:stretch>
        </p:blipFill>
        <p:spPr>
          <a:xfrm>
            <a:off x="6172200" y="2343150"/>
            <a:ext cx="2331269" cy="1225211"/>
          </a:xfrm>
          <a:prstGeom prst="rect">
            <a:avLst/>
          </a:prstGeom>
          <a:ln>
            <a:solidFill>
              <a:schemeClr val="accent1"/>
            </a:solidFill>
          </a:ln>
        </p:spPr>
      </p:pic>
      <p:sp>
        <p:nvSpPr>
          <p:cNvPr id="6" name="Rectangle 5"/>
          <p:cNvSpPr/>
          <p:nvPr/>
        </p:nvSpPr>
        <p:spPr>
          <a:xfrm>
            <a:off x="6400800" y="3590151"/>
            <a:ext cx="1828800" cy="276999"/>
          </a:xfrm>
          <a:prstGeom prst="rect">
            <a:avLst/>
          </a:prstGeom>
        </p:spPr>
        <p:txBody>
          <a:bodyPr wrap="square">
            <a:spAutoFit/>
          </a:bodyPr>
          <a:lstStyle/>
          <a:p>
            <a:pPr algn="ctr"/>
            <a:r>
              <a:rPr lang="ro-RO" sz="1200" dirty="0" smtClean="0">
                <a:solidFill>
                  <a:srgbClr val="00ACD2"/>
                </a:solidFill>
              </a:rPr>
              <a:t>Scurtă </a:t>
            </a:r>
            <a:r>
              <a:rPr lang="ro-RO" sz="1200" dirty="0">
                <a:solidFill>
                  <a:srgbClr val="00ACD2"/>
                </a:solidFill>
              </a:rPr>
              <a:t>prelegere</a:t>
            </a:r>
          </a:p>
        </p:txBody>
      </p:sp>
      <p:pic>
        <p:nvPicPr>
          <p:cNvPr id="7" name="Picture 6" descr="play.png">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2571750"/>
            <a:ext cx="762000" cy="772160"/>
          </a:xfrm>
          <a:prstGeom prst="rect">
            <a:avLst/>
          </a:prstGeom>
        </p:spPr>
      </p:pic>
    </p:spTree>
    <p:extLst>
      <p:ext uri="{BB962C8B-B14F-4D97-AF65-F5344CB8AC3E}">
        <p14:creationId xmlns:p14="http://schemas.microsoft.com/office/powerpoint/2010/main" val="10752791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85850"/>
            <a:ext cx="9753600" cy="7315200"/>
          </a:xfrm>
          <a:prstGeom prst="rect">
            <a:avLst/>
          </a:prstGeom>
        </p:spPr>
      </p:pic>
      <p:sp>
        <p:nvSpPr>
          <p:cNvPr id="6" name="Rectangle 5"/>
          <p:cNvSpPr/>
          <p:nvPr/>
        </p:nvSpPr>
        <p:spPr>
          <a:xfrm>
            <a:off x="-304800" y="-1066800"/>
            <a:ext cx="9753600" cy="7296150"/>
          </a:xfrm>
          <a:prstGeom prst="rect">
            <a:avLst/>
          </a:prstGeom>
          <a:solidFill>
            <a:schemeClr val="accent2">
              <a:lumMod val="40000"/>
              <a:lumOff val="60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3"/>
          <p:cNvSpPr txBox="1">
            <a:spLocks/>
          </p:cNvSpPr>
          <p:nvPr/>
        </p:nvSpPr>
        <p:spPr>
          <a:xfrm>
            <a:off x="914400" y="438150"/>
            <a:ext cx="7848600"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buNone/>
            </a:pPr>
            <a:r>
              <a:rPr lang="ro-RO" sz="9600" dirty="0" smtClean="0">
                <a:solidFill>
                  <a:srgbClr val="FFFFFF"/>
                </a:solidFill>
              </a:rPr>
              <a:t>VIITORUL PERCEPTIBIL SAU ”STAREA VIITORULUI ”</a:t>
            </a:r>
            <a:endParaRPr lang="ro-RO" sz="9600" dirty="0">
              <a:solidFill>
                <a:srgbClr val="FFFFFF"/>
              </a:solidFill>
            </a:endParaRPr>
          </a:p>
        </p:txBody>
      </p:sp>
    </p:spTree>
    <p:extLst>
      <p:ext uri="{BB962C8B-B14F-4D97-AF65-F5344CB8AC3E}">
        <p14:creationId xmlns:p14="http://schemas.microsoft.com/office/powerpoint/2010/main" val="1961849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prstGeom prst="rect">
            <a:avLst/>
          </a:prstGeom>
        </p:spPr>
        <p:txBody>
          <a:bodyPr>
            <a:normAutofit fontScale="90000"/>
          </a:bodyPr>
          <a:lstStyle/>
          <a:p>
            <a:r>
              <a:rPr lang="ro-RO" dirty="0" smtClean="0"/>
              <a:t>Introducere</a:t>
            </a:r>
            <a:endParaRPr lang="ro-RO" dirty="0"/>
          </a:p>
        </p:txBody>
      </p:sp>
      <p:sp>
        <p:nvSpPr>
          <p:cNvPr id="4" name="Subtitle 3"/>
          <p:cNvSpPr>
            <a:spLocks noGrp="1"/>
          </p:cNvSpPr>
          <p:nvPr>
            <p:ph type="subTitle" idx="1"/>
          </p:nvPr>
        </p:nvSpPr>
        <p:spPr>
          <a:prstGeom prst="rect">
            <a:avLst/>
          </a:prstGeom>
        </p:spPr>
        <p:txBody>
          <a:bodyPr/>
          <a:lstStyle/>
          <a:p>
            <a:r>
              <a:rPr lang="ro-RO" dirty="0" smtClean="0"/>
              <a:t>Mega</a:t>
            </a:r>
            <a:r>
              <a:rPr lang="ro-RO" dirty="0"/>
              <a:t>-tendințele </a:t>
            </a:r>
            <a:r>
              <a:rPr lang="ro-RO" dirty="0" smtClean="0"/>
              <a:t>TEHNOLOGICE</a:t>
            </a:r>
            <a:endParaRPr lang="ro-RO" dirty="0"/>
          </a:p>
        </p:txBody>
      </p:sp>
      <p:sp>
        <p:nvSpPr>
          <p:cNvPr id="3" name="Text Placeholder 2"/>
          <p:cNvSpPr>
            <a:spLocks noGrp="1"/>
          </p:cNvSpPr>
          <p:nvPr>
            <p:ph type="body" sz="quarter" idx="10"/>
          </p:nvPr>
        </p:nvSpPr>
        <p:spPr>
          <a:xfrm>
            <a:off x="914400" y="1276350"/>
            <a:ext cx="3962400" cy="3048000"/>
          </a:xfrm>
        </p:spPr>
        <p:txBody>
          <a:bodyPr numCol="1" spcCol="360000">
            <a:normAutofit fontScale="85000" lnSpcReduction="10000"/>
          </a:bodyPr>
          <a:lstStyle/>
          <a:p>
            <a:r>
              <a:rPr lang="ro-RO" b="1" dirty="0">
                <a:latin typeface="Calibri" pitchFamily="34" charset="0"/>
                <a:ea typeface="Times New Roman" pitchFamily="18" charset="0"/>
                <a:cs typeface="Times New Roman" pitchFamily="18" charset="0"/>
              </a:rPr>
              <a:t>85% dintre meseriile care vor exista în 2030 nu au fost încă inventate</a:t>
            </a:r>
            <a:r>
              <a:rPr lang="ro-RO" dirty="0">
                <a:latin typeface="Calibri" pitchFamily="34" charset="0"/>
                <a:ea typeface="Times New Roman" pitchFamily="18" charset="0"/>
                <a:cs typeface="Times New Roman" pitchFamily="18" charset="0"/>
              </a:rPr>
              <a:t>, precizează un </a:t>
            </a:r>
            <a:r>
              <a:rPr lang="ro-RO" dirty="0">
                <a:latin typeface="Calibri" pitchFamily="34" charset="0"/>
                <a:ea typeface="Times New Roman" pitchFamily="18" charset="0"/>
                <a:cs typeface="Times New Roman" pitchFamily="18" charset="0"/>
                <a:hlinkClick r:id="rId2"/>
              </a:rPr>
              <a:t>studiu recent făcut de Dell Technologies. </a:t>
            </a:r>
            <a:r>
              <a:rPr lang="en-US" dirty="0" err="1"/>
              <a:t>Parc</a:t>
            </a:r>
            <a:r>
              <a:rPr lang="ro-RO" dirty="0"/>
              <a:t>ă </a:t>
            </a:r>
            <a:r>
              <a:rPr lang="en-US" dirty="0"/>
              <a:t>nu v</a:t>
            </a:r>
            <a:r>
              <a:rPr lang="ro-RO" dirty="0"/>
              <a:t>ă</a:t>
            </a:r>
            <a:r>
              <a:rPr lang="en-US" dirty="0"/>
              <a:t> vine s</a:t>
            </a:r>
            <a:r>
              <a:rPr lang="ro-RO" dirty="0"/>
              <a:t>ă</a:t>
            </a:r>
            <a:r>
              <a:rPr lang="en-US" dirty="0"/>
              <a:t> </a:t>
            </a:r>
            <a:r>
              <a:rPr lang="en-US" dirty="0" err="1"/>
              <a:t>crede</a:t>
            </a:r>
            <a:r>
              <a:rPr lang="ro-RO" dirty="0"/>
              <a:t>ț</a:t>
            </a:r>
            <a:r>
              <a:rPr lang="en-US" dirty="0" err="1"/>
              <a:t>i</a:t>
            </a:r>
            <a:r>
              <a:rPr lang="en-US" dirty="0"/>
              <a:t> c</a:t>
            </a:r>
            <a:r>
              <a:rPr lang="ro-RO" dirty="0"/>
              <a:t>ă</a:t>
            </a:r>
            <a:r>
              <a:rPr lang="en-US" dirty="0"/>
              <a:t> se pot </a:t>
            </a:r>
            <a:r>
              <a:rPr lang="ro-RO" dirty="0"/>
              <a:t>î</a:t>
            </a:r>
            <a:r>
              <a:rPr lang="en-US" dirty="0" err="1"/>
              <a:t>nt</a:t>
            </a:r>
            <a:r>
              <a:rPr lang="ro-RO" dirty="0"/>
              <a:t>â</a:t>
            </a:r>
            <a:r>
              <a:rPr lang="en-US" dirty="0" err="1"/>
              <a:t>mpla</a:t>
            </a:r>
            <a:r>
              <a:rPr lang="en-US" dirty="0"/>
              <a:t> </a:t>
            </a:r>
            <a:r>
              <a:rPr lang="ro-RO" dirty="0"/>
              <a:t>î</a:t>
            </a:r>
            <a:r>
              <a:rPr lang="en-US" dirty="0"/>
              <a:t>n </a:t>
            </a:r>
            <a:r>
              <a:rPr lang="en-US" dirty="0" err="1"/>
              <a:t>doar</a:t>
            </a:r>
            <a:r>
              <a:rPr lang="en-US" dirty="0"/>
              <a:t> 12 </a:t>
            </a:r>
            <a:r>
              <a:rPr lang="en-US" dirty="0" err="1"/>
              <a:t>ani</a:t>
            </a:r>
            <a:r>
              <a:rPr lang="en-US" dirty="0"/>
              <a:t> de </a:t>
            </a:r>
            <a:r>
              <a:rPr lang="en-US" dirty="0" err="1"/>
              <a:t>aici</a:t>
            </a:r>
            <a:r>
              <a:rPr lang="en-US" dirty="0"/>
              <a:t> </a:t>
            </a:r>
            <a:r>
              <a:rPr lang="ro-RO" dirty="0" err="1"/>
              <a:t>î</a:t>
            </a:r>
            <a:r>
              <a:rPr lang="en-US" dirty="0" err="1"/>
              <a:t>nainte</a:t>
            </a:r>
            <a:r>
              <a:rPr lang="en-US" dirty="0"/>
              <a:t>, nu</a:t>
            </a:r>
            <a:r>
              <a:rPr lang="ro-RO" dirty="0"/>
              <a:t>-i așa</a:t>
            </a:r>
            <a:r>
              <a:rPr lang="en-US" dirty="0"/>
              <a:t>?</a:t>
            </a:r>
            <a:endParaRPr lang="ro-RO" dirty="0"/>
          </a:p>
          <a:p>
            <a:r>
              <a:rPr lang="ro-RO" dirty="0" smtClean="0"/>
              <a:t>Și, totuși, acestea sunt efectele lumii hipertehnologizate care </a:t>
            </a:r>
            <a:r>
              <a:rPr lang="ro-RO" dirty="0"/>
              <a:t>și-a făcut apariția și ne fascinează cu diferitele ei descoperiri științifice și strategii economice încă de azi. În România deja există semne ale viitorului foarte apropiat, în industriile de vârf - precum tehnologia informațională (TI) - dar și în domeniile tradiționale, precum agricultura.  Ofertele viitoare de locuri de muncă vor fi strict legate de  tendințele care schimbă lumea de azi. </a:t>
            </a:r>
          </a:p>
          <a:p>
            <a:r>
              <a:rPr lang="ro-RO" dirty="0"/>
              <a:t>Majoritatea estimărilor actuale ne arată că </a:t>
            </a:r>
            <a:r>
              <a:rPr lang="ro-RO" dirty="0">
                <a:hlinkClick r:id="rId3"/>
              </a:rPr>
              <a:t>peste 10% dintre locurile de muncă actuale vor fi automatizate în următorul deceniu.</a:t>
            </a:r>
            <a:r>
              <a:rPr lang="ro-RO" dirty="0"/>
              <a:t> Până în 2030,  800 de milioane de locuri de muncă vor fi desființate din cauza automatizării, arată un </a:t>
            </a:r>
            <a:r>
              <a:rPr lang="ro-RO" dirty="0">
                <a:hlinkClick r:id="rId4"/>
              </a:rPr>
              <a:t>studiu </a:t>
            </a:r>
            <a:r>
              <a:rPr lang="ro-RO" dirty="0" smtClean="0">
                <a:hlinkClick r:id="rId4"/>
              </a:rPr>
              <a:t>recent al </a:t>
            </a:r>
            <a:r>
              <a:rPr lang="ro-RO" dirty="0">
                <a:hlinkClick r:id="rId4"/>
              </a:rPr>
              <a:t>McKinsey Global Institute. </a:t>
            </a:r>
            <a:endParaRPr lang="ro-RO" dirty="0"/>
          </a:p>
        </p:txBody>
      </p:sp>
      <p:pic>
        <p:nvPicPr>
          <p:cNvPr id="5" name="Picture 4" descr="wef-future-of-jobs.jpg">
            <a:hlinkClick r:id="rId5"/>
          </p:cNvPr>
          <p:cNvPicPr>
            <a:picLocks noChangeAspect="1"/>
          </p:cNvPicPr>
          <p:nvPr/>
        </p:nvPicPr>
        <p:blipFill>
          <a:blip r:embed="rId6" cstate="print">
            <a:duotone>
              <a:prstClr val="black"/>
              <a:schemeClr val="accent2">
                <a:tint val="45000"/>
                <a:satMod val="400000"/>
              </a:schemeClr>
            </a:duotone>
          </a:blip>
          <a:stretch>
            <a:fillRect/>
          </a:stretch>
        </p:blipFill>
        <p:spPr>
          <a:xfrm>
            <a:off x="5486400" y="1885950"/>
            <a:ext cx="2870931" cy="1676400"/>
          </a:xfrm>
          <a:prstGeom prst="rect">
            <a:avLst/>
          </a:prstGeom>
          <a:ln>
            <a:solidFill>
              <a:schemeClr val="accent1"/>
            </a:solidFill>
          </a:ln>
        </p:spPr>
      </p:pic>
      <p:pic>
        <p:nvPicPr>
          <p:cNvPr id="6" name="Picture 5" descr="play.png">
            <a:hlinkClick r:id="rId5"/>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0" y="2343150"/>
            <a:ext cx="762000" cy="772160"/>
          </a:xfrm>
          <a:prstGeom prst="rect">
            <a:avLst/>
          </a:prstGeom>
        </p:spPr>
      </p:pic>
      <p:sp>
        <p:nvSpPr>
          <p:cNvPr id="7" name="Rectangle 6"/>
          <p:cNvSpPr/>
          <p:nvPr/>
        </p:nvSpPr>
        <p:spPr>
          <a:xfrm>
            <a:off x="6450994" y="3590151"/>
            <a:ext cx="1007608" cy="276999"/>
          </a:xfrm>
          <a:prstGeom prst="rect">
            <a:avLst/>
          </a:prstGeom>
        </p:spPr>
        <p:txBody>
          <a:bodyPr wrap="none">
            <a:spAutoFit/>
          </a:bodyPr>
          <a:lstStyle/>
          <a:p>
            <a:pPr algn="ctr"/>
            <a:r>
              <a:rPr lang="ro-RO" sz="1200" dirty="0">
                <a:solidFill>
                  <a:srgbClr val="00ACD2"/>
                </a:solidFill>
              </a:rPr>
              <a:t>raportul FEM</a:t>
            </a:r>
          </a:p>
        </p:txBody>
      </p:sp>
    </p:spTree>
    <p:extLst>
      <p:ext uri="{BB962C8B-B14F-4D97-AF65-F5344CB8AC3E}">
        <p14:creationId xmlns:p14="http://schemas.microsoft.com/office/powerpoint/2010/main" val="18718485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numCol="3" spcCol="360000">
            <a:normAutofit fontScale="85000" lnSpcReduction="10000"/>
          </a:bodyPr>
          <a:lstStyle/>
          <a:p>
            <a:r>
              <a:rPr lang="ro-RO" dirty="0" smtClean="0"/>
              <a:t>În Emiratele Arabe Unite s-a înfiinţat chiar un Minister al Viitorului, cu cei mai luminaţi, instruiţi şi educaţi funcționari în marile universităţi ale lumii, care creează fonduri speciale în „sertare” speciale, către ziua-de-dincolo-de-mâine. Realitatea oraşelor-porturi ştiinţifico-fantastice Dubai, Abu Dhabi, Doha, Manama stau dovadă. Ei au elaborat un raport al „Stării Viitorului” (</a:t>
            </a:r>
            <a:r>
              <a:rPr lang="ro-RO" dirty="0" smtClean="0">
                <a:hlinkClick r:id="rId2"/>
              </a:rPr>
              <a:t>„The State of the Future”</a:t>
            </a:r>
            <a:r>
              <a:rPr lang="ro-RO" dirty="0" smtClean="0"/>
              <a:t>), aşa cum le văd cei mai deștepți oameni ai Planetei, susţinuţi de petrodolari. </a:t>
            </a:r>
          </a:p>
          <a:p>
            <a:r>
              <a:rPr lang="ro-RO" dirty="0" smtClean="0"/>
              <a:t>În Europa, doar Suedia mai are un Minister al Viitorului. Toate țările dispun de grupuri de lucru sau comisii pentru economia viitorului sau pentru locurile de muncă ale viitorului. </a:t>
            </a:r>
          </a:p>
          <a:p>
            <a:endParaRPr lang="ro-RO" dirty="0" smtClean="0"/>
          </a:p>
          <a:p>
            <a:r>
              <a:rPr lang="ro-RO" dirty="0" smtClean="0"/>
              <a:t>Înşiruim în continuare o „Agendă de lucru” pentru diversele ”sertare ale Viitorului”, pe care ne vom îngădui să le comentăm, eventual să le completăm pe unul sau pe altul dintre programele de viitor. </a:t>
            </a:r>
          </a:p>
          <a:p>
            <a:endParaRPr lang="ro-RO" dirty="0" smtClean="0"/>
          </a:p>
          <a:p>
            <a:r>
              <a:rPr lang="ro-RO" dirty="0" smtClean="0"/>
              <a:t>Domeniile pentru care au fost proiectate sertarele viitorului sunt: </a:t>
            </a:r>
          </a:p>
          <a:p>
            <a:endParaRPr lang="ro-RO" dirty="0"/>
          </a:p>
          <a:p>
            <a:pPr marL="285750" indent="-285750">
              <a:buFont typeface="Arial" panose="020B0604020202020204" pitchFamily="34" charset="0"/>
              <a:buChar char="•"/>
            </a:pPr>
            <a:r>
              <a:rPr lang="ro-RO" b="1" dirty="0" smtClean="0"/>
              <a:t>Energie</a:t>
            </a:r>
            <a:endParaRPr lang="ro-RO" b="1" dirty="0"/>
          </a:p>
          <a:p>
            <a:pPr marL="285750" indent="-285750">
              <a:buFont typeface="Arial" panose="020B0604020202020204" pitchFamily="34" charset="0"/>
              <a:buChar char="•"/>
            </a:pPr>
            <a:r>
              <a:rPr lang="ro-RO" b="1" dirty="0" smtClean="0"/>
              <a:t>Sănătate</a:t>
            </a:r>
            <a:endParaRPr lang="ro-RO" b="1" dirty="0"/>
          </a:p>
          <a:p>
            <a:pPr marL="285750" indent="-285750">
              <a:buFont typeface="Arial" panose="020B0604020202020204" pitchFamily="34" charset="0"/>
              <a:buChar char="•"/>
            </a:pPr>
            <a:r>
              <a:rPr lang="ro-RO" b="1" dirty="0" smtClean="0"/>
              <a:t>Educaţie</a:t>
            </a:r>
            <a:endParaRPr lang="ro-RO" b="1" dirty="0"/>
          </a:p>
          <a:p>
            <a:pPr marL="285750" indent="-285750">
              <a:buFont typeface="Arial" panose="020B0604020202020204" pitchFamily="34" charset="0"/>
              <a:buChar char="•"/>
            </a:pPr>
            <a:r>
              <a:rPr lang="ro-RO" b="1" dirty="0" smtClean="0"/>
              <a:t>Viitorul </a:t>
            </a:r>
            <a:r>
              <a:rPr lang="ro-RO" b="1" dirty="0"/>
              <a:t>Apei </a:t>
            </a:r>
          </a:p>
          <a:p>
            <a:pPr marL="285750" indent="-285750">
              <a:buFont typeface="Arial" panose="020B0604020202020204" pitchFamily="34" charset="0"/>
              <a:buChar char="•"/>
            </a:pPr>
            <a:r>
              <a:rPr lang="ro-RO" b="1" dirty="0" smtClean="0"/>
              <a:t>Transport </a:t>
            </a:r>
            <a:endParaRPr lang="ro-RO" b="1" dirty="0"/>
          </a:p>
          <a:p>
            <a:pPr marL="285750" indent="-285750">
              <a:buFont typeface="Arial" panose="020B0604020202020204" pitchFamily="34" charset="0"/>
              <a:buChar char="•"/>
            </a:pPr>
            <a:r>
              <a:rPr lang="ro-RO" b="1" dirty="0" smtClean="0"/>
              <a:t>Tehnologie</a:t>
            </a:r>
          </a:p>
          <a:p>
            <a:pPr marL="285750" indent="-285750">
              <a:buFont typeface="Arial" panose="020B0604020202020204" pitchFamily="34" charset="0"/>
              <a:buChar char="•"/>
            </a:pPr>
            <a:r>
              <a:rPr lang="ro-RO" b="1" dirty="0" smtClean="0"/>
              <a:t>Viitorul </a:t>
            </a:r>
            <a:r>
              <a:rPr lang="ro-RO" b="1" dirty="0"/>
              <a:t>Spaţiului</a:t>
            </a:r>
          </a:p>
          <a:p>
            <a:endParaRPr lang="ro-RO" dirty="0"/>
          </a:p>
          <a:p>
            <a:r>
              <a:rPr lang="ro-RO" dirty="0" smtClean="0"/>
              <a:t>La acestea am adăugat noi unul nou, </a:t>
            </a:r>
            <a:r>
              <a:rPr lang="ro-RO" b="1" dirty="0" smtClean="0"/>
              <a:t>viitorul</a:t>
            </a:r>
            <a:r>
              <a:rPr lang="ro-RO" dirty="0" smtClean="0"/>
              <a:t> </a:t>
            </a:r>
            <a:r>
              <a:rPr lang="ro-RO" b="1" dirty="0" smtClean="0"/>
              <a:t>hranei</a:t>
            </a:r>
            <a:r>
              <a:rPr lang="ro-RO" dirty="0" smtClean="0"/>
              <a:t>, pentru că, nu uitați, în </a:t>
            </a:r>
            <a:r>
              <a:rPr lang="ro-RO" dirty="0"/>
              <a:t>2050, spune o proiecție UNESCO, pe Terra vor trăi, alături de TI şi roboţi, între 9,2 şi 9,8 miliarde de oameni</a:t>
            </a:r>
            <a:r>
              <a:rPr lang="ro-RO" dirty="0" smtClean="0"/>
              <a:t>.</a:t>
            </a:r>
            <a:endParaRPr lang="ro-RO" dirty="0"/>
          </a:p>
          <a:p>
            <a:endParaRPr lang="en-US" dirty="0"/>
          </a:p>
        </p:txBody>
      </p:sp>
      <p:sp>
        <p:nvSpPr>
          <p:cNvPr id="2" name="Title 1"/>
          <p:cNvSpPr>
            <a:spLocks noGrp="1"/>
          </p:cNvSpPr>
          <p:nvPr>
            <p:ph type="ctrTitle"/>
          </p:nvPr>
        </p:nvSpPr>
        <p:spPr/>
        <p:txBody>
          <a:bodyPr>
            <a:normAutofit fontScale="90000"/>
          </a:bodyPr>
          <a:lstStyle/>
          <a:p>
            <a:r>
              <a:rPr lang="ro-RO" dirty="0"/>
              <a:t>Viitorul perceptibil sau </a:t>
            </a:r>
            <a:r>
              <a:rPr lang="ro-RO" dirty="0">
                <a:hlinkClick r:id="rId3" action="ppaction://hlinkfile"/>
              </a:rPr>
              <a:t>”Starea </a:t>
            </a:r>
            <a:r>
              <a:rPr lang="ro-RO" dirty="0" smtClean="0">
                <a:hlinkClick r:id="rId3" action="ppaction://hlinkfile"/>
              </a:rPr>
              <a:t>Viitorului”</a:t>
            </a:r>
            <a:r>
              <a:rPr lang="ro-RO" dirty="0" smtClean="0"/>
              <a:t> </a:t>
            </a:r>
            <a:r>
              <a:rPr lang="ro-RO" dirty="0"/>
              <a:t>în viziunea Ministerului Viitorului din EAU </a:t>
            </a:r>
          </a:p>
        </p:txBody>
      </p:sp>
    </p:spTree>
    <p:extLst>
      <p:ext uri="{BB962C8B-B14F-4D97-AF65-F5344CB8AC3E}">
        <p14:creationId xmlns:p14="http://schemas.microsoft.com/office/powerpoint/2010/main" val="3832551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ction="ppaction://hlinkfile"/>
              </a:rPr>
              <a:t>Viitorul energiei </a:t>
            </a:r>
            <a:endParaRPr lang="ro-RO" dirty="0"/>
          </a:p>
        </p:txBody>
      </p:sp>
      <p:sp>
        <p:nvSpPr>
          <p:cNvPr id="7" name="Text Placeholder 6"/>
          <p:cNvSpPr>
            <a:spLocks noGrp="1"/>
          </p:cNvSpPr>
          <p:nvPr>
            <p:ph type="body" sz="quarter" idx="10"/>
          </p:nvPr>
        </p:nvSpPr>
        <p:spPr>
          <a:xfrm>
            <a:off x="914400" y="1962150"/>
            <a:ext cx="7543800" cy="1600200"/>
          </a:xfrm>
        </p:spPr>
        <p:txBody>
          <a:bodyPr numCol="3" spcCol="360000">
            <a:normAutofit fontScale="92500"/>
          </a:bodyPr>
          <a:lstStyle/>
          <a:p>
            <a:r>
              <a:rPr lang="ro-RO" dirty="0"/>
              <a:t>Câțiva parametri actuali: în 2016, compania TESLA a cheltuit 2,6 miliarde dolari pentru Solar City; pe Terra funcţionează în prezent 440 de reactoare de fisiune nucleară; în tokamak-urile de la Cadarache (Franţa) şi din China temperatura plasmei va atinge 150.000.000 °Celsius; dar tot în anul 2016, 1,3 miliarde de oameni nu aveau acces la electricitate, iar centralele termice europene au revărsat în atmosferă 40 miliarde tone CO</a:t>
            </a:r>
            <a:r>
              <a:rPr lang="ro-RO" sz="1100" dirty="0"/>
              <a:t>2</a:t>
            </a:r>
            <a:r>
              <a:rPr lang="ro-RO" dirty="0"/>
              <a:t>; energetica solară a depăşit energetica bazată pe cărbune, creşte numărul centralelor mareo-motrice, al acoperişurilor şi zidurilor înţesate cu fotovoltaice; staţia de control de la Polul Sud a semnalat cel mai înalt nivel de dioxid de carbon din ultimii patru milioane de ani. </a:t>
            </a:r>
          </a:p>
        </p:txBody>
      </p:sp>
    </p:spTree>
    <p:extLst>
      <p:ext uri="{BB962C8B-B14F-4D97-AF65-F5344CB8AC3E}">
        <p14:creationId xmlns:p14="http://schemas.microsoft.com/office/powerpoint/2010/main" val="42166861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Viitorul energiei </a:t>
            </a:r>
          </a:p>
        </p:txBody>
      </p:sp>
      <p:sp>
        <p:nvSpPr>
          <p:cNvPr id="4" name="Subtitle 3"/>
          <p:cNvSpPr>
            <a:spLocks noGrp="1"/>
          </p:cNvSpPr>
          <p:nvPr>
            <p:ph type="subTitle" idx="1"/>
          </p:nvPr>
        </p:nvSpPr>
        <p:spPr/>
        <p:txBody>
          <a:bodyPr/>
          <a:lstStyle/>
          <a:p>
            <a:r>
              <a:rPr lang="ro-RO" dirty="0"/>
              <a:t>AGENDA VIITORULUI ÎN ENERGIE – PRINCIPALELE PROIECȚII PLANETARE</a:t>
            </a:r>
            <a:endParaRPr lang="en-US" dirty="0"/>
          </a:p>
        </p:txBody>
      </p:sp>
      <p:sp>
        <p:nvSpPr>
          <p:cNvPr id="7" name="Text Placeholder 6"/>
          <p:cNvSpPr>
            <a:spLocks noGrp="1"/>
          </p:cNvSpPr>
          <p:nvPr>
            <p:ph type="body" sz="quarter" idx="10"/>
          </p:nvPr>
        </p:nvSpPr>
        <p:spPr/>
        <p:txBody>
          <a:bodyPr>
            <a:normAutofit fontScale="92500" lnSpcReduction="20000"/>
          </a:bodyPr>
          <a:lstStyle/>
          <a:p>
            <a:r>
              <a:rPr lang="ro-RO" b="1" dirty="0"/>
              <a:t>2020:</a:t>
            </a:r>
            <a:r>
              <a:rPr lang="ro-RO" dirty="0"/>
              <a:t> energia solară va fi mai ieftină decât cea furnizată de cărbune şi ar putea acoperi cel puţin nevoile Chinei, Indiei şi Braziliei;</a:t>
            </a:r>
          </a:p>
          <a:p>
            <a:r>
              <a:rPr lang="ro-RO" b="1" dirty="0"/>
              <a:t>2023:</a:t>
            </a:r>
            <a:r>
              <a:rPr lang="ro-RO" dirty="0"/>
              <a:t> începutul descentralizării reţelelor energetice;</a:t>
            </a:r>
          </a:p>
          <a:p>
            <a:r>
              <a:rPr lang="ro-RO" b="1" dirty="0"/>
              <a:t>2025:</a:t>
            </a:r>
            <a:r>
              <a:rPr lang="ro-RO" dirty="0"/>
              <a:t> energiile regenerabile vor satisface nevoile a 15% - 20% din locuinţele terestre;</a:t>
            </a:r>
          </a:p>
          <a:p>
            <a:r>
              <a:rPr lang="ro-RO" b="1" dirty="0"/>
              <a:t>2027: </a:t>
            </a:r>
            <a:r>
              <a:rPr lang="ro-RO" dirty="0"/>
              <a:t>anul în care cererea mondială de petrol îşi atinge maximul;</a:t>
            </a:r>
          </a:p>
          <a:p>
            <a:r>
              <a:rPr lang="ro-RO" b="1" dirty="0"/>
              <a:t>2030: </a:t>
            </a:r>
            <a:r>
              <a:rPr lang="ro-RO" dirty="0"/>
              <a:t>acţiune masivă pentru învelirea acoperişurilor şi zidurilor cu panouri solare; va fi şi anul cu cea mai mare cerere de energie per capita;</a:t>
            </a:r>
          </a:p>
          <a:p>
            <a:r>
              <a:rPr lang="ro-RO" b="1" dirty="0"/>
              <a:t>2035:</a:t>
            </a:r>
            <a:r>
              <a:rPr lang="ro-RO" dirty="0"/>
              <a:t> a patra generaţie de centrale nucleare de fisiune;</a:t>
            </a:r>
          </a:p>
          <a:p>
            <a:r>
              <a:rPr lang="ro-RO" b="1" dirty="0"/>
              <a:t>2040:</a:t>
            </a:r>
            <a:r>
              <a:rPr lang="ro-RO" dirty="0"/>
              <a:t> noi tehnologii performante de reciclare a energiilor; criză în alimentarea cu energie a computerelor; insule energetice hexagonale, combinând producţia de energie cu desalinizarea apei; sateliţi energetici pe orbite circumterestre; </a:t>
            </a:r>
          </a:p>
          <a:p>
            <a:r>
              <a:rPr lang="ro-RO" b="1" dirty="0"/>
              <a:t>2044:</a:t>
            </a:r>
            <a:r>
              <a:rPr lang="ro-RO" dirty="0"/>
              <a:t> furnizarea de energie devine </a:t>
            </a:r>
            <a:r>
              <a:rPr lang="ro-RO" dirty="0" smtClean="0"/>
              <a:t>generalizată/universală </a:t>
            </a:r>
            <a:r>
              <a:rPr lang="ro-RO" dirty="0"/>
              <a:t>(ziduri, acoperişuri, şosele, poduri etc. </a:t>
            </a:r>
            <a:r>
              <a:rPr lang="ro-RO" dirty="0" smtClean="0"/>
              <a:t>vor produce </a:t>
            </a:r>
            <a:r>
              <a:rPr lang="ro-RO" dirty="0"/>
              <a:t>energie);</a:t>
            </a:r>
          </a:p>
          <a:p>
            <a:r>
              <a:rPr lang="ro-RO" b="1" dirty="0"/>
              <a:t>2050:</a:t>
            </a:r>
            <a:r>
              <a:rPr lang="ro-RO" dirty="0"/>
              <a:t> fuziunea nucleară devine rentabilă;</a:t>
            </a:r>
          </a:p>
          <a:p>
            <a:r>
              <a:rPr lang="ro-RO" b="1" dirty="0"/>
              <a:t>2054:</a:t>
            </a:r>
            <a:r>
              <a:rPr lang="ro-RO" dirty="0"/>
              <a:t> moment de singularitate în energetică: transferul de energie va fi realizat de către reţele celulare pentru fiecare uzină, locuinţă, aparat; plus descentralizarea completă a producţiei de energie</a:t>
            </a:r>
            <a:r>
              <a:rPr lang="ro-RO" dirty="0" smtClean="0"/>
              <a:t>.</a:t>
            </a:r>
            <a:endParaRPr lang="ro-RO" dirty="0"/>
          </a:p>
        </p:txBody>
      </p:sp>
    </p:spTree>
    <p:extLst>
      <p:ext uri="{BB962C8B-B14F-4D97-AF65-F5344CB8AC3E}">
        <p14:creationId xmlns:p14="http://schemas.microsoft.com/office/powerpoint/2010/main" val="32416568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ction="ppaction://hlinkfile"/>
              </a:rPr>
              <a:t>Viitorul </a:t>
            </a:r>
            <a:r>
              <a:rPr lang="ro-RO" dirty="0" smtClean="0">
                <a:hlinkClick r:id="rId2" action="ppaction://hlinkfile"/>
              </a:rPr>
              <a:t>sănătății</a:t>
            </a:r>
            <a:endParaRPr lang="ro-RO" dirty="0"/>
          </a:p>
        </p:txBody>
      </p:sp>
      <p:sp>
        <p:nvSpPr>
          <p:cNvPr id="3" name="Text Placeholder 2"/>
          <p:cNvSpPr>
            <a:spLocks noGrp="1"/>
          </p:cNvSpPr>
          <p:nvPr>
            <p:ph type="body" sz="quarter" idx="10"/>
          </p:nvPr>
        </p:nvSpPr>
        <p:spPr>
          <a:xfrm>
            <a:off x="914400" y="2038350"/>
            <a:ext cx="7543800" cy="1295400"/>
          </a:xfrm>
        </p:spPr>
        <p:txBody>
          <a:bodyPr numCol="3" spcCol="360000">
            <a:normAutofit fontScale="92500"/>
          </a:bodyPr>
          <a:lstStyle/>
          <a:p>
            <a:r>
              <a:rPr lang="ro-RO" dirty="0"/>
              <a:t>Câțiva parametri actuali: în 2016 au fost testate cu succes 2356 de terapii </a:t>
            </a:r>
            <a:r>
              <a:rPr lang="ro-RO" dirty="0" smtClean="0"/>
              <a:t>genetice</a:t>
            </a:r>
            <a:r>
              <a:rPr lang="ro-RO" dirty="0"/>
              <a:t>; o mână reconstruită pe imprimantă 3D a ajuns la preţul de doar 50 de dolari; un exoschelet ultraperformant ajunge însă la 70.000 de dolari; virusul ZIKA (transmis prin înţepătura unui ţânţar, provoacă la om o boală infecțioasă gravă) este încă de neînvins în 67 de ţări; cea mai vârstnică persoană identificată în viaţă a atins 122 de ani; a intrat deja în uz curent CRISPR - Cas9, o foarte promiţătoare tehnologie genetică; IA a devenit colaborator curent al lumii medicale.</a:t>
            </a:r>
          </a:p>
        </p:txBody>
      </p:sp>
    </p:spTree>
    <p:extLst>
      <p:ext uri="{BB962C8B-B14F-4D97-AF65-F5344CB8AC3E}">
        <p14:creationId xmlns:p14="http://schemas.microsoft.com/office/powerpoint/2010/main" val="2711713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Viitorul sănătății</a:t>
            </a:r>
          </a:p>
        </p:txBody>
      </p:sp>
      <p:sp>
        <p:nvSpPr>
          <p:cNvPr id="5" name="Subtitle 4"/>
          <p:cNvSpPr>
            <a:spLocks noGrp="1"/>
          </p:cNvSpPr>
          <p:nvPr>
            <p:ph type="subTitle" idx="1"/>
          </p:nvPr>
        </p:nvSpPr>
        <p:spPr/>
        <p:txBody>
          <a:bodyPr/>
          <a:lstStyle/>
          <a:p>
            <a:r>
              <a:rPr lang="ro-RO" dirty="0"/>
              <a:t>Agenda viitorului în Sănătate – principalele proiecții planetare</a:t>
            </a:r>
            <a:endParaRPr lang="en-US" dirty="0"/>
          </a:p>
        </p:txBody>
      </p:sp>
      <p:sp>
        <p:nvSpPr>
          <p:cNvPr id="4" name="Text Placeholder 3"/>
          <p:cNvSpPr>
            <a:spLocks noGrp="1"/>
          </p:cNvSpPr>
          <p:nvPr>
            <p:ph type="body" sz="quarter" idx="10"/>
          </p:nvPr>
        </p:nvSpPr>
        <p:spPr/>
        <p:txBody>
          <a:bodyPr>
            <a:normAutofit fontScale="85000" lnSpcReduction="20000"/>
          </a:bodyPr>
          <a:lstStyle/>
          <a:p>
            <a:r>
              <a:rPr lang="ro-RO" b="1" dirty="0" smtClean="0"/>
              <a:t>2020</a:t>
            </a:r>
            <a:r>
              <a:rPr lang="ro-RO" b="1" dirty="0"/>
              <a:t>:</a:t>
            </a:r>
            <a:r>
              <a:rPr lang="ro-RO" dirty="0"/>
              <a:t> ochiul bionic; kit casnic de depistare a cancerului; </a:t>
            </a:r>
          </a:p>
          <a:p>
            <a:r>
              <a:rPr lang="ro-RO" b="1" dirty="0"/>
              <a:t>2025:</a:t>
            </a:r>
            <a:r>
              <a:rPr lang="ro-RO" dirty="0"/>
              <a:t> terapiile genice curente, editarea genelor şi construirea de organe intră în rutină; nanoparticulele se lansează în lupta cu cancerul;</a:t>
            </a:r>
          </a:p>
          <a:p>
            <a:r>
              <a:rPr lang="ro-RO" b="1" dirty="0"/>
              <a:t>2026:</a:t>
            </a:r>
            <a:r>
              <a:rPr lang="ro-RO" dirty="0"/>
              <a:t>experienţe reuşite pe animale pentru încetinirea îmbătrânirii;</a:t>
            </a:r>
          </a:p>
          <a:p>
            <a:r>
              <a:rPr lang="ro-RO" b="1" dirty="0"/>
              <a:t>2028:</a:t>
            </a:r>
            <a:r>
              <a:rPr lang="ro-RO" dirty="0"/>
              <a:t> ingineria genetică devine tehnologie curentă pentru combaterea unui larg spectru de afecţiuni;</a:t>
            </a:r>
          </a:p>
          <a:p>
            <a:r>
              <a:rPr lang="ro-RO" b="1" dirty="0"/>
              <a:t>2030:</a:t>
            </a:r>
            <a:r>
              <a:rPr lang="ro-RO" dirty="0"/>
              <a:t> paşi importanţi în vindecarea maladiei Alzheimer;</a:t>
            </a:r>
          </a:p>
          <a:p>
            <a:r>
              <a:rPr lang="ro-RO" b="1" dirty="0"/>
              <a:t>2033:</a:t>
            </a:r>
            <a:r>
              <a:rPr lang="ro-RO" dirty="0"/>
              <a:t> terapii antiîmbătrânire la om;</a:t>
            </a:r>
          </a:p>
          <a:p>
            <a:r>
              <a:rPr lang="ro-RO" b="1" dirty="0"/>
              <a:t>2035:</a:t>
            </a:r>
            <a:r>
              <a:rPr lang="ro-RO" dirty="0"/>
              <a:t> inginerie genetică în embrion;</a:t>
            </a:r>
          </a:p>
          <a:p>
            <a:r>
              <a:rPr lang="ro-RO" b="1" dirty="0"/>
              <a:t>2040:</a:t>
            </a:r>
            <a:r>
              <a:rPr lang="ro-RO" dirty="0"/>
              <a:t> eradicarea maladiilor cardiovasculare;</a:t>
            </a:r>
          </a:p>
          <a:p>
            <a:r>
              <a:rPr lang="ro-RO" b="1" dirty="0"/>
              <a:t>2042:</a:t>
            </a:r>
            <a:r>
              <a:rPr lang="ro-RO" dirty="0"/>
              <a:t> uter artificial; tehnologii avansate de protecţie a nou-născuţilor prematur;</a:t>
            </a:r>
          </a:p>
          <a:p>
            <a:r>
              <a:rPr lang="ro-RO" b="1" dirty="0"/>
              <a:t>2045: </a:t>
            </a:r>
            <a:r>
              <a:rPr lang="ro-RO" dirty="0"/>
              <a:t>terapiile antiîmbătrânire devin tehnologii curente;</a:t>
            </a:r>
          </a:p>
          <a:p>
            <a:r>
              <a:rPr lang="ro-RO" b="1" dirty="0"/>
              <a:t>2048:</a:t>
            </a:r>
            <a:r>
              <a:rPr lang="ro-RO" dirty="0"/>
              <a:t> terapii genice înlocuiesc vaccinurile;</a:t>
            </a:r>
          </a:p>
          <a:p>
            <a:r>
              <a:rPr lang="ro-RO" b="1" dirty="0"/>
              <a:t>2054:</a:t>
            </a:r>
            <a:r>
              <a:rPr lang="ro-RO" dirty="0"/>
              <a:t> la medic se vor prezenta avataruri (!!!) ale pacienţilor;</a:t>
            </a:r>
          </a:p>
          <a:p>
            <a:r>
              <a:rPr lang="ro-RO" b="1" dirty="0"/>
              <a:t>2057:</a:t>
            </a:r>
            <a:r>
              <a:rPr lang="ro-RO" dirty="0"/>
              <a:t> creştere dramatică a longevităţii;</a:t>
            </a:r>
          </a:p>
          <a:p>
            <a:r>
              <a:rPr lang="ro-RO" b="1" dirty="0"/>
              <a:t>2059:</a:t>
            </a:r>
            <a:r>
              <a:rPr lang="ro-RO" dirty="0"/>
              <a:t> primul model de sănătate optimă.</a:t>
            </a:r>
          </a:p>
          <a:p>
            <a:endParaRPr lang="ro-RO" dirty="0"/>
          </a:p>
          <a:p>
            <a:r>
              <a:rPr lang="ro-RO" dirty="0"/>
              <a:t>Locuri de muncă? Zeci de milioane, poate sute, desigur, pentru o lume temeinic dusă la şcoală.</a:t>
            </a:r>
          </a:p>
          <a:p>
            <a:endParaRPr lang="en-US" dirty="0"/>
          </a:p>
        </p:txBody>
      </p:sp>
    </p:spTree>
    <p:extLst>
      <p:ext uri="{BB962C8B-B14F-4D97-AF65-F5344CB8AC3E}">
        <p14:creationId xmlns:p14="http://schemas.microsoft.com/office/powerpoint/2010/main" val="9348255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ction="ppaction://hlinkfile"/>
              </a:rPr>
              <a:t>Viitorul educației </a:t>
            </a:r>
            <a:endParaRPr lang="ro-RO" dirty="0"/>
          </a:p>
        </p:txBody>
      </p:sp>
      <p:sp>
        <p:nvSpPr>
          <p:cNvPr id="3" name="Text Placeholder 2"/>
          <p:cNvSpPr>
            <a:spLocks noGrp="1"/>
          </p:cNvSpPr>
          <p:nvPr>
            <p:ph type="body" sz="quarter" idx="10"/>
          </p:nvPr>
        </p:nvSpPr>
        <p:spPr>
          <a:xfrm>
            <a:off x="914400" y="1809750"/>
            <a:ext cx="7543800" cy="1524000"/>
          </a:xfrm>
        </p:spPr>
        <p:txBody>
          <a:bodyPr numCol="3" spcCol="360000">
            <a:normAutofit fontScale="92500" lnSpcReduction="10000"/>
          </a:bodyPr>
          <a:lstStyle/>
          <a:p>
            <a:r>
              <a:rPr lang="ro-RO" sz="1200" dirty="0"/>
              <a:t>Câțiva parametri actuali: există astăzi încă în lume peste 750 milioane analfabeţi (10% din populaţia Pământului nu ştie să scrie, să citească, să socotească); 6,7% dintre pământeni au absolvit o universitate; piaţa planetară a învăţării (107 miliarde dolari în 2016) este uriaşă; 20% din forţa de muncă a planetei (în cea mai mare parte femei) lucrează în Educaţie; în educaţia de bază, cititului, scrisului, socotitului li se adaugă limbajele de programare; este importantă hotărârea Uniunii Europene de a oferi liber acces la toate lucrările ştiinţifice şi toate brevetele; realitatea virtuală devine tehnologie şcolară; Open University, de la celebrul Massachusetts Institute of Technology (MIT) oferă 2300 de cursuri diferite pe Internet (STEM); mari profesori (ca Abshok Goel, de la Georgia Institute of Technology) folosesc pe post de asistenţi roboţi; educaţia se personalizează, un curriculum pentru fiecare elev/student în parte; 60% dintre copiii de azi vor </a:t>
            </a:r>
            <a:r>
              <a:rPr lang="ro-RO" sz="1200" dirty="0" smtClean="0"/>
              <a:t>avea profesii </a:t>
            </a:r>
            <a:r>
              <a:rPr lang="ro-RO" sz="1200" dirty="0"/>
              <a:t>şi meserii care încă nu există; </a:t>
            </a:r>
            <a:r>
              <a:rPr lang="ro-RO" sz="1200" dirty="0" smtClean="0"/>
              <a:t>tot 60</a:t>
            </a:r>
            <a:r>
              <a:rPr lang="ro-RO" sz="1200" dirty="0"/>
              <a:t>% dintre copiii Terrei au un </a:t>
            </a:r>
            <a:r>
              <a:rPr lang="ro-RO" sz="1200" dirty="0" smtClean="0"/>
              <a:t>calculator </a:t>
            </a:r>
            <a:r>
              <a:rPr lang="ro-RO" sz="1200" dirty="0"/>
              <a:t>în clasa în care învaţă.</a:t>
            </a:r>
          </a:p>
        </p:txBody>
      </p:sp>
    </p:spTree>
    <p:extLst>
      <p:ext uri="{BB962C8B-B14F-4D97-AF65-F5344CB8AC3E}">
        <p14:creationId xmlns:p14="http://schemas.microsoft.com/office/powerpoint/2010/main" val="4455754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Viitorul educației </a:t>
            </a:r>
          </a:p>
        </p:txBody>
      </p:sp>
      <p:sp>
        <p:nvSpPr>
          <p:cNvPr id="3" name="Subtitle 2"/>
          <p:cNvSpPr>
            <a:spLocks noGrp="1"/>
          </p:cNvSpPr>
          <p:nvPr>
            <p:ph type="subTitle" idx="1"/>
          </p:nvPr>
        </p:nvSpPr>
        <p:spPr/>
        <p:txBody>
          <a:bodyPr/>
          <a:lstStyle/>
          <a:p>
            <a:r>
              <a:rPr lang="ro-RO" dirty="0"/>
              <a:t>Agenda viitorului în Educație – principalele proiecții planetare</a:t>
            </a:r>
            <a:endParaRPr lang="en-US" dirty="0"/>
          </a:p>
        </p:txBody>
      </p:sp>
      <p:sp>
        <p:nvSpPr>
          <p:cNvPr id="4" name="Text Placeholder 3"/>
          <p:cNvSpPr>
            <a:spLocks noGrp="1"/>
          </p:cNvSpPr>
          <p:nvPr>
            <p:ph type="body" sz="quarter" idx="10"/>
          </p:nvPr>
        </p:nvSpPr>
        <p:spPr/>
        <p:txBody>
          <a:bodyPr>
            <a:normAutofit fontScale="92500" lnSpcReduction="10000"/>
          </a:bodyPr>
          <a:lstStyle/>
          <a:p>
            <a:r>
              <a:rPr lang="ro-RO" b="1" dirty="0"/>
              <a:t>2020:</a:t>
            </a:r>
            <a:r>
              <a:rPr lang="ro-RO" dirty="0"/>
              <a:t> toate lucrările ştiinţifice europene sunt expuse liber, la dispoziţia generală; </a:t>
            </a:r>
          </a:p>
          <a:p>
            <a:r>
              <a:rPr lang="ro-RO" b="1" dirty="0"/>
              <a:t>2022:</a:t>
            </a:r>
            <a:r>
              <a:rPr lang="ro-RO" dirty="0"/>
              <a:t> elevii şi studenţii au acces liber la realitatea virtuală;</a:t>
            </a:r>
          </a:p>
          <a:p>
            <a:r>
              <a:rPr lang="ro-RO" b="1" dirty="0"/>
              <a:t>2024:</a:t>
            </a:r>
            <a:r>
              <a:rPr lang="ro-RO" dirty="0"/>
              <a:t> tableta / iphone personale leagă elevul / studentul de şcoală şi părinţi;</a:t>
            </a:r>
          </a:p>
          <a:p>
            <a:r>
              <a:rPr lang="ro-RO" b="1" dirty="0"/>
              <a:t>2025:</a:t>
            </a:r>
            <a:r>
              <a:rPr lang="ro-RO" dirty="0"/>
              <a:t> creştere explozivă a învăţământului la distanţă;</a:t>
            </a:r>
          </a:p>
          <a:p>
            <a:r>
              <a:rPr lang="ro-RO" b="1" dirty="0"/>
              <a:t>2026:</a:t>
            </a:r>
            <a:r>
              <a:rPr lang="ro-RO" dirty="0"/>
              <a:t> acces liber universal la educaţie, prin Internet, la toate clasele şi cursurile;</a:t>
            </a:r>
          </a:p>
          <a:p>
            <a:r>
              <a:rPr lang="ro-RO" b="1" dirty="0"/>
              <a:t>2030:</a:t>
            </a:r>
            <a:r>
              <a:rPr lang="ro-RO" dirty="0"/>
              <a:t> creierul omenesc va fi conectat la cloud (norul de informaţie care pluteşte în jurul Pământului); creierul şi învăţarea vor fi ajutate de chimie şi farmacologie; complet descifrată, harta creierului va accelera învăţarea; </a:t>
            </a:r>
          </a:p>
          <a:p>
            <a:r>
              <a:rPr lang="ro-RO" b="1" dirty="0"/>
              <a:t>2031:</a:t>
            </a:r>
            <a:r>
              <a:rPr lang="ro-RO" dirty="0"/>
              <a:t> „dascăli TI”; educaţie personalizată, pe toată durata vieţii;</a:t>
            </a:r>
          </a:p>
          <a:p>
            <a:r>
              <a:rPr lang="ro-RO" b="1" dirty="0"/>
              <a:t>2035:</a:t>
            </a:r>
            <a:r>
              <a:rPr lang="ro-RO" dirty="0"/>
              <a:t> microbi artificiali vor aduce, la cerere, informaţia direct în creier;</a:t>
            </a:r>
          </a:p>
          <a:p>
            <a:r>
              <a:rPr lang="ro-RO" b="1" dirty="0"/>
              <a:t>2036:</a:t>
            </a:r>
            <a:r>
              <a:rPr lang="ro-RO" dirty="0"/>
              <a:t> dispar clasele clasice, deci şi şcoala clasică;</a:t>
            </a:r>
          </a:p>
          <a:p>
            <a:r>
              <a:rPr lang="ro-RO" b="1" dirty="0"/>
              <a:t>2036:</a:t>
            </a:r>
            <a:r>
              <a:rPr lang="ro-RO" dirty="0"/>
              <a:t> dispar examenele de orice fel;</a:t>
            </a:r>
          </a:p>
          <a:p>
            <a:r>
              <a:rPr lang="ro-RO" b="1" dirty="0"/>
              <a:t>2043:</a:t>
            </a:r>
            <a:r>
              <a:rPr lang="ro-RO" dirty="0"/>
              <a:t> un nou Model al Educaţiei; aceasta va deveni omniprezentă;</a:t>
            </a:r>
          </a:p>
          <a:p>
            <a:r>
              <a:rPr lang="ro-RO" b="1" dirty="0"/>
              <a:t>2050:</a:t>
            </a:r>
            <a:r>
              <a:rPr lang="ro-RO" dirty="0"/>
              <a:t> dispare învăţarea scrisului şi cititului, care intră în reflexele creierului uman; interferenţă neuronală directă cu informaţia.</a:t>
            </a:r>
          </a:p>
        </p:txBody>
      </p:sp>
    </p:spTree>
    <p:extLst>
      <p:ext uri="{BB962C8B-B14F-4D97-AF65-F5344CB8AC3E}">
        <p14:creationId xmlns:p14="http://schemas.microsoft.com/office/powerpoint/2010/main" val="11583197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ction="ppaction://hlinkfile"/>
              </a:rPr>
              <a:t>Viitorul apei </a:t>
            </a:r>
            <a:endParaRPr lang="ro-RO" dirty="0"/>
          </a:p>
        </p:txBody>
      </p:sp>
      <p:sp>
        <p:nvSpPr>
          <p:cNvPr id="3" name="Text Placeholder 2"/>
          <p:cNvSpPr>
            <a:spLocks noGrp="1"/>
          </p:cNvSpPr>
          <p:nvPr>
            <p:ph type="body" sz="quarter" idx="10"/>
          </p:nvPr>
        </p:nvSpPr>
        <p:spPr>
          <a:xfrm>
            <a:off x="914400" y="1809750"/>
            <a:ext cx="7543800" cy="1524000"/>
          </a:xfrm>
        </p:spPr>
        <p:txBody>
          <a:bodyPr numCol="3" spcCol="360000">
            <a:normAutofit fontScale="92500"/>
          </a:bodyPr>
          <a:lstStyle/>
          <a:p>
            <a:r>
              <a:rPr lang="ro-RO" dirty="0"/>
              <a:t>Câțiva parametri actuali: problema apei devine vitală, chiar dramatică într-o lume care va depăşi în anul 2050 nouă miliarde de locuitori. Pe Terra avem cu totul doar 133.000 de miliarde de metri cubi de apă, dintre care doar aproximativ 3,5 % este apă „dulce”; important este că 1,25 miliarde de oameni au învăţat să folosească prin hidrocentrale puterea apelor curgătoare; spre 2050 însă, în mări şi oceane, numărul gunoaielor din plastic va egala numărul vieţuitoarelor! La suprafaţa şi în adâncul oceanelor au fost instalaţi deja senzori, iar de deasupra stratosferei sateliţi-gardieni veghează asupra curăţeniei Oceanului Planetar. </a:t>
            </a:r>
          </a:p>
        </p:txBody>
      </p:sp>
    </p:spTree>
    <p:extLst>
      <p:ext uri="{BB962C8B-B14F-4D97-AF65-F5344CB8AC3E}">
        <p14:creationId xmlns:p14="http://schemas.microsoft.com/office/powerpoint/2010/main" val="4526864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Viitorul apei </a:t>
            </a:r>
          </a:p>
        </p:txBody>
      </p:sp>
      <p:sp>
        <p:nvSpPr>
          <p:cNvPr id="3" name="Subtitle 2"/>
          <p:cNvSpPr>
            <a:spLocks noGrp="1"/>
          </p:cNvSpPr>
          <p:nvPr>
            <p:ph type="subTitle" idx="1"/>
          </p:nvPr>
        </p:nvSpPr>
        <p:spPr/>
        <p:txBody>
          <a:bodyPr/>
          <a:lstStyle/>
          <a:p>
            <a:r>
              <a:rPr lang="ro-RO" dirty="0"/>
              <a:t>Agenda viitorului Apelor – principalele proiecții planetare</a:t>
            </a:r>
          </a:p>
        </p:txBody>
      </p:sp>
      <p:sp>
        <p:nvSpPr>
          <p:cNvPr id="4" name="Text Placeholder 3"/>
          <p:cNvSpPr>
            <a:spLocks noGrp="1"/>
          </p:cNvSpPr>
          <p:nvPr>
            <p:ph type="body" sz="quarter" idx="10"/>
          </p:nvPr>
        </p:nvSpPr>
        <p:spPr/>
        <p:txBody>
          <a:bodyPr>
            <a:normAutofit fontScale="92500" lnSpcReduction="20000"/>
          </a:bodyPr>
          <a:lstStyle/>
          <a:p>
            <a:r>
              <a:rPr lang="ro-RO" b="1" dirty="0"/>
              <a:t>2020:</a:t>
            </a:r>
            <a:r>
              <a:rPr lang="ro-RO" dirty="0"/>
              <a:t> fiecare consumator va avea la îndemână analiza zilnică a apei pe care o va bea;</a:t>
            </a:r>
          </a:p>
          <a:p>
            <a:r>
              <a:rPr lang="ro-RO" b="1" dirty="0"/>
              <a:t>2025:</a:t>
            </a:r>
            <a:r>
              <a:rPr lang="ro-RO" dirty="0"/>
              <a:t> va fi eliminat cel puţin jumătate din celebrul şi înspăimântătorul plaur din peturi din Oceanul Indian (spre care se pare că converg curenţii purtători de gunoaie); vor apărea noi tehnologii, surprinzătoare, pentru recuperarea deşeurilor cosmice;</a:t>
            </a:r>
          </a:p>
          <a:p>
            <a:r>
              <a:rPr lang="ro-RO" b="1" dirty="0"/>
              <a:t>2030:</a:t>
            </a:r>
            <a:r>
              <a:rPr lang="ro-RO" dirty="0"/>
              <a:t> anul în care calitatea apei va fi semnificativ îmbunătăţită, dar şi anul în care apa (dulce) va fi declarată cea mai preţioasă rezervă a planetei; se va încheia cartarea fundului Oceanului Planetar;</a:t>
            </a:r>
          </a:p>
          <a:p>
            <a:r>
              <a:rPr lang="ro-RO" b="1" dirty="0"/>
              <a:t>2032:</a:t>
            </a:r>
            <a:r>
              <a:rPr lang="ro-RO" dirty="0"/>
              <a:t> prin dezvoltarea „fermelor verticale”, cererea de apă pentru agricultură se va diminua; se defineşte „Economia Apei”;</a:t>
            </a:r>
          </a:p>
          <a:p>
            <a:r>
              <a:rPr lang="ro-RO" b="1" dirty="0"/>
              <a:t>2035:</a:t>
            </a:r>
            <a:r>
              <a:rPr lang="ro-RO" dirty="0"/>
              <a:t> geneticienii făgăduiesc tehnologii ce vor permite plantelor să crească cu consum de apă redus;</a:t>
            </a:r>
          </a:p>
          <a:p>
            <a:r>
              <a:rPr lang="ro-RO" b="1" dirty="0"/>
              <a:t>2040:</a:t>
            </a:r>
            <a:r>
              <a:rPr lang="ro-RO" dirty="0"/>
              <a:t> probabil anul în care gheaţa Oceanului Artic va fi topită integral; dar şi anul de acces al fiecărui cetăţean planetar la apă potabilă; abia în acest an vom putea vorbi despre ieftinirea tehnologiilor de desalinizare;</a:t>
            </a:r>
          </a:p>
          <a:p>
            <a:r>
              <a:rPr lang="ro-RO" b="1" dirty="0"/>
              <a:t>2050:</a:t>
            </a:r>
            <a:r>
              <a:rPr lang="ro-RO" dirty="0"/>
              <a:t> în oceane, mai mult material plastic decât vieţuitoare, dar, urmare a ieftinirii tehnologiilor de desalinizare, dispare pericolul războaielor pentru apă.</a:t>
            </a:r>
          </a:p>
          <a:p>
            <a:endParaRPr lang="ro-RO" dirty="0"/>
          </a:p>
          <a:p>
            <a:r>
              <a:rPr lang="ro-RO" dirty="0"/>
              <a:t>Tărâmul apei, de fapt cel al curăţeniei planetei, va fi cel de-al doilea domeniu ofertant de locuri de muncă, după cel al Educaţiei. </a:t>
            </a:r>
          </a:p>
        </p:txBody>
      </p:sp>
    </p:spTree>
    <p:extLst>
      <p:ext uri="{BB962C8B-B14F-4D97-AF65-F5344CB8AC3E}">
        <p14:creationId xmlns:p14="http://schemas.microsoft.com/office/powerpoint/2010/main" val="604879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ction="ppaction://hlinkfile"/>
              </a:rPr>
              <a:t>Viitorul transporturilor</a:t>
            </a:r>
            <a:endParaRPr lang="ro-RO" dirty="0"/>
          </a:p>
        </p:txBody>
      </p:sp>
      <p:sp>
        <p:nvSpPr>
          <p:cNvPr id="3" name="Text Placeholder 2"/>
          <p:cNvSpPr>
            <a:spLocks noGrp="1"/>
          </p:cNvSpPr>
          <p:nvPr>
            <p:ph type="body" sz="quarter" idx="10"/>
          </p:nvPr>
        </p:nvSpPr>
        <p:spPr>
          <a:xfrm>
            <a:off x="914400" y="2114550"/>
            <a:ext cx="7543800" cy="1295400"/>
          </a:xfrm>
        </p:spPr>
        <p:txBody>
          <a:bodyPr numCol="3" spcCol="360000">
            <a:normAutofit fontScale="92500" lnSpcReduction="20000"/>
          </a:bodyPr>
          <a:lstStyle/>
          <a:p>
            <a:r>
              <a:rPr lang="ro-RO" sz="1200" dirty="0"/>
              <a:t>Câțiva parametri actuali: În 2016, TESLA, </a:t>
            </a:r>
            <a:r>
              <a:rPr lang="ro-RO" sz="1200" dirty="0" smtClean="0"/>
              <a:t>compania lui Elon </a:t>
            </a:r>
            <a:r>
              <a:rPr lang="ro-RO" sz="1200" dirty="0"/>
              <a:t>Musk construise deja 85.000 de </a:t>
            </a:r>
            <a:r>
              <a:rPr lang="ro-RO" sz="1200" dirty="0" smtClean="0"/>
              <a:t>autovehicule electrice, iar cele fără </a:t>
            </a:r>
            <a:r>
              <a:rPr lang="ro-RO" sz="1200" dirty="0"/>
              <a:t>şofer străbătuseră </a:t>
            </a:r>
            <a:r>
              <a:rPr lang="ro-RO" sz="1200" dirty="0" smtClean="0"/>
              <a:t>deja </a:t>
            </a:r>
            <a:r>
              <a:rPr lang="ro-RO" sz="1200" dirty="0"/>
              <a:t>mai mult de 230.000 de </a:t>
            </a:r>
            <a:r>
              <a:rPr lang="ro-RO" sz="1200" dirty="0" smtClean="0"/>
              <a:t>kilometri; </a:t>
            </a:r>
            <a:r>
              <a:rPr lang="ro-RO" sz="1200" dirty="0"/>
              <a:t>UBER, compania auto fără automobile în proprietate funcţiona deja în 70 de </a:t>
            </a:r>
            <a:r>
              <a:rPr lang="ro-RO" sz="1200" dirty="0" smtClean="0"/>
              <a:t>ţări; 460.000 </a:t>
            </a:r>
            <a:r>
              <a:rPr lang="ro-RO" sz="1200" dirty="0"/>
              <a:t>de drone autorizate de organismele abilitate erau utilizate în cercetare pentru </a:t>
            </a:r>
            <a:r>
              <a:rPr lang="ro-RO" sz="1200" dirty="0" smtClean="0"/>
              <a:t>transportul </a:t>
            </a:r>
            <a:r>
              <a:rPr lang="ro-RO" sz="1200" dirty="0"/>
              <a:t>de pachete (probabil şi în spionaj). În curând, </a:t>
            </a:r>
            <a:r>
              <a:rPr lang="ro-RO" sz="1200" dirty="0" smtClean="0"/>
              <a:t>Hyperloop </a:t>
            </a:r>
            <a:r>
              <a:rPr lang="ro-RO" sz="1200" dirty="0"/>
              <a:t>(tot marcă Elon Musk) va circula cu 1200 km/oră între Los Angeles şi San </a:t>
            </a:r>
            <a:r>
              <a:rPr lang="ro-RO" sz="1200" dirty="0" smtClean="0"/>
              <a:t>Francisco; </a:t>
            </a:r>
            <a:r>
              <a:rPr lang="ro-RO" sz="1200" dirty="0"/>
              <a:t>avioane electrice vor fi propulsate cu energie solară; diferite componente de avioane „clasice” sunt deja fabricate de imprimante 3D; a apărut „automobilul zburător”; transportul public – automatizat, logic şi eficient, în oraşe </a:t>
            </a:r>
            <a:r>
              <a:rPr lang="ro-RO" sz="1200" dirty="0" smtClean="0"/>
              <a:t>inteligente, cu autovehicule </a:t>
            </a:r>
            <a:r>
              <a:rPr lang="ro-RO" sz="1200" dirty="0"/>
              <a:t>superinteligente (cu </a:t>
            </a:r>
            <a:r>
              <a:rPr lang="ro-RO" sz="1200" dirty="0" smtClean="0"/>
              <a:t>şofer robot</a:t>
            </a:r>
            <a:r>
              <a:rPr lang="ro-RO" sz="1200" dirty="0"/>
              <a:t>); a ieşit în public „rucsacul zburător” </a:t>
            </a:r>
            <a:r>
              <a:rPr lang="ro-RO" sz="1200" dirty="0" smtClean="0"/>
              <a:t> - să-i </a:t>
            </a:r>
            <a:r>
              <a:rPr lang="ro-RO" sz="1200" dirty="0"/>
              <a:t>aducem un omagiu regretatului Iustin Capră, l-a folosit în România, încă în anii '60, înaintea soldaţilor din armata </a:t>
            </a:r>
            <a:r>
              <a:rPr lang="ro-RO" sz="1200" dirty="0" smtClean="0"/>
              <a:t>SUA (Mironov, 2018).</a:t>
            </a:r>
            <a:endParaRPr lang="en-US" sz="1200" dirty="0"/>
          </a:p>
        </p:txBody>
      </p:sp>
    </p:spTree>
    <p:extLst>
      <p:ext uri="{BB962C8B-B14F-4D97-AF65-F5344CB8AC3E}">
        <p14:creationId xmlns:p14="http://schemas.microsoft.com/office/powerpoint/2010/main" val="1554092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14400" y="2038350"/>
            <a:ext cx="7543800" cy="1600200"/>
          </a:xfrm>
        </p:spPr>
        <p:txBody>
          <a:bodyPr>
            <a:normAutofit fontScale="92500"/>
          </a:bodyPr>
          <a:lstStyle/>
          <a:p>
            <a:pPr lvl="0" eaLnBrk="0" fontAlgn="base" hangingPunct="0">
              <a:spcBef>
                <a:spcPct val="0"/>
              </a:spcBef>
              <a:spcAft>
                <a:spcPct val="0"/>
              </a:spcAft>
            </a:pPr>
            <a:r>
              <a:rPr lang="ro-RO" dirty="0">
                <a:latin typeface="Calibri" pitchFamily="34" charset="0"/>
                <a:ea typeface="Times New Roman" pitchFamily="18" charset="0"/>
                <a:cs typeface="Times New Roman" pitchFamily="18" charset="0"/>
              </a:rPr>
              <a:t>Multe altele se vor transforma, mai lent sau radical</a:t>
            </a:r>
            <a:r>
              <a:rPr lang="ro-RO" dirty="0" smtClean="0">
                <a:latin typeface="Calibri" pitchFamily="34" charset="0"/>
                <a:ea typeface="Times New Roman" pitchFamily="18" charset="0"/>
                <a:cs typeface="Times New Roman" pitchFamily="18" charset="0"/>
              </a:rPr>
              <a:t>:</a:t>
            </a:r>
          </a:p>
          <a:p>
            <a:pPr lvl="0" eaLnBrk="0" fontAlgn="base" hangingPunct="0">
              <a:spcBef>
                <a:spcPct val="0"/>
              </a:spcBef>
              <a:spcAft>
                <a:spcPct val="0"/>
              </a:spcAft>
            </a:pPr>
            <a:endParaRPr lang="ro-RO" dirty="0" smtClean="0">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lang="ro-RO" dirty="0">
                <a:latin typeface="Calibri" pitchFamily="34" charset="0"/>
                <a:ea typeface="Times New Roman" pitchFamily="18" charset="0"/>
                <a:cs typeface="Times New Roman" pitchFamily="18" charset="0"/>
              </a:rPr>
              <a:t>65% dintre locurile de muncă ale viitorului vor fi diferite de cele de astăzi, susține raportul Forumului Economic Mondial (FEM): “Viitorul locurilor de muncă”. </a:t>
            </a:r>
          </a:p>
          <a:p>
            <a:pPr lvl="0" eaLnBrk="0" fontAlgn="base" hangingPunct="0">
              <a:spcBef>
                <a:spcPct val="0"/>
              </a:spcBef>
              <a:spcAft>
                <a:spcPct val="0"/>
              </a:spcAft>
            </a:pPr>
            <a:r>
              <a:rPr lang="ro-RO" dirty="0" smtClean="0">
                <a:latin typeface="Calibri" pitchFamily="34" charset="0"/>
                <a:ea typeface="Times New Roman" pitchFamily="18" charset="0"/>
                <a:cs typeface="Times New Roman" pitchFamily="18" charset="0"/>
              </a:rPr>
              <a:t>Pornind </a:t>
            </a:r>
            <a:r>
              <a:rPr lang="ro-RO" dirty="0">
                <a:latin typeface="Calibri" pitchFamily="34" charset="0"/>
                <a:ea typeface="Times New Roman" pitchFamily="18" charset="0"/>
                <a:cs typeface="Times New Roman" pitchFamily="18" charset="0"/>
              </a:rPr>
              <a:t>de la cele mai noi și importante evenimente, informații și rapoarte, ghidul de față vrea să înfățișeze tinerilor direcțiile actuale din tehnologie și economie care restructurează de pe acum piața muncii.</a:t>
            </a:r>
          </a:p>
          <a:p>
            <a:pPr lvl="0" eaLnBrk="0" fontAlgn="base" hangingPunct="0">
              <a:spcBef>
                <a:spcPct val="0"/>
              </a:spcBef>
              <a:spcAft>
                <a:spcPct val="0"/>
              </a:spcAft>
            </a:pPr>
            <a:r>
              <a:rPr lang="ro-RO" dirty="0">
                <a:latin typeface="Calibri" pitchFamily="34" charset="0"/>
                <a:ea typeface="Times New Roman" pitchFamily="18" charset="0"/>
                <a:cs typeface="Times New Roman" pitchFamily="18" charset="0"/>
              </a:rPr>
              <a:t>Prezentarea este schița lumii de peste doar câțiva ani, în care orice tânăr își va căuta un loc de muncă într-un context uman, tehnologic, industrial și comercial schimbat în bună măsură față de cel în care trăim acum. </a:t>
            </a:r>
          </a:p>
        </p:txBody>
      </p:sp>
    </p:spTree>
    <p:extLst>
      <p:ext uri="{BB962C8B-B14F-4D97-AF65-F5344CB8AC3E}">
        <p14:creationId xmlns:p14="http://schemas.microsoft.com/office/powerpoint/2010/main" val="21265617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Viitorul transporturilor</a:t>
            </a:r>
          </a:p>
        </p:txBody>
      </p:sp>
      <p:sp>
        <p:nvSpPr>
          <p:cNvPr id="3" name="Subtitle 2"/>
          <p:cNvSpPr>
            <a:spLocks noGrp="1"/>
          </p:cNvSpPr>
          <p:nvPr>
            <p:ph type="subTitle" idx="1"/>
          </p:nvPr>
        </p:nvSpPr>
        <p:spPr/>
        <p:txBody>
          <a:bodyPr/>
          <a:lstStyle/>
          <a:p>
            <a:r>
              <a:rPr lang="ro-RO" dirty="0"/>
              <a:t>Agenda viitorului în Transporturi – principalele proiecții planetare</a:t>
            </a:r>
          </a:p>
        </p:txBody>
      </p:sp>
      <p:sp>
        <p:nvSpPr>
          <p:cNvPr id="4" name="Text Placeholder 3"/>
          <p:cNvSpPr>
            <a:spLocks noGrp="1"/>
          </p:cNvSpPr>
          <p:nvPr>
            <p:ph type="body" sz="quarter" idx="10"/>
          </p:nvPr>
        </p:nvSpPr>
        <p:spPr/>
        <p:txBody>
          <a:bodyPr>
            <a:normAutofit fontScale="92500" lnSpcReduction="20000"/>
          </a:bodyPr>
          <a:lstStyle/>
          <a:p>
            <a:r>
              <a:rPr lang="ro-RO" b="1" dirty="0"/>
              <a:t>2020:</a:t>
            </a:r>
            <a:r>
              <a:rPr lang="ro-RO" dirty="0"/>
              <a:t> UBER se generalizează în toate ţările lumii şi va prelua şi comenzi pentru transport cu elicoptere, avionete, drone;</a:t>
            </a:r>
          </a:p>
          <a:p>
            <a:r>
              <a:rPr lang="ro-RO" b="1" dirty="0"/>
              <a:t>2024:</a:t>
            </a:r>
            <a:r>
              <a:rPr lang="ro-RO" dirty="0"/>
              <a:t> trenul de mare viteză hyperloop-ul Dubai – Abu Dhabi intră în funcţiune; </a:t>
            </a:r>
          </a:p>
          <a:p>
            <a:r>
              <a:rPr lang="ro-RO" b="1" dirty="0"/>
              <a:t>2025:</a:t>
            </a:r>
            <a:r>
              <a:rPr lang="ro-RO" dirty="0"/>
              <a:t> UBER şi Volvo lansează primul automobil complet autonom;</a:t>
            </a:r>
          </a:p>
          <a:p>
            <a:r>
              <a:rPr lang="ro-RO" b="1" dirty="0"/>
              <a:t>2025:</a:t>
            </a:r>
            <a:r>
              <a:rPr lang="ro-RO" dirty="0"/>
              <a:t> o primă mare companie îşi concediază toţi şoferii; se generalizează transportul pachetelor cu ajutorul dronelor; americanii renunţă să mai cumpere automobile; trecere masivă a industriei auto pe electricitate şi energii renuvelabile;</a:t>
            </a:r>
          </a:p>
          <a:p>
            <a:r>
              <a:rPr lang="ro-RO" b="1" dirty="0"/>
              <a:t>2028:</a:t>
            </a:r>
            <a:r>
              <a:rPr lang="ro-RO" dirty="0"/>
              <a:t> ca-n poveşti, „automobile zburătoare”; sunt strânse pe o platformă mondială datele tuturor transporturilor de pe Pământ; </a:t>
            </a:r>
          </a:p>
          <a:p>
            <a:r>
              <a:rPr lang="ro-RO" b="1" dirty="0"/>
              <a:t>2030:</a:t>
            </a:r>
            <a:r>
              <a:rPr lang="ro-RO" dirty="0"/>
              <a:t> o nouă generaţie de aeronave, probabil circulând cu viteze mai mari de 6100 km/oră, adică mai mult decât Mach5;</a:t>
            </a:r>
          </a:p>
          <a:p>
            <a:r>
              <a:rPr lang="ro-RO" b="1" dirty="0"/>
              <a:t>2035:</a:t>
            </a:r>
            <a:r>
              <a:rPr lang="ro-RO" dirty="0"/>
              <a:t> copertarea şoselelor se va face direct în uzine specializate (avertisment sever pentru constructorii de drumuri... Poate astfel se va termina şi autostrada Piteşti – Sibiu...);</a:t>
            </a:r>
          </a:p>
          <a:p>
            <a:r>
              <a:rPr lang="ro-RO" b="1" dirty="0"/>
              <a:t>2036:</a:t>
            </a:r>
            <a:r>
              <a:rPr lang="ro-RO" dirty="0"/>
              <a:t> victorie absolută a automobilelor electrice şi autonome; zboruri fără turbulenţe, controlate de TI;</a:t>
            </a:r>
          </a:p>
          <a:p>
            <a:r>
              <a:rPr lang="ro-RO" b="1" dirty="0"/>
              <a:t>2040:</a:t>
            </a:r>
            <a:r>
              <a:rPr lang="ro-RO" dirty="0"/>
              <a:t> nu vor mai exista, pe Terra, proprietari de automobile!</a:t>
            </a:r>
          </a:p>
          <a:p>
            <a:r>
              <a:rPr lang="ro-RO" b="1" dirty="0"/>
              <a:t>2050:</a:t>
            </a:r>
            <a:r>
              <a:rPr lang="ro-RO" dirty="0"/>
              <a:t> aeronave translucide; transport stratosferic.</a:t>
            </a:r>
          </a:p>
        </p:txBody>
      </p:sp>
    </p:spTree>
    <p:extLst>
      <p:ext uri="{BB962C8B-B14F-4D97-AF65-F5344CB8AC3E}">
        <p14:creationId xmlns:p14="http://schemas.microsoft.com/office/powerpoint/2010/main" val="5762191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hlinkClick r:id="rId2" action="ppaction://hlinkfile"/>
              </a:rPr>
              <a:t>Viitorul noilor tehnologii</a:t>
            </a:r>
            <a:endParaRPr lang="ro-RO" dirty="0"/>
          </a:p>
        </p:txBody>
      </p:sp>
      <p:sp>
        <p:nvSpPr>
          <p:cNvPr id="3" name="Text Placeholder 2"/>
          <p:cNvSpPr>
            <a:spLocks noGrp="1"/>
          </p:cNvSpPr>
          <p:nvPr>
            <p:ph type="body" sz="quarter" idx="10"/>
          </p:nvPr>
        </p:nvSpPr>
        <p:spPr>
          <a:xfrm>
            <a:off x="914400" y="2114550"/>
            <a:ext cx="7543800" cy="1066800"/>
          </a:xfrm>
        </p:spPr>
        <p:txBody>
          <a:bodyPr numCol="2" spcCol="360000">
            <a:normAutofit fontScale="85000" lnSpcReduction="10000"/>
          </a:bodyPr>
          <a:lstStyle/>
          <a:p>
            <a:r>
              <a:rPr lang="ro-RO" dirty="0"/>
              <a:t>Câțiva parametri actuali: inginerii se mişcă mai repede chiar decât imaginaţia scriitorilor </a:t>
            </a:r>
            <a:r>
              <a:rPr lang="ro-RO" dirty="0" smtClean="0"/>
              <a:t>SF. </a:t>
            </a:r>
          </a:p>
          <a:p>
            <a:r>
              <a:rPr lang="ro-RO" dirty="0"/>
              <a:t>După cum se vede, internetul va păţi ceea ce a păţit curentul electric: va dispărea. TI va fi ubicuu, se va infiltra în tot ceea ce ne înconjoară. Se simte însă deja clar nevoia unui jurământ al lui Hippocrate pentru </a:t>
            </a:r>
            <a:r>
              <a:rPr lang="ro-RO" dirty="0" smtClean="0"/>
              <a:t>TI-işti (Mironov, 2018). </a:t>
            </a:r>
            <a:r>
              <a:rPr lang="ro-RO" dirty="0"/>
              <a:t>Nevoia inventării a ceea ce s-ar putea numi Carta Etică a TI-ului, extensie, dacă vreţi, a Legilor Roboticii lansate de Isaac Asimov, cu argumentele Holberton – Turing (luarea în considerare a consecinţelor periculoase/nefaste la elaborarea oricărui soft-expert sau construirea oricărui hard complex).</a:t>
            </a:r>
          </a:p>
          <a:p>
            <a:endParaRPr lang="ro-RO" dirty="0" smtClean="0"/>
          </a:p>
          <a:p>
            <a:endParaRPr lang="ro-RO" dirty="0"/>
          </a:p>
        </p:txBody>
      </p:sp>
    </p:spTree>
    <p:extLst>
      <p:ext uri="{BB962C8B-B14F-4D97-AF65-F5344CB8AC3E}">
        <p14:creationId xmlns:p14="http://schemas.microsoft.com/office/powerpoint/2010/main" val="41432266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Viitorul noilor tehnologii</a:t>
            </a:r>
          </a:p>
        </p:txBody>
      </p:sp>
      <p:sp>
        <p:nvSpPr>
          <p:cNvPr id="3" name="Subtitle 2"/>
          <p:cNvSpPr>
            <a:spLocks noGrp="1"/>
          </p:cNvSpPr>
          <p:nvPr>
            <p:ph type="subTitle" idx="1"/>
          </p:nvPr>
        </p:nvSpPr>
        <p:spPr/>
        <p:txBody>
          <a:bodyPr/>
          <a:lstStyle/>
          <a:p>
            <a:r>
              <a:rPr lang="ro-RO" dirty="0"/>
              <a:t>Agenda viitorului Noilor Tehnologii – principalele proiecții planetare</a:t>
            </a:r>
          </a:p>
        </p:txBody>
      </p:sp>
      <p:sp>
        <p:nvSpPr>
          <p:cNvPr id="4" name="Text Placeholder 3"/>
          <p:cNvSpPr>
            <a:spLocks noGrp="1"/>
          </p:cNvSpPr>
          <p:nvPr>
            <p:ph type="body" sz="quarter" idx="10"/>
          </p:nvPr>
        </p:nvSpPr>
        <p:spPr/>
        <p:txBody>
          <a:bodyPr>
            <a:normAutofit fontScale="92500" lnSpcReduction="10000"/>
          </a:bodyPr>
          <a:lstStyle/>
          <a:p>
            <a:r>
              <a:rPr lang="ro-RO" b="1" dirty="0"/>
              <a:t>2020:</a:t>
            </a:r>
            <a:r>
              <a:rPr lang="ro-RO" dirty="0"/>
              <a:t> piaţa realităţii virtuale va fi de 150 miliarde dolari; soldaţii sunt înlocuiţi cu roboţi;</a:t>
            </a:r>
          </a:p>
          <a:p>
            <a:r>
              <a:rPr lang="ro-RO" b="1" dirty="0"/>
              <a:t>2021:</a:t>
            </a:r>
            <a:r>
              <a:rPr lang="ro-RO" dirty="0"/>
              <a:t> Legea lui Moore este abolită, se ajunge la un fel de barieră în calea miniaturizării;</a:t>
            </a:r>
          </a:p>
          <a:p>
            <a:r>
              <a:rPr lang="ro-RO" b="1" dirty="0"/>
              <a:t>2025:</a:t>
            </a:r>
            <a:r>
              <a:rPr lang="ro-RO" dirty="0"/>
              <a:t> realitatea virtuală şi realitatea normală (common sense, bunul simţ) se unesc; </a:t>
            </a:r>
          </a:p>
          <a:p>
            <a:r>
              <a:rPr lang="ro-RO" b="1" dirty="0"/>
              <a:t>2026:</a:t>
            </a:r>
            <a:r>
              <a:rPr lang="ro-RO" dirty="0"/>
              <a:t> IoT ajunge o industrie de mai multe mii de miliarde de dolari;</a:t>
            </a:r>
          </a:p>
          <a:p>
            <a:r>
              <a:rPr lang="ro-RO" b="1" dirty="0"/>
              <a:t>2030:</a:t>
            </a:r>
            <a:r>
              <a:rPr lang="ro-RO" dirty="0"/>
              <a:t> între oameni, comunicare cvasi-instantanee (previziunea lui Ray Kurzweil se adevereşte, IT se uneşte cu Homo sapiens din protoplasmă); </a:t>
            </a:r>
            <a:r>
              <a:rPr lang="ro-RO" dirty="0" smtClean="0"/>
              <a:t>cipuri de identitate în piele pentru </a:t>
            </a:r>
            <a:r>
              <a:rPr lang="ro-RO" dirty="0"/>
              <a:t>fiecare cetăţean planetar;</a:t>
            </a:r>
          </a:p>
          <a:p>
            <a:r>
              <a:rPr lang="ro-RO" b="1" dirty="0"/>
              <a:t>2036:</a:t>
            </a:r>
            <a:r>
              <a:rPr lang="ro-RO" dirty="0"/>
              <a:t> fiecare uman, cu robotul lui;</a:t>
            </a:r>
          </a:p>
          <a:p>
            <a:r>
              <a:rPr lang="ro-RO" b="1" dirty="0"/>
              <a:t>2037:</a:t>
            </a:r>
            <a:r>
              <a:rPr lang="ro-RO" dirty="0"/>
              <a:t> democratizarea computerelor cuantice;</a:t>
            </a:r>
          </a:p>
          <a:p>
            <a:r>
              <a:rPr lang="ro-RO" b="1" dirty="0"/>
              <a:t>2040:</a:t>
            </a:r>
            <a:r>
              <a:rPr lang="ro-RO" dirty="0"/>
              <a:t> TI începe să încalce legile umane...</a:t>
            </a:r>
          </a:p>
          <a:p>
            <a:r>
              <a:rPr lang="ro-RO" b="1" dirty="0"/>
              <a:t>2042:</a:t>
            </a:r>
            <a:r>
              <a:rPr lang="ro-RO" dirty="0"/>
              <a:t> membrii TI intră în companiile de administraţie ale companiilor;</a:t>
            </a:r>
          </a:p>
          <a:p>
            <a:r>
              <a:rPr lang="ro-RO" b="1" dirty="0"/>
              <a:t>2045:</a:t>
            </a:r>
            <a:r>
              <a:rPr lang="ro-RO" dirty="0"/>
              <a:t> jumătate din forţa de muncă terestră este alcătuită din automate şi roboţi;</a:t>
            </a:r>
          </a:p>
          <a:p>
            <a:r>
              <a:rPr lang="ro-RO" b="1" dirty="0"/>
              <a:t>2048:</a:t>
            </a:r>
            <a:r>
              <a:rPr lang="ro-RO" dirty="0"/>
              <a:t> apariţia unor superorganisme TI; </a:t>
            </a:r>
          </a:p>
          <a:p>
            <a:r>
              <a:rPr lang="ro-RO" b="1" dirty="0"/>
              <a:t>2050:</a:t>
            </a:r>
            <a:r>
              <a:rPr lang="ro-RO" dirty="0"/>
              <a:t> toată lumea locuieşte în case şi apartamente inteligente (care vor rezolva integral, pentru toţi cei 9,8 miliarde umani, problemele casnice).</a:t>
            </a:r>
          </a:p>
        </p:txBody>
      </p:sp>
    </p:spTree>
    <p:extLst>
      <p:ext uri="{BB962C8B-B14F-4D97-AF65-F5344CB8AC3E}">
        <p14:creationId xmlns:p14="http://schemas.microsoft.com/office/powerpoint/2010/main" val="19568352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smtClean="0">
                <a:hlinkClick r:id="rId2" action="ppaction://hlinkfile"/>
              </a:rPr>
              <a:t>Viitorul INVESTIGĂRII SPAȚIULUI COSMIC</a:t>
            </a:r>
            <a:endParaRPr lang="ro-RO" dirty="0"/>
          </a:p>
        </p:txBody>
      </p:sp>
      <p:sp>
        <p:nvSpPr>
          <p:cNvPr id="3" name="Text Placeholder 2"/>
          <p:cNvSpPr>
            <a:spLocks noGrp="1"/>
          </p:cNvSpPr>
          <p:nvPr>
            <p:ph type="body" sz="quarter" idx="10"/>
          </p:nvPr>
        </p:nvSpPr>
        <p:spPr>
          <a:xfrm>
            <a:off x="914400" y="1504950"/>
            <a:ext cx="7543800" cy="2895600"/>
          </a:xfrm>
        </p:spPr>
        <p:txBody>
          <a:bodyPr numCol="2" spcCol="360000">
            <a:normAutofit/>
          </a:bodyPr>
          <a:lstStyle/>
          <a:p>
            <a:r>
              <a:rPr lang="ro-RO" sz="1100" dirty="0"/>
              <a:t>Câțiva parametri actuali: </a:t>
            </a:r>
            <a:r>
              <a:rPr lang="ro-RO" sz="1100" dirty="0" smtClean="0"/>
              <a:t>au fost </a:t>
            </a:r>
            <a:r>
              <a:rPr lang="ro-RO" sz="1100" dirty="0"/>
              <a:t>descoperite 2030 exoplanete </a:t>
            </a:r>
            <a:r>
              <a:rPr lang="ro-RO" sz="1100" dirty="0" smtClean="0"/>
              <a:t>(dibuite de satelitul-observator </a:t>
            </a:r>
            <a:r>
              <a:rPr lang="ro-RO" sz="1100" dirty="0"/>
              <a:t>Kepler), 30 de misiuni NASA, </a:t>
            </a:r>
            <a:r>
              <a:rPr lang="ro-RO" sz="1100" dirty="0" smtClean="0"/>
              <a:t>27 de </a:t>
            </a:r>
            <a:r>
              <a:rPr lang="ro-RO" sz="1100" dirty="0"/>
              <a:t>rachete „second hand” recuperate de Space-X, companie a lui Elon </a:t>
            </a:r>
            <a:r>
              <a:rPr lang="ro-RO" sz="1100" dirty="0" smtClean="0"/>
              <a:t>Musk; </a:t>
            </a:r>
            <a:r>
              <a:rPr lang="ro-RO" sz="1100" dirty="0"/>
              <a:t>preţul unei lansări Falcon a scăzut până la aproximativ 9 milioane de dolari (de zece ori mai puţin decât o face „concurenţa”– NASA, ESA, Roscosmos, JAXA – mai puţin decât banii cheltuiţi pentru realizarea filmului SF „Gravity</a:t>
            </a:r>
            <a:r>
              <a:rPr lang="ro-RO" sz="1100" dirty="0" smtClean="0"/>
              <a:t>”); Staţia </a:t>
            </a:r>
            <a:r>
              <a:rPr lang="ro-RO" sz="1100" dirty="0"/>
              <a:t>Spaţială ISS a efectuat în </a:t>
            </a:r>
            <a:r>
              <a:rPr lang="ro-RO" sz="1100" dirty="0" smtClean="0"/>
              <a:t>2016 circa 400 </a:t>
            </a:r>
            <a:r>
              <a:rPr lang="ro-RO" sz="1100" dirty="0"/>
              <a:t>de acţiuni de cercetare. Să luăm în seamă şi succesul sondei </a:t>
            </a:r>
            <a:r>
              <a:rPr lang="ro-RO" sz="1100" i="1" dirty="0"/>
              <a:t>New Horizons</a:t>
            </a:r>
            <a:r>
              <a:rPr lang="ro-RO" sz="1100" dirty="0"/>
              <a:t>, care ne-a transmis imagini de pe planetoidul Pluton, ca şi senzaţionalele imagini ale lui Jupiter trimise </a:t>
            </a:r>
            <a:r>
              <a:rPr lang="ro-RO" sz="1100" dirty="0" smtClean="0"/>
              <a:t>JUNO; să </a:t>
            </a:r>
            <a:r>
              <a:rPr lang="ro-RO" sz="1100" dirty="0"/>
              <a:t>amintim că undele gravitaţionale nu mai sunt doar o ipoteză, căci au fost „simţite” de aparatele </a:t>
            </a:r>
            <a:r>
              <a:rPr lang="ro-RO" sz="1100" dirty="0" smtClean="0"/>
              <a:t>astronomilor; </a:t>
            </a:r>
            <a:r>
              <a:rPr lang="ro-RO" sz="1100" dirty="0"/>
              <a:t>că Enceladus, satelit al lui Saturn, a dovedit </a:t>
            </a:r>
            <a:r>
              <a:rPr lang="ro-RO" sz="1100" dirty="0" smtClean="0"/>
              <a:t>că </a:t>
            </a:r>
            <a:r>
              <a:rPr lang="ro-RO" sz="1100" dirty="0"/>
              <a:t>sub gheaţa de la suprafaţă stăpâneşte un ocean de </a:t>
            </a:r>
            <a:r>
              <a:rPr lang="ro-RO" sz="1100" dirty="0" smtClean="0"/>
              <a:t>apă, </a:t>
            </a:r>
            <a:r>
              <a:rPr lang="ro-RO" sz="1100" dirty="0"/>
              <a:t>că „spionul” ExoMars s-a aşezat cuminte pe orbita circummarţiană şi caută urme de viaţă pe Planeta </a:t>
            </a:r>
            <a:r>
              <a:rPr lang="ro-RO" sz="1100" dirty="0" smtClean="0"/>
              <a:t>Roşie (Mironov, 2018). </a:t>
            </a:r>
          </a:p>
          <a:p>
            <a:r>
              <a:rPr lang="ro-RO" sz="1100" dirty="0" smtClean="0"/>
              <a:t>În </a:t>
            </a:r>
            <a:r>
              <a:rPr lang="en-US" sz="1100" dirty="0" smtClean="0"/>
              <a:t>a</a:t>
            </a:r>
            <a:r>
              <a:rPr lang="ro-RO" sz="1100" dirty="0" smtClean="0"/>
              <a:t>genda </a:t>
            </a:r>
            <a:r>
              <a:rPr lang="ro-RO" sz="1100" dirty="0"/>
              <a:t>spaţială greutatea investitorilor privaţi este şi va fi din ce în ce mai mare, din </a:t>
            </a:r>
            <a:r>
              <a:rPr lang="ro-RO" sz="1100" dirty="0" smtClean="0"/>
              <a:t>clipa </a:t>
            </a:r>
            <a:r>
              <a:rPr lang="ro-RO" sz="1100" dirty="0"/>
              <a:t>în care se va declanşa „goana după aur”, cum </a:t>
            </a:r>
            <a:r>
              <a:rPr lang="ro-RO" sz="1100" dirty="0" smtClean="0"/>
              <a:t>spunea </a:t>
            </a:r>
            <a:r>
              <a:rPr lang="ro-RO" sz="1100" dirty="0"/>
              <a:t>constructorul de moatoare de rachete Bogdan Marcu, absolvent al Politehnicii bucureştene, o vreme angajat al lui Elon Musk; „aur” </a:t>
            </a:r>
            <a:r>
              <a:rPr lang="ro-RO" sz="1100" dirty="0" smtClean="0"/>
              <a:t>însemnă câştiguri efective </a:t>
            </a:r>
            <a:r>
              <a:rPr lang="ro-RO" sz="1100" dirty="0"/>
              <a:t>din afacerile industriilor cosmice</a:t>
            </a:r>
            <a:r>
              <a:rPr lang="ro-RO" sz="1100" dirty="0" smtClean="0"/>
              <a:t>. </a:t>
            </a:r>
          </a:p>
          <a:p>
            <a:r>
              <a:rPr lang="ro-RO" sz="1100" dirty="0" smtClean="0"/>
              <a:t>La </a:t>
            </a:r>
            <a:r>
              <a:rPr lang="ro-RO" sz="1100" dirty="0"/>
              <a:t>un dolar investit în „economia cosmică” câştigul este astăzi de 8 dolari, ne informează </a:t>
            </a:r>
            <a:r>
              <a:rPr lang="ro-RO" sz="1100" dirty="0" smtClean="0"/>
              <a:t>Agenţia </a:t>
            </a:r>
            <a:r>
              <a:rPr lang="ro-RO" sz="1100" dirty="0"/>
              <a:t>Spaţială </a:t>
            </a:r>
            <a:r>
              <a:rPr lang="ro-RO" sz="1100" dirty="0" smtClean="0"/>
              <a:t>Română (ROSA)</a:t>
            </a:r>
            <a:r>
              <a:rPr lang="en-US" sz="1100" dirty="0" smtClean="0"/>
              <a:t>. </a:t>
            </a:r>
            <a:r>
              <a:rPr lang="en-US" sz="1100" dirty="0"/>
              <a:t>P</a:t>
            </a:r>
            <a:r>
              <a:rPr lang="ro-RO" sz="1100" dirty="0" smtClean="0"/>
              <a:t>este </a:t>
            </a:r>
            <a:r>
              <a:rPr lang="ro-RO" sz="1100" dirty="0"/>
              <a:t>40 de proiecte de </a:t>
            </a:r>
            <a:r>
              <a:rPr lang="ro-RO" sz="1100" dirty="0" smtClean="0"/>
              <a:t>afaceri </a:t>
            </a:r>
            <a:r>
              <a:rPr lang="ro-RO" sz="1100" dirty="0"/>
              <a:t>pe Lună aşteaptă </a:t>
            </a:r>
            <a:r>
              <a:rPr lang="en-US" sz="1100" i="1" dirty="0" err="1" smtClean="0"/>
              <a:t>unda</a:t>
            </a:r>
            <a:r>
              <a:rPr lang="en-US" sz="1100" i="1" dirty="0" smtClean="0"/>
              <a:t> </a:t>
            </a:r>
            <a:r>
              <a:rPr lang="en-US" sz="1100" i="1" dirty="0" err="1" smtClean="0"/>
              <a:t>verde</a:t>
            </a:r>
            <a:r>
              <a:rPr lang="en-US" sz="1100" i="1" dirty="0" smtClean="0"/>
              <a:t> </a:t>
            </a:r>
            <a:r>
              <a:rPr lang="ro-RO" sz="1100" dirty="0" smtClean="0"/>
              <a:t>de </a:t>
            </a:r>
            <a:r>
              <a:rPr lang="ro-RO" sz="1100" dirty="0"/>
              <a:t>la </a:t>
            </a:r>
            <a:r>
              <a:rPr lang="ro-RO" sz="1100" dirty="0" smtClean="0"/>
              <a:t>autorităţi, </a:t>
            </a:r>
            <a:r>
              <a:rPr lang="ro-RO" sz="1100" dirty="0"/>
              <a:t>iar </a:t>
            </a:r>
            <a:r>
              <a:rPr lang="ro-RO" sz="1100" dirty="0" smtClean="0"/>
              <a:t>Dumitru </a:t>
            </a:r>
            <a:r>
              <a:rPr lang="ro-RO" sz="1100" dirty="0"/>
              <a:t>Prunariu, preşedinte de onoare al ROSA, negociază împreună cu alţi astronauţi cercetarea şi exploatarea </a:t>
            </a:r>
            <a:r>
              <a:rPr lang="ro-RO" sz="1100" dirty="0" smtClean="0"/>
              <a:t>asteroizilor. </a:t>
            </a:r>
            <a:r>
              <a:rPr lang="ro-RO" sz="1100" dirty="0"/>
              <a:t>Jeff Besos de la Amazon.com, Richard Branson, proprietarul holdingului Virgin, miliardari ruşi, chinezi, indieni  </a:t>
            </a:r>
            <a:r>
              <a:rPr lang="ro-RO" sz="1100" dirty="0" smtClean="0"/>
              <a:t>comple</a:t>
            </a:r>
            <a:r>
              <a:rPr lang="en-US" sz="1100" dirty="0" smtClean="0"/>
              <a:t>tea</a:t>
            </a:r>
            <a:r>
              <a:rPr lang="ro-RO" sz="1100" dirty="0" smtClean="0"/>
              <a:t>ză </a:t>
            </a:r>
            <a:r>
              <a:rPr lang="ro-RO" sz="1100" dirty="0"/>
              <a:t>NASA, Roscosmos, ESA, JAXA – şi </a:t>
            </a:r>
            <a:r>
              <a:rPr lang="ro-RO" sz="1100" dirty="0" smtClean="0"/>
              <a:t>dezvoltă afaceri </a:t>
            </a:r>
            <a:r>
              <a:rPr lang="ro-RO" sz="1100" dirty="0"/>
              <a:t>în Sistemul </a:t>
            </a:r>
            <a:r>
              <a:rPr lang="ro-RO" sz="1100" dirty="0" smtClean="0"/>
              <a:t>Solar. </a:t>
            </a:r>
          </a:p>
          <a:p>
            <a:r>
              <a:rPr lang="ro-RO" sz="1100" dirty="0" smtClean="0"/>
              <a:t>Locuri </a:t>
            </a:r>
            <a:r>
              <a:rPr lang="ro-RO" sz="1100" dirty="0"/>
              <a:t>de muncă? Berechet</a:t>
            </a:r>
            <a:r>
              <a:rPr lang="ro-RO" sz="1100" dirty="0" smtClean="0"/>
              <a:t>.</a:t>
            </a:r>
            <a:endParaRPr lang="en-US" sz="1100" dirty="0"/>
          </a:p>
          <a:p>
            <a:endParaRPr lang="en-US" sz="1100" dirty="0"/>
          </a:p>
          <a:p>
            <a:endParaRPr lang="ro-RO" sz="1100" dirty="0" smtClean="0"/>
          </a:p>
          <a:p>
            <a:endParaRPr lang="ro-RO" sz="1100" dirty="0"/>
          </a:p>
        </p:txBody>
      </p:sp>
    </p:spTree>
    <p:extLst>
      <p:ext uri="{BB962C8B-B14F-4D97-AF65-F5344CB8AC3E}">
        <p14:creationId xmlns:p14="http://schemas.microsoft.com/office/powerpoint/2010/main" val="21200509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o-RO" dirty="0"/>
              <a:t>Viitorul </a:t>
            </a:r>
            <a:r>
              <a:rPr lang="ro-RO" dirty="0" smtClean="0"/>
              <a:t>INVESTIGĂRII SPAȚIULUI COSMIC</a:t>
            </a:r>
            <a:endParaRPr lang="ro-RO" dirty="0"/>
          </a:p>
        </p:txBody>
      </p:sp>
      <p:sp>
        <p:nvSpPr>
          <p:cNvPr id="3" name="Subtitle 2"/>
          <p:cNvSpPr>
            <a:spLocks noGrp="1"/>
          </p:cNvSpPr>
          <p:nvPr>
            <p:ph type="subTitle" idx="1"/>
          </p:nvPr>
        </p:nvSpPr>
        <p:spPr/>
        <p:txBody>
          <a:bodyPr/>
          <a:lstStyle/>
          <a:p>
            <a:r>
              <a:rPr lang="ro-RO" dirty="0"/>
              <a:t>Agenda viitorului </a:t>
            </a:r>
            <a:r>
              <a:rPr lang="ro-RO" dirty="0" smtClean="0"/>
              <a:t>SPAȚIULUI COSMIC– </a:t>
            </a:r>
            <a:r>
              <a:rPr lang="ro-RO" dirty="0"/>
              <a:t>principalele proiecții planetare</a:t>
            </a:r>
          </a:p>
        </p:txBody>
      </p:sp>
      <p:sp>
        <p:nvSpPr>
          <p:cNvPr id="4" name="Text Placeholder 3"/>
          <p:cNvSpPr>
            <a:spLocks noGrp="1"/>
          </p:cNvSpPr>
          <p:nvPr>
            <p:ph type="body" sz="quarter" idx="10"/>
          </p:nvPr>
        </p:nvSpPr>
        <p:spPr>
          <a:xfrm>
            <a:off x="914400" y="1276350"/>
            <a:ext cx="7543800" cy="3048000"/>
          </a:xfrm>
        </p:spPr>
        <p:txBody>
          <a:bodyPr>
            <a:normAutofit lnSpcReduction="10000"/>
          </a:bodyPr>
          <a:lstStyle/>
          <a:p>
            <a:pPr lvl="0"/>
            <a:r>
              <a:rPr lang="ro-RO" sz="1150" b="1" dirty="0"/>
              <a:t>2018:</a:t>
            </a:r>
            <a:r>
              <a:rPr lang="ro-RO" sz="1150" dirty="0"/>
              <a:t> lansarea spre Marte a unei nave </a:t>
            </a:r>
            <a:r>
              <a:rPr lang="ro-RO" sz="1150" dirty="0" smtClean="0"/>
              <a:t>Space-X: lui </a:t>
            </a:r>
            <a:r>
              <a:rPr lang="ro-RO" sz="1150" dirty="0"/>
              <a:t>Elon </a:t>
            </a:r>
            <a:r>
              <a:rPr lang="ro-RO" sz="1150" dirty="0" smtClean="0"/>
              <a:t>Musk </a:t>
            </a:r>
            <a:r>
              <a:rPr lang="ro-RO" sz="1150" dirty="0"/>
              <a:t>i-a reuşit lansarea, a recuperat două </a:t>
            </a:r>
            <a:r>
              <a:rPr lang="ro-RO" sz="1150" dirty="0" smtClean="0"/>
              <a:t>propulsoare </a:t>
            </a:r>
            <a:r>
              <a:rPr lang="ro-RO" sz="1150" dirty="0"/>
              <a:t>dar, din păcate, nu a „ochit” bine, nava a devenit satelit al </a:t>
            </a:r>
            <a:r>
              <a:rPr lang="ro-RO" sz="1150" dirty="0" smtClean="0"/>
              <a:t>Soarelui și </a:t>
            </a:r>
            <a:r>
              <a:rPr lang="ro-RO" sz="1150" dirty="0"/>
              <a:t>se întreaptă spre centura de </a:t>
            </a:r>
            <a:r>
              <a:rPr lang="ro-RO" sz="1150" dirty="0" smtClean="0"/>
              <a:t>asteroizi;</a:t>
            </a:r>
            <a:endParaRPr lang="en-US" sz="1150" dirty="0"/>
          </a:p>
          <a:p>
            <a:pPr lvl="0"/>
            <a:r>
              <a:rPr lang="ro-RO" sz="1150" dirty="0" smtClean="0"/>
              <a:t>Octombrie </a:t>
            </a:r>
            <a:r>
              <a:rPr lang="ro-RO" sz="1150" dirty="0"/>
              <a:t>2018 (poate 2019?): lansarea sondei telescop James Webb </a:t>
            </a:r>
            <a:r>
              <a:rPr lang="ro-RO" sz="1150" dirty="0" smtClean="0"/>
              <a:t>- funcţionând </a:t>
            </a:r>
            <a:r>
              <a:rPr lang="ro-RO" sz="1150" dirty="0"/>
              <a:t>în infraroşu, de o sută de ori mai sensibilă decât orice telescop construit </a:t>
            </a:r>
            <a:r>
              <a:rPr lang="ro-RO" sz="1150" dirty="0" smtClean="0"/>
              <a:t>vreodată;</a:t>
            </a:r>
            <a:endParaRPr lang="en-US" sz="1150" dirty="0"/>
          </a:p>
          <a:p>
            <a:pPr lvl="0"/>
            <a:r>
              <a:rPr lang="ro-RO" sz="1150" b="1" dirty="0"/>
              <a:t>2020:</a:t>
            </a:r>
            <a:r>
              <a:rPr lang="ro-RO" sz="1150" dirty="0"/>
              <a:t> China va lansa staţia orbitală Tiangong-3;</a:t>
            </a:r>
            <a:endParaRPr lang="en-US" sz="1150" dirty="0"/>
          </a:p>
          <a:p>
            <a:pPr lvl="0"/>
            <a:r>
              <a:rPr lang="ro-RO" sz="1150" b="1" dirty="0"/>
              <a:t>2023:</a:t>
            </a:r>
            <a:r>
              <a:rPr lang="ro-RO" sz="1150" dirty="0"/>
              <a:t> </a:t>
            </a:r>
            <a:r>
              <a:rPr lang="ro-RO" sz="1150" dirty="0" smtClean="0"/>
              <a:t>Minerii </a:t>
            </a:r>
            <a:r>
              <a:rPr lang="ro-RO" sz="1150" dirty="0"/>
              <a:t>vor încerca să exploateze rămăşiţele unui asteroid;</a:t>
            </a:r>
            <a:endParaRPr lang="en-US" sz="1150" dirty="0"/>
          </a:p>
          <a:p>
            <a:pPr lvl="0"/>
            <a:r>
              <a:rPr lang="ro-RO" sz="1150" b="1" dirty="0"/>
              <a:t>2024:</a:t>
            </a:r>
            <a:r>
              <a:rPr lang="ro-RO" sz="1150" dirty="0"/>
              <a:t> </a:t>
            </a:r>
            <a:r>
              <a:rPr lang="ro-RO" sz="1150" dirty="0" smtClean="0"/>
              <a:t>Nava </a:t>
            </a:r>
            <a:r>
              <a:rPr lang="ro-RO" sz="1150" dirty="0"/>
              <a:t>OSIRIS –Rex, lansată în 2016, se va întoarce pe </a:t>
            </a:r>
            <a:r>
              <a:rPr lang="ro-RO" sz="1150" dirty="0" smtClean="0"/>
              <a:t>Pământ </a:t>
            </a:r>
            <a:r>
              <a:rPr lang="ro-RO" sz="1150" dirty="0"/>
              <a:t>cu mostre de pe asteroidul Bennu; Space-X va trimite primul echipaj uman spre </a:t>
            </a:r>
            <a:r>
              <a:rPr lang="ro-RO" sz="1150" dirty="0" smtClean="0"/>
              <a:t>Marte;</a:t>
            </a:r>
            <a:endParaRPr lang="en-US" sz="1150" dirty="0"/>
          </a:p>
          <a:p>
            <a:pPr lvl="0"/>
            <a:r>
              <a:rPr lang="ro-RO" sz="1150" b="1" dirty="0"/>
              <a:t>2025:</a:t>
            </a:r>
            <a:r>
              <a:rPr lang="ro-RO" sz="1150" dirty="0"/>
              <a:t> </a:t>
            </a:r>
            <a:r>
              <a:rPr lang="ro-RO" sz="1150" dirty="0" smtClean="0"/>
              <a:t>Astrofizicienii </a:t>
            </a:r>
            <a:r>
              <a:rPr lang="ro-RO" sz="1150" dirty="0"/>
              <a:t>vor explica, </a:t>
            </a:r>
            <a:r>
              <a:rPr lang="ro-RO" sz="1150" dirty="0" smtClean="0"/>
              <a:t>în sfârşit</a:t>
            </a:r>
            <a:r>
              <a:rPr lang="ro-RO" sz="1150" dirty="0"/>
              <a:t>, ce este „materia întunecată”; NASA va trimite o navă spre Europa, satelit al lui Jupiter, unde astronomii  apreciază că există de trei ori mai multă apă decât pe </a:t>
            </a:r>
            <a:r>
              <a:rPr lang="ro-RO" sz="1150" dirty="0" smtClean="0"/>
              <a:t>Pământ; </a:t>
            </a:r>
            <a:endParaRPr lang="en-US" sz="1150" dirty="0"/>
          </a:p>
          <a:p>
            <a:pPr lvl="0"/>
            <a:r>
              <a:rPr lang="ro-RO" sz="1150" b="1" dirty="0"/>
              <a:t>2030:</a:t>
            </a:r>
            <a:r>
              <a:rPr lang="ro-RO" sz="1150" dirty="0"/>
              <a:t> ESA </a:t>
            </a:r>
            <a:r>
              <a:rPr lang="ro-RO" sz="1150" dirty="0" smtClean="0"/>
              <a:t>(</a:t>
            </a:r>
            <a:r>
              <a:rPr lang="ro-RO" sz="1150" i="1" dirty="0" smtClean="0"/>
              <a:t>Agenția Europeană Spațială</a:t>
            </a:r>
            <a:r>
              <a:rPr lang="ro-RO" sz="1150" dirty="0" smtClean="0"/>
              <a:t>) </a:t>
            </a:r>
            <a:r>
              <a:rPr lang="ro-RO" sz="1150" dirty="0"/>
              <a:t>instalează pe Lună prima colonie umană; va fi trimis pe orbită HDST (</a:t>
            </a:r>
            <a:r>
              <a:rPr lang="ro-RO" sz="1150" i="1" dirty="0"/>
              <a:t>High Definition Space Telecope</a:t>
            </a:r>
            <a:r>
              <a:rPr lang="ro-RO" sz="1150" dirty="0"/>
              <a:t>, în măsură să distingă structuri aflate la distanţe de 330 milioane de ani </a:t>
            </a:r>
            <a:r>
              <a:rPr lang="ro-RO" sz="1150" dirty="0" smtClean="0"/>
              <a:t>lumină);</a:t>
            </a:r>
            <a:endParaRPr lang="en-US" sz="1150" dirty="0"/>
          </a:p>
          <a:p>
            <a:pPr lvl="0"/>
            <a:r>
              <a:rPr lang="ro-RO" sz="1150" b="1" dirty="0"/>
              <a:t>2033:</a:t>
            </a:r>
            <a:r>
              <a:rPr lang="ro-RO" sz="1150" dirty="0"/>
              <a:t> </a:t>
            </a:r>
            <a:r>
              <a:rPr lang="ro-RO" sz="1150" dirty="0" smtClean="0"/>
              <a:t>Se </a:t>
            </a:r>
            <a:r>
              <a:rPr lang="ro-RO" sz="1150" dirty="0"/>
              <a:t>descoperă Viaţă în Cosmos;</a:t>
            </a:r>
            <a:endParaRPr lang="en-US" sz="1150" dirty="0"/>
          </a:p>
          <a:p>
            <a:pPr lvl="0"/>
            <a:r>
              <a:rPr lang="ro-RO" sz="1150" b="1" dirty="0"/>
              <a:t>2036:</a:t>
            </a:r>
            <a:r>
              <a:rPr lang="ro-RO" sz="1150" dirty="0"/>
              <a:t> </a:t>
            </a:r>
            <a:r>
              <a:rPr lang="ro-RO" sz="1150" dirty="0" smtClean="0"/>
              <a:t>Nanonave </a:t>
            </a:r>
            <a:r>
              <a:rPr lang="ro-RO" sz="1150" dirty="0"/>
              <a:t>energizate de razele solare vor fi trimise către stelele </a:t>
            </a:r>
            <a:r>
              <a:rPr lang="ro-RO" sz="1150" dirty="0" smtClean="0"/>
              <a:t>apropiate, </a:t>
            </a:r>
            <a:r>
              <a:rPr lang="ro-RO" sz="1150" dirty="0"/>
              <a:t>aflate la depărtare de noi de 30 </a:t>
            </a:r>
            <a:r>
              <a:rPr lang="ro-RO" sz="1150" dirty="0" smtClean="0"/>
              <a:t>de ani </a:t>
            </a:r>
            <a:r>
              <a:rPr lang="ro-RO" sz="1150" dirty="0"/>
              <a:t>lumină;</a:t>
            </a:r>
            <a:endParaRPr lang="en-US" sz="1150" dirty="0"/>
          </a:p>
          <a:p>
            <a:pPr lvl="0"/>
            <a:r>
              <a:rPr lang="ro-RO" sz="1150" b="1" dirty="0"/>
              <a:t>2040:</a:t>
            </a:r>
            <a:r>
              <a:rPr lang="ro-RO" sz="1150" dirty="0"/>
              <a:t> </a:t>
            </a:r>
            <a:r>
              <a:rPr lang="ro-RO" sz="1150" dirty="0" smtClean="0"/>
              <a:t>Sonda </a:t>
            </a:r>
            <a:r>
              <a:rPr lang="ro-RO" sz="1150" dirty="0"/>
              <a:t>New Horizons depăşeşte Centrura Kuiper şi părăseşte Sistemul Solar;</a:t>
            </a:r>
            <a:endParaRPr lang="en-US" sz="1150" dirty="0"/>
          </a:p>
          <a:p>
            <a:pPr lvl="0"/>
            <a:r>
              <a:rPr lang="ro-RO" sz="1150" b="1" dirty="0"/>
              <a:t>2045:</a:t>
            </a:r>
            <a:r>
              <a:rPr lang="ro-RO" sz="1150" dirty="0"/>
              <a:t> Roscosmos pune în funcţiune prima colonie lunară rusească; mai multe colonii umane pe Marte şi </a:t>
            </a:r>
            <a:r>
              <a:rPr lang="ro-RO" sz="1150" dirty="0" smtClean="0"/>
              <a:t>Lună</a:t>
            </a:r>
            <a:r>
              <a:rPr lang="ro-RO" sz="1150" dirty="0"/>
              <a:t>.</a:t>
            </a:r>
            <a:endParaRPr lang="en-US" sz="1150" dirty="0"/>
          </a:p>
        </p:txBody>
      </p:sp>
    </p:spTree>
    <p:extLst>
      <p:ext uri="{BB962C8B-B14F-4D97-AF65-F5344CB8AC3E}">
        <p14:creationId xmlns:p14="http://schemas.microsoft.com/office/powerpoint/2010/main" val="5188843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a:t>Viitorul </a:t>
            </a:r>
            <a:r>
              <a:rPr lang="ro-RO" dirty="0" smtClean="0"/>
              <a:t>hranei</a:t>
            </a:r>
            <a:endParaRPr lang="ro-RO" dirty="0"/>
          </a:p>
        </p:txBody>
      </p:sp>
      <p:sp>
        <p:nvSpPr>
          <p:cNvPr id="3" name="Text Placeholder 2"/>
          <p:cNvSpPr>
            <a:spLocks noGrp="1"/>
          </p:cNvSpPr>
          <p:nvPr>
            <p:ph type="body" sz="quarter" idx="10"/>
          </p:nvPr>
        </p:nvSpPr>
        <p:spPr>
          <a:xfrm>
            <a:off x="914400" y="2114550"/>
            <a:ext cx="7543800" cy="2133600"/>
          </a:xfrm>
        </p:spPr>
        <p:txBody>
          <a:bodyPr numCol="3" spcCol="360000">
            <a:normAutofit fontScale="77500" lnSpcReduction="20000"/>
          </a:bodyPr>
          <a:lstStyle/>
          <a:p>
            <a:r>
              <a:rPr lang="ro-RO" dirty="0" smtClean="0"/>
              <a:t>Foametea</a:t>
            </a:r>
            <a:r>
              <a:rPr lang="ro-RO" dirty="0"/>
              <a:t>, violenţa, bolile au fost principalele probleme ale societăţii umane. Ele vor fi treptat rezolvate, ne asigură viitorologii. Problema hranei va fi prima care va părăsi bagajul de nevoi al locuitorilor Satului Planetar; pentru susţinerea ideii, dăm doar două </a:t>
            </a:r>
            <a:r>
              <a:rPr lang="ro-RO" dirty="0" smtClean="0"/>
              <a:t>exemple: </a:t>
            </a:r>
            <a:endParaRPr lang="ro-RO" dirty="0"/>
          </a:p>
          <a:p>
            <a:r>
              <a:rPr lang="ro-RO" dirty="0" smtClean="0"/>
              <a:t>MULT DISCUTATELE OMG </a:t>
            </a:r>
            <a:r>
              <a:rPr lang="ro-RO" dirty="0"/>
              <a:t>- organisme modificate genetic, rezistente la boli şi apte de producţie uriaşă vor fi inevitabil generalizate, chiar dacă regulamentele actuale ale UE le interzic formal cu cerbicie – după ce însă celor 500 de milioane de locuitori ai </a:t>
            </a:r>
            <a:r>
              <a:rPr lang="ro-RO" dirty="0" smtClean="0"/>
              <a:t>UE </a:t>
            </a:r>
            <a:r>
              <a:rPr lang="ro-RO" dirty="0"/>
              <a:t>li se vor </a:t>
            </a:r>
            <a:r>
              <a:rPr lang="ro-RO" dirty="0" smtClean="0"/>
              <a:t>adăuga, foarte probabil, încă </a:t>
            </a:r>
            <a:r>
              <a:rPr lang="ro-RO" dirty="0"/>
              <a:t>50 – 100 de milioane de emigranţi, nevoia de hrană ne va obliga la pragmatism; </a:t>
            </a:r>
          </a:p>
          <a:p>
            <a:r>
              <a:rPr lang="ro-RO" dirty="0" smtClean="0"/>
              <a:t>Al doilea: DEZVOLTAREA CELULELOR STEM prelevate </a:t>
            </a:r>
            <a:r>
              <a:rPr lang="ro-RO" dirty="0"/>
              <a:t>de la animale, care pot fi crescute în laborator.</a:t>
            </a:r>
          </a:p>
          <a:p>
            <a:endParaRPr lang="ro-RO" dirty="0"/>
          </a:p>
          <a:p>
            <a:r>
              <a:rPr lang="ro-RO" dirty="0"/>
              <a:t>Fie 9 miliarde de locuitori ai Planetei în 2050, fie 14 miliarde în 2075, toţi au nevoie de hrană.  Calităţile deosebite ale cernoziomului în România, ale aerului şi apelor încă (aproape) curate, tradițiile autohtone în biotehnologie și bioeconomie merită valorificate în </a:t>
            </a:r>
            <a:r>
              <a:rPr lang="ro-RO" dirty="0">
                <a:hlinkClick r:id="rId2"/>
              </a:rPr>
              <a:t>Grupul de Lucru pentru Economia Viitorului</a:t>
            </a:r>
            <a:r>
              <a:rPr lang="ro-RO" dirty="0"/>
              <a:t> pe care INACO l-a propus încă de anul trecut tuturor decidenților români, pentru a oferi cât mai multe șanse tinerelor </a:t>
            </a:r>
            <a:r>
              <a:rPr lang="ro-RO" dirty="0" smtClean="0"/>
              <a:t>generații (Paul, 2018). </a:t>
            </a:r>
            <a:endParaRPr lang="ro-RO" dirty="0"/>
          </a:p>
        </p:txBody>
      </p:sp>
      <p:sp>
        <p:nvSpPr>
          <p:cNvPr id="4" name="TextBox 3"/>
          <p:cNvSpPr txBox="1"/>
          <p:nvPr/>
        </p:nvSpPr>
        <p:spPr>
          <a:xfrm>
            <a:off x="914400" y="1251856"/>
            <a:ext cx="7543800" cy="634094"/>
          </a:xfrm>
          <a:prstGeom prst="rect">
            <a:avLst/>
          </a:prstGeom>
          <a:noFill/>
        </p:spPr>
        <p:txBody>
          <a:bodyPr wrap="square" lIns="0" tIns="0" rIns="0" bIns="0" rtlCol="0">
            <a:normAutofit fontScale="92500"/>
          </a:bodyPr>
          <a:lstStyle/>
          <a:p>
            <a:r>
              <a:rPr lang="ro-RO" sz="1300" dirty="0">
                <a:solidFill>
                  <a:schemeClr val="accent1">
                    <a:lumMod val="75000"/>
                  </a:schemeClr>
                </a:solidFill>
                <a:latin typeface="+mj-lt"/>
                <a:ea typeface="+mj-ea"/>
                <a:cs typeface="+mj-cs"/>
              </a:rPr>
              <a:t>Am</a:t>
            </a:r>
            <a:r>
              <a:rPr lang="ro-RO" sz="1300" dirty="0" smtClean="0">
                <a:solidFill>
                  <a:schemeClr val="accent1">
                    <a:lumMod val="75000"/>
                  </a:schemeClr>
                </a:solidFill>
                <a:latin typeface="+mj-lt"/>
                <a:ea typeface="+mj-ea"/>
                <a:cs typeface="+mj-cs"/>
              </a:rPr>
              <a:t> lăsat la urmă unul dintre „sertarele” importante, Agenda hranei, omisă de Ministerul Viitorului din Emiratele Arabe Unite, pentru că, probabil, în viziunea lor hrana este prea ieftină pentru a merita implicarea lor actuală, dar şi pentru că în viitor tehnologii propuse de Genetică, Medicină, Biochimie vor rezolva definitiv problema hranei. </a:t>
            </a:r>
            <a:endParaRPr lang="ro-RO" sz="1300" dirty="0">
              <a:solidFill>
                <a:schemeClr val="accent1">
                  <a:lumMod val="75000"/>
                </a:schemeClr>
              </a:solidFill>
              <a:latin typeface="+mj-lt"/>
              <a:ea typeface="+mj-ea"/>
              <a:cs typeface="+mj-cs"/>
            </a:endParaRPr>
          </a:p>
        </p:txBody>
      </p:sp>
    </p:spTree>
    <p:extLst>
      <p:ext uri="{BB962C8B-B14F-4D97-AF65-F5344CB8AC3E}">
        <p14:creationId xmlns:p14="http://schemas.microsoft.com/office/powerpoint/2010/main" val="9089928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85850"/>
            <a:ext cx="9753600" cy="7315200"/>
          </a:xfrm>
          <a:prstGeom prst="rect">
            <a:avLst/>
          </a:prstGeom>
        </p:spPr>
      </p:pic>
      <p:sp>
        <p:nvSpPr>
          <p:cNvPr id="6" name="Rectangle 5"/>
          <p:cNvSpPr/>
          <p:nvPr/>
        </p:nvSpPr>
        <p:spPr>
          <a:xfrm>
            <a:off x="-304800" y="-1066800"/>
            <a:ext cx="9753600" cy="7296150"/>
          </a:xfrm>
          <a:prstGeom prst="rect">
            <a:avLst/>
          </a:prstGeom>
          <a:solidFill>
            <a:schemeClr val="accent6">
              <a:lumMod val="7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3"/>
          <p:cNvSpPr txBox="1">
            <a:spLocks/>
          </p:cNvSpPr>
          <p:nvPr/>
        </p:nvSpPr>
        <p:spPr>
          <a:xfrm>
            <a:off x="914400" y="438150"/>
            <a:ext cx="7848600"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buNone/>
            </a:pPr>
            <a:r>
              <a:rPr lang="ro-RO" sz="9600" dirty="0" smtClean="0">
                <a:solidFill>
                  <a:srgbClr val="FFFFFF"/>
                </a:solidFill>
              </a:rPr>
              <a:t>ÎN CONCLUZIE ...</a:t>
            </a:r>
            <a:endParaRPr lang="ro-RO" sz="9600" dirty="0">
              <a:solidFill>
                <a:srgbClr val="FFFFFF"/>
              </a:solidFill>
            </a:endParaRPr>
          </a:p>
        </p:txBody>
      </p:sp>
    </p:spTree>
    <p:extLst>
      <p:ext uri="{BB962C8B-B14F-4D97-AF65-F5344CB8AC3E}">
        <p14:creationId xmlns:p14="http://schemas.microsoft.com/office/powerpoint/2010/main" val="16783134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smtClean="0"/>
              <a:t>... să </a:t>
            </a:r>
            <a:r>
              <a:rPr lang="ro-RO" dirty="0"/>
              <a:t>prezici viitorul este simplu, mai greu este să îl prezici corect </a:t>
            </a:r>
          </a:p>
        </p:txBody>
      </p:sp>
      <p:sp>
        <p:nvSpPr>
          <p:cNvPr id="5" name="Text Placeholder 4"/>
          <p:cNvSpPr>
            <a:spLocks noGrp="1"/>
          </p:cNvSpPr>
          <p:nvPr>
            <p:ph type="body" sz="quarter" idx="10"/>
          </p:nvPr>
        </p:nvSpPr>
        <p:spPr>
          <a:xfrm>
            <a:off x="914400" y="1276350"/>
            <a:ext cx="7543800" cy="3200400"/>
          </a:xfrm>
        </p:spPr>
        <p:txBody>
          <a:bodyPr>
            <a:normAutofit fontScale="85000" lnSpcReduction="10000"/>
          </a:bodyPr>
          <a:lstStyle/>
          <a:p>
            <a:r>
              <a:rPr lang="ro-RO" dirty="0" smtClean="0"/>
              <a:t>Omenirea </a:t>
            </a:r>
            <a:r>
              <a:rPr lang="ro-RO" dirty="0"/>
              <a:t>a cunoscut multiple previziuni sau reticențe tehnologice care s-au dovedit eronate. Viitorul este singurul care ne poate da dreptate sau nu. Important este să nu fim surprinși de viitor și nici să nu ne prindă cu ochii închiși. </a:t>
            </a:r>
          </a:p>
          <a:p>
            <a:r>
              <a:rPr lang="ro-RO" dirty="0"/>
              <a:t>Iată cele mai amuzante azi </a:t>
            </a:r>
            <a:r>
              <a:rPr lang="ro-RO" dirty="0">
                <a:hlinkClick r:id="rId2"/>
              </a:rPr>
              <a:t>predicții tehnologice eșuate </a:t>
            </a:r>
            <a:r>
              <a:rPr lang="ro-RO" dirty="0"/>
              <a:t>ale unor personalități de marcă ale vremurilor respective și cât de importantă este capacitatea de intuiție și apoi de adaptare la invențiile și inovațiile actuale:</a:t>
            </a:r>
          </a:p>
          <a:p>
            <a:endParaRPr lang="ro-RO" dirty="0"/>
          </a:p>
          <a:p>
            <a:r>
              <a:rPr lang="ro-RO" b="1" dirty="0"/>
              <a:t>1876:</a:t>
            </a:r>
            <a:r>
              <a:rPr lang="ro-RO" dirty="0"/>
              <a:t> </a:t>
            </a:r>
            <a:r>
              <a:rPr lang="ro-RO" i="1" dirty="0"/>
              <a:t>"Americanii au nevoie de telefoane, dar noi nu. Avem destui mesageri</a:t>
            </a:r>
            <a:r>
              <a:rPr lang="ro-RO" i="1" dirty="0" smtClean="0"/>
              <a:t>.”</a:t>
            </a:r>
            <a:r>
              <a:rPr lang="ro-RO" dirty="0"/>
              <a:t> </a:t>
            </a:r>
            <a:r>
              <a:rPr lang="ro-RO" dirty="0" smtClean="0"/>
              <a:t>William </a:t>
            </a:r>
            <a:r>
              <a:rPr lang="ro-RO" dirty="0"/>
              <a:t>Preece, preşedinte British Post Office</a:t>
            </a:r>
          </a:p>
          <a:p>
            <a:endParaRPr lang="ro-RO" dirty="0"/>
          </a:p>
          <a:p>
            <a:r>
              <a:rPr lang="ro-RO" b="1" dirty="0"/>
              <a:t>1876:</a:t>
            </a:r>
            <a:r>
              <a:rPr lang="ro-RO" dirty="0"/>
              <a:t> </a:t>
            </a:r>
            <a:r>
              <a:rPr lang="ro-RO" i="1" dirty="0"/>
              <a:t>"Telefonul are prea multe defecte pentru a fi considerat un mijloc de comunicare.</a:t>
            </a:r>
            <a:r>
              <a:rPr lang="ro-RO" i="1" dirty="0" smtClean="0"/>
              <a:t>“</a:t>
            </a:r>
            <a:r>
              <a:rPr lang="ro-RO" dirty="0" smtClean="0"/>
              <a:t> William </a:t>
            </a:r>
            <a:r>
              <a:rPr lang="ro-RO" dirty="0"/>
              <a:t>Orton, preşedinte Western Union</a:t>
            </a:r>
          </a:p>
          <a:p>
            <a:endParaRPr lang="ro-RO" dirty="0"/>
          </a:p>
          <a:p>
            <a:r>
              <a:rPr lang="ro-RO" b="1" dirty="0"/>
              <a:t>1889:</a:t>
            </a:r>
            <a:r>
              <a:rPr lang="ro-RO" dirty="0"/>
              <a:t> </a:t>
            </a:r>
            <a:r>
              <a:rPr lang="ro-RO" i="1" dirty="0"/>
              <a:t>“Atenţia acordată curentului alternativ este o pierdere de timp. Nimeni nu îl va folosi vreodată.”</a:t>
            </a:r>
            <a:r>
              <a:rPr lang="ro-RO" dirty="0"/>
              <a:t> </a:t>
            </a:r>
            <a:r>
              <a:rPr lang="ro-RO" dirty="0" smtClean="0"/>
              <a:t>Thomas </a:t>
            </a:r>
            <a:r>
              <a:rPr lang="ro-RO" dirty="0"/>
              <a:t>Edison</a:t>
            </a:r>
          </a:p>
          <a:p>
            <a:endParaRPr lang="ro-RO" dirty="0"/>
          </a:p>
          <a:p>
            <a:r>
              <a:rPr lang="ro-RO" b="1" dirty="0"/>
              <a:t>1930:</a:t>
            </a:r>
            <a:r>
              <a:rPr lang="ro-RO" dirty="0"/>
              <a:t> </a:t>
            </a:r>
            <a:r>
              <a:rPr lang="ro-RO" i="1" dirty="0"/>
              <a:t>“Inovaţii precum electricitatea vor avea un impact atât de profund încât vor schimba cu totul piaţa muncii şi în viitor oamenii vor petrece cea mai mare a timpului făcând doar activităţi care le fac plăcere“</a:t>
            </a:r>
            <a:r>
              <a:rPr lang="ro-RO" dirty="0"/>
              <a:t>. </a:t>
            </a:r>
            <a:r>
              <a:rPr lang="ro-RO" dirty="0" smtClean="0"/>
              <a:t>John </a:t>
            </a:r>
            <a:r>
              <a:rPr lang="ro-RO" dirty="0"/>
              <a:t>Maynard Keynes, economist </a:t>
            </a:r>
            <a:r>
              <a:rPr lang="ro-RO" dirty="0" smtClean="0"/>
              <a:t>britanic</a:t>
            </a:r>
          </a:p>
        </p:txBody>
      </p:sp>
    </p:spTree>
    <p:extLst>
      <p:ext uri="{BB962C8B-B14F-4D97-AF65-F5344CB8AC3E}">
        <p14:creationId xmlns:p14="http://schemas.microsoft.com/office/powerpoint/2010/main" val="40426212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lnSpcReduction="10000"/>
          </a:bodyPr>
          <a:lstStyle/>
          <a:p>
            <a:r>
              <a:rPr lang="ro-RO" b="1" dirty="0"/>
              <a:t>1943:</a:t>
            </a:r>
            <a:r>
              <a:rPr lang="ro-RO" dirty="0"/>
              <a:t> </a:t>
            </a:r>
            <a:r>
              <a:rPr lang="ro-RO" i="1" dirty="0"/>
              <a:t>“Cred că pe piaţa globală nu este loc decât pentru cinci computere.”</a:t>
            </a:r>
            <a:r>
              <a:rPr lang="ro-RO" dirty="0"/>
              <a:t> Thomas Watson, preşedinte IBM</a:t>
            </a:r>
          </a:p>
          <a:p>
            <a:endParaRPr lang="ro-RO" b="1" dirty="0" smtClean="0"/>
          </a:p>
          <a:p>
            <a:r>
              <a:rPr lang="ro-RO" b="1" dirty="0" smtClean="0"/>
              <a:t>1946</a:t>
            </a:r>
            <a:r>
              <a:rPr lang="ro-RO" b="1" dirty="0"/>
              <a:t>:</a:t>
            </a:r>
            <a:r>
              <a:rPr lang="ro-RO" dirty="0"/>
              <a:t> </a:t>
            </a:r>
            <a:r>
              <a:rPr lang="ro-RO" i="1" dirty="0"/>
              <a:t>"Televiziunea va rezista pe piaţă maximum şase luni. Oamenii se vor plictisi să se uite la televizor în fiecare seară</a:t>
            </a:r>
            <a:r>
              <a:rPr lang="ro-RO" i="1" dirty="0" smtClean="0"/>
              <a:t>.”</a:t>
            </a:r>
            <a:r>
              <a:rPr lang="ro-RO" dirty="0" smtClean="0"/>
              <a:t> Darryl </a:t>
            </a:r>
            <a:r>
              <a:rPr lang="ro-RO" dirty="0"/>
              <a:t>Zanuck, 20th Century </a:t>
            </a:r>
            <a:r>
              <a:rPr lang="ro-RO" dirty="0" smtClean="0"/>
              <a:t>Fox</a:t>
            </a:r>
          </a:p>
          <a:p>
            <a:endParaRPr lang="ro-RO" dirty="0"/>
          </a:p>
          <a:p>
            <a:r>
              <a:rPr lang="ro-RO" b="1" dirty="0"/>
              <a:t>1955:</a:t>
            </a:r>
            <a:r>
              <a:rPr lang="ro-RO" dirty="0"/>
              <a:t> </a:t>
            </a:r>
            <a:r>
              <a:rPr lang="ro-RO" i="1" dirty="0"/>
              <a:t>"Aspiratoarele alimentate nuclear vor fi o realitate în 10 ani</a:t>
            </a:r>
            <a:r>
              <a:rPr lang="ro-RO" i="1" dirty="0" smtClean="0"/>
              <a:t>.”</a:t>
            </a:r>
            <a:r>
              <a:rPr lang="ro-RO" dirty="0" smtClean="0"/>
              <a:t> Alex </a:t>
            </a:r>
            <a:r>
              <a:rPr lang="ro-RO" dirty="0"/>
              <a:t>Lewyt, preşedinte Lewyt Vacuum Cleaner </a:t>
            </a:r>
            <a:r>
              <a:rPr lang="ro-RO" dirty="0" smtClean="0"/>
              <a:t>Company</a:t>
            </a:r>
          </a:p>
          <a:p>
            <a:endParaRPr lang="ro-RO" dirty="0"/>
          </a:p>
          <a:p>
            <a:r>
              <a:rPr lang="ro-RO" b="1" dirty="0"/>
              <a:t>1961:</a:t>
            </a:r>
            <a:r>
              <a:rPr lang="ro-RO" dirty="0"/>
              <a:t> </a:t>
            </a:r>
            <a:r>
              <a:rPr lang="ro-RO" i="1" dirty="0"/>
              <a:t>"Practic nu sunt şanse pentru comunicaţiile prin sateliţi să conducă la telefoane sau servicii de radio şi TV mai bune în </a:t>
            </a:r>
            <a:r>
              <a:rPr lang="ro-RO" i="1" dirty="0" smtClean="0"/>
              <a:t>SUA.”</a:t>
            </a:r>
            <a:r>
              <a:rPr lang="ro-RO" dirty="0" smtClean="0"/>
              <a:t> T.A.M</a:t>
            </a:r>
            <a:r>
              <a:rPr lang="ro-RO" dirty="0"/>
              <a:t>. Craven, Comisar, Comisia Federală de Comunicaţii </a:t>
            </a:r>
            <a:endParaRPr lang="ro-RO" dirty="0" smtClean="0"/>
          </a:p>
          <a:p>
            <a:endParaRPr lang="ro-RO" dirty="0"/>
          </a:p>
          <a:p>
            <a:r>
              <a:rPr lang="ro-RO" b="1" dirty="0"/>
              <a:t>1977:</a:t>
            </a:r>
            <a:r>
              <a:rPr lang="ro-RO" dirty="0"/>
              <a:t> </a:t>
            </a:r>
            <a:r>
              <a:rPr lang="ro-RO" i="1" dirty="0"/>
              <a:t>“Nu există nici un motiv ca o persoană să îşi dorească să aibă un computer acasă.</a:t>
            </a:r>
            <a:r>
              <a:rPr lang="ro-RO" i="1" dirty="0" smtClean="0"/>
              <a:t>”</a:t>
            </a:r>
            <a:r>
              <a:rPr lang="ro-RO" dirty="0" smtClean="0"/>
              <a:t> Ken </a:t>
            </a:r>
            <a:r>
              <a:rPr lang="ro-RO" dirty="0"/>
              <a:t>Olsen, fondator Digital Equipment </a:t>
            </a:r>
            <a:r>
              <a:rPr lang="ro-RO" dirty="0" smtClean="0"/>
              <a:t>Corporation</a:t>
            </a:r>
            <a:endParaRPr lang="ro-RO" dirty="0"/>
          </a:p>
        </p:txBody>
      </p:sp>
    </p:spTree>
    <p:extLst>
      <p:ext uri="{BB962C8B-B14F-4D97-AF65-F5344CB8AC3E}">
        <p14:creationId xmlns:p14="http://schemas.microsoft.com/office/powerpoint/2010/main" val="11194643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lnSpcReduction="10000"/>
          </a:bodyPr>
          <a:lstStyle/>
          <a:p>
            <a:r>
              <a:rPr lang="ro-RO" b="1" dirty="0" smtClean="0"/>
              <a:t>1978</a:t>
            </a:r>
            <a:r>
              <a:rPr lang="ro-RO" b="1" dirty="0"/>
              <a:t>:</a:t>
            </a:r>
            <a:r>
              <a:rPr lang="ro-RO" dirty="0"/>
              <a:t> </a:t>
            </a:r>
            <a:r>
              <a:rPr lang="ro-RO" i="1" dirty="0"/>
              <a:t>“Până în 1988, un sfert din forţa de muncă a Australiei va fi în pericol urmare a schimbărilor tehnologice.</a:t>
            </a:r>
            <a:r>
              <a:rPr lang="ro-RO" i="1" dirty="0" smtClean="0"/>
              <a:t>“</a:t>
            </a:r>
            <a:r>
              <a:rPr lang="ro-RO" dirty="0" smtClean="0"/>
              <a:t> Ian </a:t>
            </a:r>
            <a:r>
              <a:rPr lang="ro-RO" dirty="0"/>
              <a:t>Turner, </a:t>
            </a:r>
            <a:r>
              <a:rPr lang="ro-RO" dirty="0" smtClean="0"/>
              <a:t>istoric</a:t>
            </a:r>
          </a:p>
          <a:p>
            <a:endParaRPr lang="ro-RO" dirty="0"/>
          </a:p>
          <a:p>
            <a:r>
              <a:rPr lang="ro-RO" b="1" dirty="0"/>
              <a:t>1981:</a:t>
            </a:r>
            <a:r>
              <a:rPr lang="ro-RO" dirty="0"/>
              <a:t> </a:t>
            </a:r>
            <a:r>
              <a:rPr lang="ro-RO" i="1" dirty="0"/>
              <a:t>“Cu siguranţă telefoanele mobile nu vor înlocui telefoanele clasice cu fir.”</a:t>
            </a:r>
            <a:r>
              <a:rPr lang="ro-RO" dirty="0"/>
              <a:t> </a:t>
            </a:r>
            <a:r>
              <a:rPr lang="ro-RO" dirty="0" smtClean="0"/>
              <a:t>Marty </a:t>
            </a:r>
            <a:r>
              <a:rPr lang="ro-RO" dirty="0"/>
              <a:t>Cooper, </a:t>
            </a:r>
            <a:r>
              <a:rPr lang="ro-RO" dirty="0" smtClean="0"/>
              <a:t>inventator</a:t>
            </a:r>
          </a:p>
          <a:p>
            <a:endParaRPr lang="ro-RO" dirty="0"/>
          </a:p>
          <a:p>
            <a:r>
              <a:rPr lang="ro-RO" b="1" dirty="0"/>
              <a:t>1995:</a:t>
            </a:r>
            <a:r>
              <a:rPr lang="ro-RO" dirty="0"/>
              <a:t> </a:t>
            </a:r>
            <a:r>
              <a:rPr lang="ro-RO" i="1" dirty="0"/>
              <a:t>"Prevăd că Internetul va avea o evoluţie spectaculoasă ca o supernova şi în 1996 va colapsa</a:t>
            </a:r>
            <a:r>
              <a:rPr lang="ro-RO" i="1" dirty="0" smtClean="0"/>
              <a:t>.”</a:t>
            </a:r>
            <a:r>
              <a:rPr lang="ro-RO" dirty="0" smtClean="0"/>
              <a:t> Robert </a:t>
            </a:r>
            <a:r>
              <a:rPr lang="ro-RO" dirty="0"/>
              <a:t>Metcalfe, fondator </a:t>
            </a:r>
            <a:r>
              <a:rPr lang="ro-RO" dirty="0" smtClean="0"/>
              <a:t>3Com</a:t>
            </a:r>
          </a:p>
          <a:p>
            <a:endParaRPr lang="ro-RO" dirty="0"/>
          </a:p>
          <a:p>
            <a:r>
              <a:rPr lang="ro-RO" b="1" dirty="0"/>
              <a:t>2006:</a:t>
            </a:r>
            <a:r>
              <a:rPr lang="ro-RO" dirty="0"/>
              <a:t> </a:t>
            </a:r>
            <a:r>
              <a:rPr lang="ro-RO" i="1" dirty="0"/>
              <a:t>"Toată lumea mă întreabă când va veni Apple pe piaţă cu un mobil. Răspunsul meu este probabil niciodată</a:t>
            </a:r>
            <a:r>
              <a:rPr lang="ro-RO" i="1" dirty="0" smtClean="0"/>
              <a:t>.”</a:t>
            </a:r>
            <a:r>
              <a:rPr lang="ro-RO" dirty="0" smtClean="0"/>
              <a:t> David </a:t>
            </a:r>
            <a:r>
              <a:rPr lang="ro-RO" dirty="0"/>
              <a:t>Pogue, The New York </a:t>
            </a:r>
            <a:r>
              <a:rPr lang="ro-RO" dirty="0" smtClean="0"/>
              <a:t>Times</a:t>
            </a:r>
          </a:p>
          <a:p>
            <a:endParaRPr lang="ro-RO" dirty="0"/>
          </a:p>
          <a:p>
            <a:r>
              <a:rPr lang="ro-RO" b="1" dirty="0"/>
              <a:t>2007:</a:t>
            </a:r>
            <a:r>
              <a:rPr lang="ro-RO" dirty="0"/>
              <a:t> </a:t>
            </a:r>
            <a:r>
              <a:rPr lang="ro-RO" i="1" dirty="0"/>
              <a:t>“Nu există nici o şansă ca un iPhone să aibă o cotă de piaţă semnificativă.”</a:t>
            </a:r>
            <a:r>
              <a:rPr lang="ro-RO" dirty="0"/>
              <a:t> </a:t>
            </a:r>
            <a:r>
              <a:rPr lang="ro-RO" dirty="0" smtClean="0"/>
              <a:t>Steve </a:t>
            </a:r>
            <a:r>
              <a:rPr lang="ro-RO" dirty="0"/>
              <a:t>Ballmer, Microsoft CEO </a:t>
            </a:r>
          </a:p>
        </p:txBody>
      </p:sp>
    </p:spTree>
    <p:extLst>
      <p:ext uri="{BB962C8B-B14F-4D97-AF65-F5344CB8AC3E}">
        <p14:creationId xmlns:p14="http://schemas.microsoft.com/office/powerpoint/2010/main" val="2884658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prstGeom prst="rect">
            <a:avLst/>
          </a:prstGeom>
        </p:spPr>
        <p:txBody>
          <a:bodyPr>
            <a:normAutofit/>
          </a:bodyPr>
          <a:lstStyle/>
          <a:p>
            <a:r>
              <a:rPr lang="hr-HR" dirty="0"/>
              <a:t>Robotica</a:t>
            </a:r>
            <a:endParaRPr lang="ro-RO" dirty="0"/>
          </a:p>
        </p:txBody>
      </p:sp>
      <p:sp>
        <p:nvSpPr>
          <p:cNvPr id="3" name="Text Placeholder 2"/>
          <p:cNvSpPr>
            <a:spLocks noGrp="1"/>
          </p:cNvSpPr>
          <p:nvPr>
            <p:ph type="body" sz="quarter" idx="10"/>
          </p:nvPr>
        </p:nvSpPr>
        <p:spPr>
          <a:xfrm>
            <a:off x="914400" y="1276350"/>
            <a:ext cx="7543800" cy="914400"/>
          </a:xfrm>
        </p:spPr>
        <p:txBody>
          <a:bodyPr numCol="3" spcCol="360000">
            <a:normAutofit fontScale="92500" lnSpcReduction="20000"/>
          </a:bodyPr>
          <a:lstStyle/>
          <a:p>
            <a:r>
              <a:rPr lang="ro-RO" dirty="0" smtClean="0"/>
              <a:t>Ne vor înlocui roboții? În unele activități, în bună măsură, credem că da. Se vor genera în schimb alte locuri de muncă. </a:t>
            </a:r>
          </a:p>
          <a:p>
            <a:r>
              <a:rPr lang="ro-RO" dirty="0" smtClean="0"/>
              <a:t>În diferite </a:t>
            </a:r>
            <a:r>
              <a:rPr lang="ro-RO" dirty="0"/>
              <a:t>industrii, roboții de diferite categorii au preluat aproape integral procesul de producție de la oameni - în cea mai mare fabrică de aer condiționat industrial din lume din China, 800 de roboți au înlocuit 24 000 de </a:t>
            </a:r>
            <a:r>
              <a:rPr lang="ro-RO" dirty="0" smtClean="0"/>
              <a:t>lucrători, la Midea </a:t>
            </a:r>
            <a:r>
              <a:rPr lang="ro-RO" dirty="0"/>
              <a:t>(Pambuccian, 2017).</a:t>
            </a:r>
            <a:r>
              <a:rPr lang="ro-RO" dirty="0" smtClean="0"/>
              <a:t>. </a:t>
            </a:r>
            <a:endParaRPr lang="ro-RO" dirty="0" smtClean="0">
              <a:hlinkClick r:id="rId2"/>
            </a:endParaRPr>
          </a:p>
          <a:p>
            <a:endParaRPr lang="ro-RO" dirty="0">
              <a:hlinkClick r:id="rId2"/>
            </a:endParaRPr>
          </a:p>
        </p:txBody>
      </p:sp>
      <p:pic>
        <p:nvPicPr>
          <p:cNvPr id="6" name="Picture 5" descr="52477a46-c89a-4f87-b4c4-5f0e6f6935a2.JPG">
            <a:hlinkClick r:id="rId3"/>
          </p:cNvPr>
          <p:cNvPicPr>
            <a:picLocks noChangeAspect="1"/>
          </p:cNvPicPr>
          <p:nvPr/>
        </p:nvPicPr>
        <p:blipFill>
          <a:blip r:embed="rId4" cstate="print"/>
          <a:stretch>
            <a:fillRect/>
          </a:stretch>
        </p:blipFill>
        <p:spPr>
          <a:xfrm>
            <a:off x="3505200" y="2546063"/>
            <a:ext cx="2362200" cy="1573530"/>
          </a:xfrm>
          <a:prstGeom prst="rect">
            <a:avLst/>
          </a:prstGeom>
        </p:spPr>
      </p:pic>
      <p:pic>
        <p:nvPicPr>
          <p:cNvPr id="11" name="Picture 10" descr="play.png">
            <a:hlinkClick r:id="rId3"/>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2953766"/>
            <a:ext cx="762000" cy="772160"/>
          </a:xfrm>
          <a:prstGeom prst="rect">
            <a:avLst/>
          </a:prstGeom>
        </p:spPr>
      </p:pic>
      <p:sp>
        <p:nvSpPr>
          <p:cNvPr id="12" name="Rectangle 11"/>
          <p:cNvSpPr/>
          <p:nvPr/>
        </p:nvSpPr>
        <p:spPr>
          <a:xfrm>
            <a:off x="4191000" y="4095750"/>
            <a:ext cx="1107996" cy="276999"/>
          </a:xfrm>
          <a:prstGeom prst="rect">
            <a:avLst/>
          </a:prstGeom>
        </p:spPr>
        <p:txBody>
          <a:bodyPr wrap="none">
            <a:spAutoFit/>
          </a:bodyPr>
          <a:lstStyle/>
          <a:p>
            <a:pPr algn="ctr"/>
            <a:r>
              <a:rPr lang="ro-RO" sz="1200" dirty="0">
                <a:solidFill>
                  <a:srgbClr val="00ACD2"/>
                </a:solidFill>
              </a:rPr>
              <a:t> </a:t>
            </a:r>
            <a:r>
              <a:rPr lang="ro-RO" sz="1200" dirty="0" smtClean="0">
                <a:solidFill>
                  <a:srgbClr val="00ACD2"/>
                </a:solidFill>
              </a:rPr>
              <a:t>Fabrica </a:t>
            </a:r>
            <a:r>
              <a:rPr lang="ro-RO" sz="1200" dirty="0">
                <a:solidFill>
                  <a:srgbClr val="00ACD2"/>
                </a:solidFill>
              </a:rPr>
              <a:t>Midea</a:t>
            </a:r>
            <a:endParaRPr lang="en-US" sz="1200" dirty="0">
              <a:solidFill>
                <a:srgbClr val="00ACD2"/>
              </a:solidFill>
            </a:endParaRPr>
          </a:p>
        </p:txBody>
      </p:sp>
    </p:spTree>
    <p:extLst>
      <p:ext uri="{BB962C8B-B14F-4D97-AF65-F5344CB8AC3E}">
        <p14:creationId xmlns:p14="http://schemas.microsoft.com/office/powerpoint/2010/main" val="16762477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o-RO" dirty="0" smtClean="0"/>
              <a:t>Tu, </a:t>
            </a:r>
            <a:r>
              <a:rPr lang="ro-RO" dirty="0"/>
              <a:t>tânărul de azi </a:t>
            </a:r>
            <a:r>
              <a:rPr lang="ro-RO" dirty="0" smtClean="0"/>
              <a:t>și </a:t>
            </a:r>
            <a:r>
              <a:rPr lang="ro-RO" dirty="0"/>
              <a:t>lumea de mâine</a:t>
            </a:r>
          </a:p>
        </p:txBody>
      </p:sp>
      <p:graphicFrame>
        <p:nvGraphicFramePr>
          <p:cNvPr id="6" name="Diagram 5"/>
          <p:cNvGraphicFramePr/>
          <p:nvPr>
            <p:extLst>
              <p:ext uri="{D42A27DB-BD31-4B8C-83A1-F6EECF244321}">
                <p14:modId xmlns:p14="http://schemas.microsoft.com/office/powerpoint/2010/main" val="2433049521"/>
              </p:ext>
            </p:extLst>
          </p:nvPr>
        </p:nvGraphicFramePr>
        <p:xfrm>
          <a:off x="1371600" y="1123950"/>
          <a:ext cx="65532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71046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1047750"/>
            <a:ext cx="4572000" cy="2185214"/>
          </a:xfrm>
          <a:prstGeom prst="rect">
            <a:avLst/>
          </a:prstGeom>
        </p:spPr>
        <p:txBody>
          <a:bodyPr>
            <a:spAutoFit/>
          </a:bodyPr>
          <a:lstStyle/>
          <a:p>
            <a:pPr algn="ctr"/>
            <a:r>
              <a:rPr lang="ro-RO" sz="1400" dirty="0" smtClean="0">
                <a:solidFill>
                  <a:schemeClr val="accent1">
                    <a:lumMod val="75000"/>
                  </a:schemeClr>
                </a:solidFill>
                <a:latin typeface="+mj-lt"/>
                <a:ea typeface="+mj-ea"/>
                <a:cs typeface="+mj-cs"/>
              </a:rPr>
              <a:t>ECHIPA DE CO-AUTORI INACO:</a:t>
            </a:r>
          </a:p>
          <a:p>
            <a:pPr algn="ctr"/>
            <a:endParaRPr lang="ro-RO" sz="1400" dirty="0">
              <a:solidFill>
                <a:schemeClr val="accent1">
                  <a:lumMod val="75000"/>
                </a:schemeClr>
              </a:solidFill>
              <a:latin typeface="+mj-lt"/>
              <a:ea typeface="+mj-ea"/>
              <a:cs typeface="+mj-cs"/>
            </a:endParaRPr>
          </a:p>
          <a:p>
            <a:pPr algn="ctr"/>
            <a:r>
              <a:rPr lang="ro-RO" sz="1200" dirty="0">
                <a:solidFill>
                  <a:schemeClr val="accent1">
                    <a:lumMod val="75000"/>
                  </a:schemeClr>
                </a:solidFill>
                <a:latin typeface="+mj-lt"/>
                <a:ea typeface="+mj-ea"/>
                <a:cs typeface="+mj-cs"/>
              </a:rPr>
              <a:t>Andreea Paul, conf. univ. dr. (coordonator</a:t>
            </a:r>
            <a:r>
              <a:rPr lang="ro-RO" sz="1200" dirty="0" smtClean="0">
                <a:solidFill>
                  <a:schemeClr val="accent1">
                    <a:lumMod val="75000"/>
                  </a:schemeClr>
                </a:solidFill>
                <a:latin typeface="+mj-lt"/>
                <a:ea typeface="+mj-ea"/>
                <a:cs typeface="+mj-cs"/>
              </a:rPr>
              <a:t>)</a:t>
            </a:r>
          </a:p>
          <a:p>
            <a:pPr algn="ctr"/>
            <a:r>
              <a:rPr lang="ro-RO" sz="1200" dirty="0" smtClean="0">
                <a:solidFill>
                  <a:schemeClr val="accent1">
                    <a:lumMod val="75000"/>
                  </a:schemeClr>
                </a:solidFill>
                <a:latin typeface="+mj-lt"/>
                <a:ea typeface="+mj-ea"/>
                <a:cs typeface="+mj-cs"/>
              </a:rPr>
              <a:t> </a:t>
            </a:r>
            <a:endParaRPr lang="ro-RO" sz="1200" dirty="0">
              <a:solidFill>
                <a:schemeClr val="accent1">
                  <a:lumMod val="75000"/>
                </a:schemeClr>
              </a:solidFill>
              <a:latin typeface="+mj-lt"/>
              <a:ea typeface="+mj-ea"/>
              <a:cs typeface="+mj-cs"/>
            </a:endParaRPr>
          </a:p>
          <a:p>
            <a:pPr algn="ctr"/>
            <a:r>
              <a:rPr lang="ro-RO" sz="1200" dirty="0">
                <a:solidFill>
                  <a:schemeClr val="accent1">
                    <a:lumMod val="75000"/>
                  </a:schemeClr>
                </a:solidFill>
                <a:latin typeface="+mj-lt"/>
                <a:ea typeface="+mj-ea"/>
                <a:cs typeface="+mj-cs"/>
              </a:rPr>
              <a:t>Alexandru Mironov, prof. Dd. </a:t>
            </a:r>
          </a:p>
          <a:p>
            <a:pPr algn="ctr"/>
            <a:r>
              <a:rPr lang="ro-RO" sz="1200" dirty="0">
                <a:solidFill>
                  <a:schemeClr val="accent1">
                    <a:lumMod val="75000"/>
                  </a:schemeClr>
                </a:solidFill>
                <a:latin typeface="+mj-lt"/>
                <a:ea typeface="+mj-ea"/>
                <a:cs typeface="+mj-cs"/>
              </a:rPr>
              <a:t>Alexandra Cernian, lect. univ. dr.</a:t>
            </a:r>
          </a:p>
          <a:p>
            <a:pPr algn="ctr"/>
            <a:r>
              <a:rPr lang="ro-RO" sz="1200" dirty="0">
                <a:solidFill>
                  <a:schemeClr val="accent1">
                    <a:lumMod val="75000"/>
                  </a:schemeClr>
                </a:solidFill>
                <a:latin typeface="+mj-lt"/>
                <a:ea typeface="+mj-ea"/>
                <a:cs typeface="+mj-cs"/>
              </a:rPr>
              <a:t>Anca Tamaș, expert de cercetare, dr.</a:t>
            </a:r>
          </a:p>
          <a:p>
            <a:pPr algn="ctr"/>
            <a:r>
              <a:rPr lang="ro-RO" sz="1200" dirty="0">
                <a:solidFill>
                  <a:schemeClr val="accent1">
                    <a:lumMod val="75000"/>
                  </a:schemeClr>
                </a:solidFill>
                <a:latin typeface="+mj-lt"/>
                <a:ea typeface="+mj-ea"/>
                <a:cs typeface="+mj-cs"/>
              </a:rPr>
              <a:t>Izabela Lazăr, expert civic</a:t>
            </a:r>
          </a:p>
          <a:p>
            <a:pPr algn="ctr"/>
            <a:r>
              <a:rPr lang="ro-RO" sz="1200" dirty="0">
                <a:solidFill>
                  <a:schemeClr val="accent1">
                    <a:lumMod val="75000"/>
                  </a:schemeClr>
                </a:solidFill>
                <a:latin typeface="+mj-lt"/>
                <a:ea typeface="+mj-ea"/>
                <a:cs typeface="+mj-cs"/>
              </a:rPr>
              <a:t>Bogdan Dumitrescu, expert comunicare</a:t>
            </a:r>
          </a:p>
          <a:p>
            <a:pPr algn="ctr"/>
            <a:endParaRPr lang="ro-RO" sz="1200" dirty="0">
              <a:solidFill>
                <a:schemeClr val="accent1">
                  <a:lumMod val="75000"/>
                </a:schemeClr>
              </a:solidFill>
              <a:latin typeface="+mj-lt"/>
              <a:ea typeface="+mj-ea"/>
              <a:cs typeface="+mj-cs"/>
            </a:endParaRPr>
          </a:p>
          <a:p>
            <a:pPr algn="ctr"/>
            <a:r>
              <a:rPr lang="ro-RO" sz="1200" dirty="0">
                <a:solidFill>
                  <a:schemeClr val="accent1">
                    <a:lumMod val="75000"/>
                  </a:schemeClr>
                </a:solidFill>
                <a:latin typeface="+mj-lt"/>
                <a:ea typeface="+mj-ea"/>
                <a:cs typeface="+mj-cs"/>
              </a:rPr>
              <a:t>Design: GHERMANDESIGN.COM</a:t>
            </a:r>
            <a:endParaRPr lang="en-US" sz="1200" dirty="0">
              <a:solidFill>
                <a:schemeClr val="accent1">
                  <a:lumMod val="75000"/>
                </a:schemeClr>
              </a:solidFill>
              <a:latin typeface="+mj-lt"/>
              <a:ea typeface="+mj-ea"/>
              <a:cs typeface="+mj-cs"/>
            </a:endParaRPr>
          </a:p>
        </p:txBody>
      </p:sp>
      <p:sp>
        <p:nvSpPr>
          <p:cNvPr id="7" name="TextBox 6"/>
          <p:cNvSpPr txBox="1"/>
          <p:nvPr/>
        </p:nvSpPr>
        <p:spPr>
          <a:xfrm>
            <a:off x="2286000" y="3340953"/>
            <a:ext cx="4572000" cy="830997"/>
          </a:xfrm>
          <a:prstGeom prst="rect">
            <a:avLst/>
          </a:prstGeom>
          <a:noFill/>
        </p:spPr>
        <p:txBody>
          <a:bodyPr wrap="square" rtlCol="0">
            <a:spAutoFit/>
          </a:bodyPr>
          <a:lstStyle/>
          <a:p>
            <a:pPr algn="ctr"/>
            <a:r>
              <a:rPr lang="en-GB" sz="1200" dirty="0" smtClean="0">
                <a:solidFill>
                  <a:schemeClr val="accent1">
                    <a:lumMod val="75000"/>
                  </a:schemeClr>
                </a:solidFill>
                <a:latin typeface="+mj-lt"/>
                <a:ea typeface="+mj-ea"/>
                <a:cs typeface="+mj-cs"/>
              </a:rPr>
              <a:t>CONTACT:</a:t>
            </a:r>
          </a:p>
          <a:p>
            <a:pPr algn="ctr"/>
            <a:r>
              <a:rPr lang="en-GB" sz="1200" dirty="0" smtClean="0">
                <a:solidFill>
                  <a:schemeClr val="accent1">
                    <a:lumMod val="75000"/>
                  </a:schemeClr>
                </a:solidFill>
                <a:latin typeface="+mj-lt"/>
                <a:ea typeface="+mj-ea"/>
                <a:cs typeface="+mj-cs"/>
                <a:hlinkClick r:id="rId2"/>
              </a:rPr>
              <a:t>office</a:t>
            </a:r>
            <a:r>
              <a:rPr lang="en-GB" sz="1200" dirty="0">
                <a:solidFill>
                  <a:schemeClr val="accent1">
                    <a:lumMod val="75000"/>
                  </a:schemeClr>
                </a:solidFill>
                <a:latin typeface="+mj-lt"/>
                <a:ea typeface="+mj-ea"/>
                <a:cs typeface="+mj-cs"/>
                <a:hlinkClick r:id="rId2"/>
              </a:rPr>
              <a:t>@inaco.ro</a:t>
            </a:r>
            <a:endParaRPr lang="en-GB" sz="1200" dirty="0">
              <a:solidFill>
                <a:schemeClr val="accent1">
                  <a:lumMod val="75000"/>
                </a:schemeClr>
              </a:solidFill>
              <a:latin typeface="+mj-lt"/>
              <a:ea typeface="+mj-ea"/>
              <a:cs typeface="+mj-cs"/>
            </a:endParaRPr>
          </a:p>
          <a:p>
            <a:pPr algn="ctr"/>
            <a:r>
              <a:rPr lang="en-GB" sz="1200" dirty="0">
                <a:solidFill>
                  <a:schemeClr val="accent1">
                    <a:lumMod val="75000"/>
                  </a:schemeClr>
                </a:solidFill>
                <a:latin typeface="+mj-lt"/>
                <a:ea typeface="+mj-ea"/>
                <a:cs typeface="+mj-cs"/>
                <a:hlinkClick r:id="rId2"/>
              </a:rPr>
              <a:t>andreea.paul@inaco.ro</a:t>
            </a:r>
            <a:endParaRPr lang="ro-RO" sz="1200" dirty="0">
              <a:solidFill>
                <a:schemeClr val="accent1">
                  <a:lumMod val="75000"/>
                </a:schemeClr>
              </a:solidFill>
              <a:latin typeface="+mj-lt"/>
              <a:ea typeface="+mj-ea"/>
              <a:cs typeface="+mj-cs"/>
              <a:hlinkClick r:id="rId2"/>
            </a:endParaRPr>
          </a:p>
          <a:p>
            <a:pPr algn="ctr"/>
            <a:endParaRPr lang="en-US" sz="1200" dirty="0">
              <a:solidFill>
                <a:schemeClr val="accent1">
                  <a:lumMod val="75000"/>
                </a:schemeClr>
              </a:solidFill>
              <a:latin typeface="+mj-lt"/>
              <a:ea typeface="+mj-ea"/>
              <a:cs typeface="+mj-cs"/>
            </a:endParaRPr>
          </a:p>
        </p:txBody>
      </p:sp>
    </p:spTree>
    <p:extLst>
      <p:ext uri="{BB962C8B-B14F-4D97-AF65-F5344CB8AC3E}">
        <p14:creationId xmlns:p14="http://schemas.microsoft.com/office/powerpoint/2010/main" val="39062823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90550"/>
            <a:ext cx="4572000" cy="523220"/>
          </a:xfrm>
          <a:prstGeom prst="rect">
            <a:avLst/>
          </a:prstGeom>
        </p:spPr>
        <p:txBody>
          <a:bodyPr>
            <a:spAutoFit/>
          </a:bodyPr>
          <a:lstStyle/>
          <a:p>
            <a:pPr algn="ctr"/>
            <a:r>
              <a:rPr lang="ro-RO" sz="1400" dirty="0" smtClean="0">
                <a:solidFill>
                  <a:schemeClr val="accent1">
                    <a:lumMod val="75000"/>
                  </a:schemeClr>
                </a:solidFill>
                <a:latin typeface="+mj-lt"/>
                <a:ea typeface="+mj-ea"/>
                <a:cs typeface="+mj-cs"/>
              </a:rPr>
              <a:t>MULȚUMIM FINANȚATORILOR PROIECTULUI:</a:t>
            </a:r>
          </a:p>
          <a:p>
            <a:pPr algn="ctr"/>
            <a:r>
              <a:rPr lang="ro-RO" sz="1400" dirty="0" smtClean="0">
                <a:solidFill>
                  <a:schemeClr val="accent1">
                    <a:lumMod val="75000"/>
                  </a:schemeClr>
                </a:solidFill>
                <a:latin typeface="+mj-lt"/>
                <a:ea typeface="+mj-ea"/>
                <a:cs typeface="+mj-cs"/>
              </a:rPr>
              <a:t>PRIMĂRIA SECTORULUI 3</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276350"/>
            <a:ext cx="1909184" cy="134986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276350"/>
            <a:ext cx="2121002" cy="1271524"/>
          </a:xfrm>
          <a:prstGeom prst="rect">
            <a:avLst/>
          </a:prstGeom>
        </p:spPr>
      </p:pic>
      <p:sp>
        <p:nvSpPr>
          <p:cNvPr id="5" name="Rectangle 4"/>
          <p:cNvSpPr/>
          <p:nvPr/>
        </p:nvSpPr>
        <p:spPr>
          <a:xfrm>
            <a:off x="2286000" y="2952750"/>
            <a:ext cx="4572000" cy="307777"/>
          </a:xfrm>
          <a:prstGeom prst="rect">
            <a:avLst/>
          </a:prstGeom>
        </p:spPr>
        <p:txBody>
          <a:bodyPr>
            <a:spAutoFit/>
          </a:bodyPr>
          <a:lstStyle/>
          <a:p>
            <a:pPr algn="ctr"/>
            <a:r>
              <a:rPr lang="ro-RO" sz="1400" dirty="0" smtClean="0">
                <a:solidFill>
                  <a:schemeClr val="accent1">
                    <a:lumMod val="75000"/>
                  </a:schemeClr>
                </a:solidFill>
                <a:latin typeface="+mj-lt"/>
                <a:ea typeface="+mj-ea"/>
                <a:cs typeface="+mj-cs"/>
              </a:rPr>
              <a:t>MULȚUMIM  CO-FINANȚATORILOR PRIVAȚI:</a:t>
            </a:r>
          </a:p>
        </p:txBody>
      </p:sp>
      <p:pic>
        <p:nvPicPr>
          <p:cNvPr id="6" name="Picture 3" descr="https://inaco.ro/wp-content/uploads/2018/07/romatermi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378" y="3668133"/>
            <a:ext cx="1477824" cy="4242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naco.ro/wp-content/uploads/2018/07/andan.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0282" y="3704259"/>
            <a:ext cx="1151918" cy="352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8822" y="3693940"/>
            <a:ext cx="1232934" cy="372668"/>
          </a:xfrm>
          <a:prstGeom prst="rect">
            <a:avLst/>
          </a:prstGeom>
        </p:spPr>
      </p:pic>
      <p:pic>
        <p:nvPicPr>
          <p:cNvPr id="9" name="Picture 8" descr="sigla-brm.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2825" y="3588598"/>
            <a:ext cx="583352" cy="583352"/>
          </a:xfrm>
          <a:prstGeom prst="rect">
            <a:avLst/>
          </a:prstGeom>
        </p:spPr>
      </p:pic>
      <p:pic>
        <p:nvPicPr>
          <p:cNvPr id="12" name="Picture 11" descr="T-Logo-CRISTIM-Familie-0703_Z17-OK-0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2800" y="3612778"/>
            <a:ext cx="1066800" cy="534993"/>
          </a:xfrm>
          <a:prstGeom prst="rect">
            <a:avLst/>
          </a:prstGeom>
        </p:spPr>
      </p:pic>
    </p:spTree>
    <p:extLst>
      <p:ext uri="{BB962C8B-B14F-4D97-AF65-F5344CB8AC3E}">
        <p14:creationId xmlns:p14="http://schemas.microsoft.com/office/powerpoint/2010/main" val="3121749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kea.png">
            <a:hlinkClick r:id="rId2"/>
          </p:cNvPr>
          <p:cNvPicPr>
            <a:picLocks noChangeAspect="1"/>
          </p:cNvPicPr>
          <p:nvPr/>
        </p:nvPicPr>
        <p:blipFill>
          <a:blip r:embed="rId3" cstate="print"/>
          <a:stretch>
            <a:fillRect/>
          </a:stretch>
        </p:blipFill>
        <p:spPr>
          <a:xfrm>
            <a:off x="3562484" y="2495550"/>
            <a:ext cx="2253202" cy="1595286"/>
          </a:xfrm>
          <a:prstGeom prst="rect">
            <a:avLst/>
          </a:prstGeom>
        </p:spPr>
      </p:pic>
      <p:sp>
        <p:nvSpPr>
          <p:cNvPr id="3" name="Text Placeholder 2"/>
          <p:cNvSpPr>
            <a:spLocks noGrp="1"/>
          </p:cNvSpPr>
          <p:nvPr>
            <p:ph type="body" sz="quarter" idx="10"/>
          </p:nvPr>
        </p:nvSpPr>
        <p:spPr>
          <a:xfrm>
            <a:off x="914400" y="1047750"/>
            <a:ext cx="7543800" cy="1143000"/>
          </a:xfrm>
        </p:spPr>
        <p:txBody>
          <a:bodyPr numCol="3" spcCol="360000">
            <a:normAutofit fontScale="77500" lnSpcReduction="20000"/>
          </a:bodyPr>
          <a:lstStyle/>
          <a:p>
            <a:r>
              <a:rPr lang="ro-RO" dirty="0">
                <a:hlinkClick r:id="rId4"/>
              </a:rPr>
              <a:t>Primul robot industrial </a:t>
            </a:r>
            <a:r>
              <a:rPr lang="ro-RO" dirty="0"/>
              <a:t>a apărut în 1961, iar primul robot industrial care să se miște complet în 6 direcții în 1971. </a:t>
            </a:r>
            <a:r>
              <a:rPr lang="ro-RO" dirty="0" smtClean="0"/>
              <a:t>Evoluțiile </a:t>
            </a:r>
            <a:r>
              <a:rPr lang="ro-RO" dirty="0"/>
              <a:t>au fost de atunci uriașe, mai ales în mileniul 3, de la roboții industriali care aveau rolul unui muncitor care făcea o operație tehnologică la o bandă de producție, la roboți care fac operații extrem de complexe la un punct de lucru</a:t>
            </a:r>
            <a:r>
              <a:rPr lang="ro-RO" dirty="0" smtClean="0"/>
              <a:t>.</a:t>
            </a:r>
            <a:endParaRPr lang="en-US" dirty="0" smtClean="0"/>
          </a:p>
          <a:p>
            <a:r>
              <a:rPr lang="ro-RO" dirty="0"/>
              <a:t>Cea mai mare fabrică de ambalare Ikea din Suedia este complet automatizată și are un singur operator. </a:t>
            </a:r>
            <a:r>
              <a:rPr lang="ro-RO" dirty="0" smtClean="0"/>
              <a:t>Companiile Adidas sau Nike au construit anul trecut fabrici </a:t>
            </a:r>
            <a:r>
              <a:rPr lang="ro-RO" dirty="0"/>
              <a:t>integral </a:t>
            </a:r>
            <a:r>
              <a:rPr lang="ro-RO" dirty="0" smtClean="0"/>
              <a:t>robotizate.</a:t>
            </a:r>
          </a:p>
          <a:p>
            <a:endParaRPr lang="ro-RO" dirty="0" smtClean="0"/>
          </a:p>
          <a:p>
            <a:r>
              <a:rPr lang="ro-RO" dirty="0" smtClean="0"/>
              <a:t>Viitorul </a:t>
            </a:r>
            <a:r>
              <a:rPr lang="ro-RO" dirty="0"/>
              <a:t>în folosirea roboților industriali înseamnă dispariția potențială chiar a fabricilor de producție. Roboții industriali pot fi închiriați, pot fi deplasați oriunde la cerere, pentru a produce/asambla după caz produsele dorite “la fața locului”. </a:t>
            </a:r>
          </a:p>
          <a:p>
            <a:endParaRPr lang="en-US" dirty="0"/>
          </a:p>
        </p:txBody>
      </p:sp>
      <p:pic>
        <p:nvPicPr>
          <p:cNvPr id="11" name="Picture 10" descr="play.png">
            <a:hlinkClick r:id="rId2"/>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2953766"/>
            <a:ext cx="762000" cy="772160"/>
          </a:xfrm>
          <a:prstGeom prst="rect">
            <a:avLst/>
          </a:prstGeom>
        </p:spPr>
      </p:pic>
      <p:sp>
        <p:nvSpPr>
          <p:cNvPr id="12" name="Rectangle 11"/>
          <p:cNvSpPr/>
          <p:nvPr/>
        </p:nvSpPr>
        <p:spPr>
          <a:xfrm>
            <a:off x="3825516" y="4095750"/>
            <a:ext cx="1838965" cy="276999"/>
          </a:xfrm>
          <a:prstGeom prst="rect">
            <a:avLst/>
          </a:prstGeom>
        </p:spPr>
        <p:txBody>
          <a:bodyPr wrap="none">
            <a:spAutoFit/>
          </a:bodyPr>
          <a:lstStyle/>
          <a:p>
            <a:pPr algn="ctr"/>
            <a:r>
              <a:rPr lang="ro-RO" sz="1200" dirty="0">
                <a:solidFill>
                  <a:srgbClr val="00ACD2"/>
                </a:solidFill>
              </a:rPr>
              <a:t> </a:t>
            </a:r>
            <a:r>
              <a:rPr lang="ro-RO" sz="1200" dirty="0" smtClean="0">
                <a:solidFill>
                  <a:srgbClr val="00ACD2"/>
                </a:solidFill>
              </a:rPr>
              <a:t>Fabrica </a:t>
            </a:r>
            <a:r>
              <a:rPr lang="ro-RO" sz="1200" dirty="0">
                <a:solidFill>
                  <a:srgbClr val="00ACD2"/>
                </a:solidFill>
              </a:rPr>
              <a:t>automatizată </a:t>
            </a:r>
            <a:r>
              <a:rPr lang="ro-RO" sz="1200" dirty="0" smtClean="0">
                <a:solidFill>
                  <a:srgbClr val="00ACD2"/>
                </a:solidFill>
              </a:rPr>
              <a:t>Ikea</a:t>
            </a:r>
            <a:endParaRPr lang="ro-RO" sz="1200" dirty="0">
              <a:solidFill>
                <a:srgbClr val="00ACD2"/>
              </a:solidFill>
            </a:endParaRPr>
          </a:p>
        </p:txBody>
      </p:sp>
    </p:spTree>
    <p:extLst>
      <p:ext uri="{BB962C8B-B14F-4D97-AF65-F5344CB8AC3E}">
        <p14:creationId xmlns:p14="http://schemas.microsoft.com/office/powerpoint/2010/main" val="1389346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6653</TotalTime>
  <Words>13690</Words>
  <Application>Microsoft Office PowerPoint</Application>
  <PresentationFormat>On-screen Show (16:9)</PresentationFormat>
  <Paragraphs>661</Paragraphs>
  <Slides>82</Slides>
  <Notes>3</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PowerPoint Presentation</vt:lpstr>
      <vt:lpstr>PowerPoint Presentation</vt:lpstr>
      <vt:lpstr>Cuprins</vt:lpstr>
      <vt:lpstr>Notă asupra ediției</vt:lpstr>
      <vt:lpstr>PowerPoint Presentation</vt:lpstr>
      <vt:lpstr>Introducere</vt:lpstr>
      <vt:lpstr>PowerPoint Presentation</vt:lpstr>
      <vt:lpstr>Robotica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Robotizarea în România</vt:lpstr>
      <vt:lpstr>Tipărirea 3D / Fabricarea aditivă  </vt:lpstr>
      <vt:lpstr>PowerPoint Presentation</vt:lpstr>
      <vt:lpstr>PowerPoint Presentation</vt:lpstr>
      <vt:lpstr>Biotehnologia</vt:lpstr>
      <vt:lpstr>PowerPoint Presentation</vt:lpstr>
      <vt:lpstr>PowerPoint Presentation</vt:lpstr>
      <vt:lpstr>Inteligența artificială</vt:lpstr>
      <vt:lpstr>PowerPoint Presentation</vt:lpstr>
      <vt:lpstr>Magazinul inteligent </vt:lpstr>
      <vt:lpstr>PowerPoint Presentation</vt:lpstr>
      <vt:lpstr>PowerPoint Presentation</vt:lpstr>
      <vt:lpstr>Inteligența Artificială astăzi </vt:lpstr>
      <vt:lpstr>Omul de afaceri al viitorului</vt:lpstr>
      <vt:lpstr>Sistemul Blockchain</vt:lpstr>
      <vt:lpstr>Sistemul Blockchain</vt:lpstr>
      <vt:lpstr>Internetul Lucrurilor / Internet of Things (ioT)</vt:lpstr>
      <vt:lpstr>Managementul datelor IoT</vt:lpstr>
      <vt:lpstr>Transporturile viitorului</vt:lpstr>
      <vt:lpstr>Resursele viitorului</vt:lpstr>
      <vt:lpstr>PowerPoint Presentation</vt:lpstr>
      <vt:lpstr>Evoluțiile mediului înconjurător</vt:lpstr>
      <vt:lpstr>Realitatea virtuală.</vt:lpstr>
      <vt:lpstr>PowerPoint Presentation</vt:lpstr>
      <vt:lpstr>PowerPoint Presentation</vt:lpstr>
      <vt:lpstr>Locurile de muncă ale viitorului</vt:lpstr>
      <vt:lpstr>Cuvintele-cheie pentru angajații de mâine: </vt:lpstr>
      <vt:lpstr>Aptitudinile  necesare angajatului pe piața muncii de mâine</vt:lpstr>
      <vt:lpstr>PowerPoint Presentation</vt:lpstr>
      <vt:lpstr>În viitor trebuie să munciţi inteligent, nu mult!</vt:lpstr>
      <vt:lpstr>Harta meseriilor viitorului</vt:lpstr>
      <vt:lpstr>PowerPoint Presentation</vt:lpstr>
      <vt:lpstr>PowerPoint Presentation</vt:lpstr>
      <vt:lpstr>PowerPoint Presentation</vt:lpstr>
      <vt:lpstr>O propunere de schiță a 15 meserii ale viitorului</vt:lpstr>
      <vt:lpstr>Meserii care nu sunt încă în pericol de dispariție</vt:lpstr>
      <vt:lpstr>PowerPoint Presentation</vt:lpstr>
      <vt:lpstr>PowerPoint Presentation</vt:lpstr>
      <vt:lpstr>PowerPoint Presentation</vt:lpstr>
      <vt:lpstr>PowerPoint Presentation</vt:lpstr>
      <vt:lpstr>Ce vor face oamenii de care nu va mai fi pur și simplu nevoie să lucreze?</vt:lpstr>
      <vt:lpstr>PowerPoint Presentation</vt:lpstr>
      <vt:lpstr>Viitorul perceptibil sau ”Starea Viitorului” în viziunea Ministerului Viitorului din EAU </vt:lpstr>
      <vt:lpstr>Viitorul energiei </vt:lpstr>
      <vt:lpstr>Viitorul energiei </vt:lpstr>
      <vt:lpstr>Viitorul sănătății</vt:lpstr>
      <vt:lpstr>Viitorul sănătății</vt:lpstr>
      <vt:lpstr>Viitorul educației </vt:lpstr>
      <vt:lpstr>Viitorul educației </vt:lpstr>
      <vt:lpstr>Viitorul apei </vt:lpstr>
      <vt:lpstr>Viitorul apei </vt:lpstr>
      <vt:lpstr>Viitorul transporturilor</vt:lpstr>
      <vt:lpstr>Viitorul transporturilor</vt:lpstr>
      <vt:lpstr>Viitorul noilor tehnologii</vt:lpstr>
      <vt:lpstr>Viitorul noilor tehnologii</vt:lpstr>
      <vt:lpstr>Viitorul INVESTIGĂRII SPAȚIULUI COSMIC</vt:lpstr>
      <vt:lpstr>Viitorul INVESTIGĂRII SPAȚIULUI COSMIC</vt:lpstr>
      <vt:lpstr>Viitorul hranei</vt:lpstr>
      <vt:lpstr>PowerPoint Presentation</vt:lpstr>
      <vt:lpstr>... să prezici viitorul este simplu, mai greu este să îl prezici corect </vt:lpstr>
      <vt:lpstr>PowerPoint Presentation</vt:lpstr>
      <vt:lpstr>PowerPoint Presentation</vt:lpstr>
      <vt:lpstr>Tu, tânărul de azi și lumea de mâine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Andreea Paul</dc:creator>
  <cp:lastModifiedBy>Victor</cp:lastModifiedBy>
  <cp:revision>477</cp:revision>
  <dcterms:created xsi:type="dcterms:W3CDTF">2006-08-16T00:00:00Z</dcterms:created>
  <dcterms:modified xsi:type="dcterms:W3CDTF">2018-09-09T12:58:51Z</dcterms:modified>
</cp:coreProperties>
</file>