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0"/>
  </p:normalViewPr>
  <p:slideViewPr>
    <p:cSldViewPr showGuides="1">
      <p:cViewPr varScale="1">
        <p:scale>
          <a:sx n="82" d="100"/>
          <a:sy n="82" d="100"/>
        </p:scale>
        <p:origin x="1464" y="67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B83F2-8B8A-4D73-9175-A069CAC2DF66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741D4-616D-4CAF-86D1-9C067BEA0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00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afilierea</a:t>
            </a:r>
            <a:r>
              <a:rPr lang="en-US" dirty="0"/>
              <a:t> </a:t>
            </a:r>
            <a:r>
              <a:rPr lang="en-US" dirty="0" err="1"/>
              <a:t>internationala</a:t>
            </a:r>
            <a:r>
              <a:rPr lang="en-US" dirty="0"/>
              <a:t> AMCHAM are </a:t>
            </a:r>
            <a:r>
              <a:rPr lang="en-US" dirty="0" err="1"/>
              <a:t>posibilitatea</a:t>
            </a:r>
            <a:r>
              <a:rPr lang="en-US" dirty="0"/>
              <a:t> de a </a:t>
            </a:r>
            <a:r>
              <a:rPr lang="en-US" dirty="0" err="1"/>
              <a:t>impartasi</a:t>
            </a:r>
            <a:r>
              <a:rPr lang="en-US" dirty="0"/>
              <a:t> </a:t>
            </a:r>
            <a:r>
              <a:rPr lang="en-US" dirty="0" err="1"/>
              <a:t>lectiile</a:t>
            </a:r>
            <a:r>
              <a:rPr lang="en-US" dirty="0"/>
              <a:t> </a:t>
            </a:r>
            <a:r>
              <a:rPr lang="en-US" dirty="0" err="1"/>
              <a:t>invatate</a:t>
            </a:r>
            <a:r>
              <a:rPr lang="en-US" dirty="0"/>
              <a:t> de </a:t>
            </a:r>
            <a:r>
              <a:rPr lang="en-US" dirty="0" err="1"/>
              <a:t>alte</a:t>
            </a:r>
            <a:r>
              <a:rPr lang="en-US" dirty="0"/>
              <a:t> state </a:t>
            </a:r>
            <a:r>
              <a:rPr lang="en-US" dirty="0" err="1"/>
              <a:t>membre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masurile</a:t>
            </a:r>
            <a:r>
              <a:rPr lang="en-US" dirty="0"/>
              <a:t> </a:t>
            </a:r>
            <a:r>
              <a:rPr lang="en-US" dirty="0" err="1"/>
              <a:t>adoptate</a:t>
            </a:r>
            <a:r>
              <a:rPr lang="en-US" dirty="0"/>
              <a:t> de </a:t>
            </a:r>
            <a:r>
              <a:rPr lang="en-US" dirty="0" err="1"/>
              <a:t>acestea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depasi</a:t>
            </a:r>
            <a:r>
              <a:rPr lang="en-US" dirty="0"/>
              <a:t> </a:t>
            </a:r>
            <a:r>
              <a:rPr lang="en-US" dirty="0" err="1"/>
              <a:t>anumite</a:t>
            </a:r>
            <a:r>
              <a:rPr lang="en-US" dirty="0"/>
              <a:t> </a:t>
            </a:r>
            <a:r>
              <a:rPr lang="en-US" dirty="0" err="1"/>
              <a:t>obstacole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741D4-616D-4CAF-86D1-9C067BEA0B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70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/>
              <a:t>Schimbari</a:t>
            </a:r>
            <a:r>
              <a:rPr lang="en-US" sz="1200" dirty="0"/>
              <a:t> dese de </a:t>
            </a:r>
            <a:r>
              <a:rPr lang="en-US" sz="1200" dirty="0" err="1"/>
              <a:t>ministri</a:t>
            </a:r>
            <a:r>
              <a:rPr lang="en-US" sz="1200" dirty="0"/>
              <a:t> </a:t>
            </a:r>
            <a:r>
              <a:rPr lang="en-US" sz="1200" dirty="0" err="1"/>
              <a:t>intr</a:t>
            </a:r>
            <a:r>
              <a:rPr lang="en-US" sz="1200" dirty="0"/>
              <a:t>-un </a:t>
            </a:r>
            <a:r>
              <a:rPr lang="en-US" sz="1200" dirty="0" err="1"/>
              <a:t>termen</a:t>
            </a:r>
            <a:r>
              <a:rPr lang="en-US" sz="1200" dirty="0"/>
              <a:t> </a:t>
            </a:r>
            <a:r>
              <a:rPr lang="en-US" sz="1200" dirty="0" err="1"/>
              <a:t>scurt</a:t>
            </a:r>
            <a:r>
              <a:rPr lang="en-US" sz="1200" dirty="0"/>
              <a:t> 4 in 12 </a:t>
            </a:r>
            <a:r>
              <a:rPr lang="en-US" sz="1200" dirty="0" err="1"/>
              <a:t>luni</a:t>
            </a:r>
            <a:r>
              <a:rPr lang="en-US" sz="1200" dirty="0"/>
              <a:t>. </a:t>
            </a:r>
            <a:r>
              <a:rPr lang="en-US" sz="1200" dirty="0" err="1"/>
              <a:t>Alipirea</a:t>
            </a:r>
            <a:r>
              <a:rPr lang="en-US" sz="1200" dirty="0"/>
              <a:t> MFE MDRAP </a:t>
            </a:r>
            <a:r>
              <a:rPr lang="en-US" sz="1200" dirty="0" err="1"/>
              <a:t>prelungeste</a:t>
            </a:r>
            <a:r>
              <a:rPr lang="en-US" sz="1200" dirty="0"/>
              <a:t> </a:t>
            </a:r>
            <a:r>
              <a:rPr lang="en-US" sz="1200" dirty="0" err="1"/>
              <a:t>lantul</a:t>
            </a:r>
            <a:r>
              <a:rPr lang="en-US" sz="1200" dirty="0"/>
              <a:t> </a:t>
            </a:r>
            <a:r>
              <a:rPr lang="en-US" sz="1200" dirty="0" err="1"/>
              <a:t>decizional</a:t>
            </a:r>
            <a:r>
              <a:rPr lang="en-US" sz="1200" dirty="0"/>
              <a:t> </a:t>
            </a:r>
            <a:r>
              <a:rPr lang="en-US" sz="1200" dirty="0" err="1"/>
              <a:t>generand</a:t>
            </a:r>
            <a:r>
              <a:rPr lang="en-US" sz="1200" dirty="0"/>
              <a:t> </a:t>
            </a:r>
            <a:r>
              <a:rPr lang="en-US" sz="1200" dirty="0" err="1"/>
              <a:t>intarzieri</a:t>
            </a:r>
            <a:r>
              <a:rPr lang="en-US" sz="1200" dirty="0"/>
              <a:t>.</a:t>
            </a:r>
          </a:p>
          <a:p>
            <a:r>
              <a:rPr lang="en-US" sz="1200" dirty="0" err="1"/>
              <a:t>Neintocmirea</a:t>
            </a:r>
            <a:r>
              <a:rPr lang="en-US" sz="1200" dirty="0"/>
              <a:t> </a:t>
            </a:r>
            <a:r>
              <a:rPr lang="en-US" sz="1200" dirty="0" err="1"/>
              <a:t>unor</a:t>
            </a:r>
            <a:r>
              <a:rPr lang="en-US" sz="1200" dirty="0"/>
              <a:t> </a:t>
            </a:r>
            <a:r>
              <a:rPr lang="en-US" sz="1200" dirty="0" err="1"/>
              <a:t>strategii</a:t>
            </a:r>
            <a:r>
              <a:rPr lang="en-US" sz="1200" dirty="0"/>
              <a:t> </a:t>
            </a:r>
            <a:r>
              <a:rPr lang="en-US" sz="1200" dirty="0" err="1"/>
              <a:t>orizontale</a:t>
            </a:r>
            <a:r>
              <a:rPr lang="en-US" sz="1200" dirty="0"/>
              <a:t> (</a:t>
            </a:r>
            <a:r>
              <a:rPr lang="en-US" sz="1200" dirty="0" err="1"/>
              <a:t>maparea</a:t>
            </a:r>
            <a:r>
              <a:rPr lang="en-US" sz="1200" dirty="0"/>
              <a:t> </a:t>
            </a:r>
            <a:r>
              <a:rPr lang="en-US" sz="1200" dirty="0" err="1"/>
              <a:t>serviciilor</a:t>
            </a:r>
            <a:r>
              <a:rPr lang="en-US" sz="1200" dirty="0"/>
              <a:t> </a:t>
            </a:r>
            <a:r>
              <a:rPr lang="en-US" sz="1200" dirty="0" err="1"/>
              <a:t>medicale</a:t>
            </a:r>
            <a:r>
              <a:rPr lang="en-US" sz="1200" dirty="0"/>
              <a:t>) au </a:t>
            </a:r>
            <a:r>
              <a:rPr lang="en-US" sz="1200" dirty="0" err="1"/>
              <a:t>determinat</a:t>
            </a:r>
            <a:r>
              <a:rPr lang="en-US" sz="1200" dirty="0"/>
              <a:t> </a:t>
            </a:r>
            <a:r>
              <a:rPr lang="en-US" sz="1200" dirty="0" err="1"/>
              <a:t>lansarea</a:t>
            </a:r>
            <a:r>
              <a:rPr lang="en-US" sz="1200" dirty="0"/>
              <a:t> cu </a:t>
            </a:r>
            <a:r>
              <a:rPr lang="en-US" sz="1200" dirty="0" err="1"/>
              <a:t>intarziere</a:t>
            </a:r>
            <a:r>
              <a:rPr lang="en-US" sz="1200" dirty="0"/>
              <a:t> a </a:t>
            </a:r>
            <a:r>
              <a:rPr lang="en-US" sz="1200" dirty="0" err="1"/>
              <a:t>unor</a:t>
            </a:r>
            <a:r>
              <a:rPr lang="en-US" sz="1200" dirty="0"/>
              <a:t> </a:t>
            </a:r>
            <a:r>
              <a:rPr lang="en-US" sz="1200" dirty="0" err="1"/>
              <a:t>apeluri</a:t>
            </a:r>
            <a:endParaRPr lang="en-US" sz="1200" dirty="0"/>
          </a:p>
          <a:p>
            <a:r>
              <a:rPr lang="en-US" sz="1200" dirty="0" err="1"/>
              <a:t>Probleme</a:t>
            </a:r>
            <a:r>
              <a:rPr lang="en-US" sz="1200" dirty="0"/>
              <a:t> administrative in </a:t>
            </a:r>
            <a:r>
              <a:rPr lang="en-US" sz="1200" dirty="0" err="1"/>
              <a:t>deblocarea</a:t>
            </a:r>
            <a:r>
              <a:rPr lang="en-US" sz="1200" dirty="0"/>
              <a:t> </a:t>
            </a:r>
            <a:r>
              <a:rPr lang="en-US" sz="1200" dirty="0" err="1"/>
              <a:t>posturilor</a:t>
            </a:r>
            <a:r>
              <a:rPr lang="en-US" sz="1200" dirty="0"/>
              <a:t> de </a:t>
            </a:r>
            <a:r>
              <a:rPr lang="en-US" sz="1200" dirty="0" err="1"/>
              <a:t>functionari</a:t>
            </a:r>
            <a:r>
              <a:rPr lang="en-US" sz="1200" dirty="0"/>
              <a:t> public din </a:t>
            </a:r>
            <a:r>
              <a:rPr lang="en-US" sz="1200" dirty="0" err="1"/>
              <a:t>cadrul</a:t>
            </a:r>
            <a:r>
              <a:rPr lang="en-US" sz="1200" dirty="0"/>
              <a:t> AM-</a:t>
            </a:r>
            <a:r>
              <a:rPr lang="en-US" sz="1200" dirty="0" err="1"/>
              <a:t>urilor</a:t>
            </a:r>
            <a:r>
              <a:rPr lang="en-US" sz="1200" dirty="0"/>
              <a:t>. In </a:t>
            </a:r>
            <a:r>
              <a:rPr lang="en-US" sz="1200" dirty="0" err="1"/>
              <a:t>continuare</a:t>
            </a:r>
            <a:r>
              <a:rPr lang="en-US" sz="1200" dirty="0"/>
              <a:t> </a:t>
            </a:r>
            <a:r>
              <a:rPr lang="en-US" sz="1200" dirty="0" err="1"/>
              <a:t>este</a:t>
            </a:r>
            <a:r>
              <a:rPr lang="en-US" sz="1200" dirty="0"/>
              <a:t> </a:t>
            </a:r>
            <a:r>
              <a:rPr lang="en-US" sz="1200" dirty="0" err="1"/>
              <a:t>nevoie</a:t>
            </a:r>
            <a:r>
              <a:rPr lang="en-US" sz="1200" dirty="0"/>
              <a:t> de memorandum </a:t>
            </a:r>
            <a:r>
              <a:rPr lang="en-US" sz="1200" dirty="0" err="1"/>
              <a:t>aprobat</a:t>
            </a:r>
            <a:r>
              <a:rPr lang="en-US" sz="1200" dirty="0"/>
              <a:t> in </a:t>
            </a:r>
            <a:r>
              <a:rPr lang="en-US" sz="1200" dirty="0" err="1"/>
              <a:t>guvern</a:t>
            </a:r>
            <a:r>
              <a:rPr lang="en-US" sz="1200" dirty="0"/>
              <a:t> </a:t>
            </a:r>
            <a:r>
              <a:rPr lang="en-US" sz="1200" dirty="0" err="1"/>
              <a:t>pentru</a:t>
            </a:r>
            <a:r>
              <a:rPr lang="en-US" sz="1200" dirty="0"/>
              <a:t> </a:t>
            </a:r>
            <a:r>
              <a:rPr lang="en-US" sz="1200" dirty="0" err="1"/>
              <a:t>deblocarea</a:t>
            </a:r>
            <a:r>
              <a:rPr lang="en-US" sz="1200" dirty="0"/>
              <a:t> </a:t>
            </a:r>
            <a:r>
              <a:rPr lang="en-US" sz="1200" dirty="0" err="1"/>
              <a:t>unor</a:t>
            </a:r>
            <a:r>
              <a:rPr lang="en-US" sz="1200" dirty="0"/>
              <a:t> </a:t>
            </a:r>
            <a:r>
              <a:rPr lang="en-US" sz="1200" dirty="0" err="1"/>
              <a:t>posturi</a:t>
            </a:r>
            <a:r>
              <a:rPr lang="en-US" sz="1200" dirty="0"/>
              <a:t>.</a:t>
            </a:r>
          </a:p>
          <a:p>
            <a:r>
              <a:rPr lang="en-US" sz="1200" dirty="0"/>
              <a:t>In 2013 a </a:t>
            </a:r>
            <a:r>
              <a:rPr lang="en-US" sz="1200" dirty="0" err="1"/>
              <a:t>fost</a:t>
            </a:r>
            <a:r>
              <a:rPr lang="en-US" sz="1200" dirty="0"/>
              <a:t> </a:t>
            </a:r>
            <a:r>
              <a:rPr lang="en-US" sz="1200" dirty="0" err="1"/>
              <a:t>posibila</a:t>
            </a:r>
            <a:r>
              <a:rPr lang="en-US" sz="1200" dirty="0"/>
              <a:t> </a:t>
            </a:r>
            <a:r>
              <a:rPr lang="en-US" sz="1200" dirty="0" err="1"/>
              <a:t>lansarea</a:t>
            </a:r>
            <a:r>
              <a:rPr lang="en-US" sz="1200" dirty="0"/>
              <a:t> </a:t>
            </a:r>
            <a:r>
              <a:rPr lang="en-US" sz="1200" dirty="0" err="1"/>
              <a:t>unei</a:t>
            </a:r>
            <a:r>
              <a:rPr lang="en-US" sz="1200" dirty="0"/>
              <a:t> </a:t>
            </a:r>
            <a:r>
              <a:rPr lang="en-US" sz="1200" dirty="0" err="1"/>
              <a:t>proceduri</a:t>
            </a:r>
            <a:r>
              <a:rPr lang="en-US" sz="1200" dirty="0"/>
              <a:t> de </a:t>
            </a:r>
            <a:r>
              <a:rPr lang="en-US" sz="1200" dirty="0" err="1"/>
              <a:t>achizitii</a:t>
            </a:r>
            <a:r>
              <a:rPr lang="en-US" sz="1200" dirty="0"/>
              <a:t> de </a:t>
            </a:r>
            <a:r>
              <a:rPr lang="en-US" sz="1200" dirty="0" err="1"/>
              <a:t>catre</a:t>
            </a:r>
            <a:r>
              <a:rPr lang="en-US" sz="1200" dirty="0"/>
              <a:t> MFE </a:t>
            </a:r>
            <a:r>
              <a:rPr lang="en-US" sz="1200" dirty="0" err="1"/>
              <a:t>pentru</a:t>
            </a:r>
            <a:r>
              <a:rPr lang="en-US" sz="1200" dirty="0"/>
              <a:t> personal </a:t>
            </a:r>
            <a:r>
              <a:rPr lang="en-US" sz="1200" dirty="0" err="1"/>
              <a:t>specializat</a:t>
            </a:r>
            <a:r>
              <a:rPr lang="en-US" sz="1200" dirty="0"/>
              <a:t> care </a:t>
            </a:r>
            <a:r>
              <a:rPr lang="en-US" sz="1200" dirty="0" err="1"/>
              <a:t>sa</a:t>
            </a:r>
            <a:r>
              <a:rPr lang="en-US" sz="1200" dirty="0"/>
              <a:t> </a:t>
            </a:r>
            <a:r>
              <a:rPr lang="en-US" sz="1200" dirty="0" err="1"/>
              <a:t>sprijine</a:t>
            </a:r>
            <a:r>
              <a:rPr lang="en-US" sz="1200" dirty="0"/>
              <a:t> AM-urile.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741D4-616D-4CAF-86D1-9C067BEA0B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47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AMPOC nu </a:t>
            </a:r>
            <a:r>
              <a:rPr lang="en-US" sz="1200" dirty="0" err="1"/>
              <a:t>este</a:t>
            </a:r>
            <a:r>
              <a:rPr lang="en-US" sz="1200" dirty="0"/>
              <a:t> </a:t>
            </a:r>
            <a:r>
              <a:rPr lang="en-US" sz="1200" dirty="0" err="1"/>
              <a:t>flexibila</a:t>
            </a:r>
            <a:r>
              <a:rPr lang="en-US" sz="1200" dirty="0"/>
              <a:t> in </a:t>
            </a:r>
            <a:r>
              <a:rPr lang="en-US" sz="1200" dirty="0" err="1"/>
              <a:t>contractarea</a:t>
            </a:r>
            <a:r>
              <a:rPr lang="en-US" sz="1200" dirty="0"/>
              <a:t> </a:t>
            </a:r>
            <a:r>
              <a:rPr lang="en-US" sz="1200" dirty="0" err="1"/>
              <a:t>proiectelor</a:t>
            </a:r>
            <a:r>
              <a:rPr lang="en-US" sz="1200" dirty="0"/>
              <a:t> din </a:t>
            </a:r>
            <a:r>
              <a:rPr lang="en-US" sz="1200" dirty="0" err="1"/>
              <a:t>lista</a:t>
            </a:r>
            <a:r>
              <a:rPr lang="en-US" sz="1200" dirty="0"/>
              <a:t> de </a:t>
            </a:r>
            <a:r>
              <a:rPr lang="en-US" sz="1200" dirty="0" err="1"/>
              <a:t>rezerva</a:t>
            </a:r>
            <a:r>
              <a:rPr lang="en-US" sz="1200" dirty="0"/>
              <a:t> </a:t>
            </a:r>
            <a:r>
              <a:rPr lang="en-US" sz="1200" dirty="0" err="1"/>
              <a:t>ce</a:t>
            </a:r>
            <a:r>
              <a:rPr lang="en-US" sz="1200" dirty="0"/>
              <a:t> </a:t>
            </a:r>
            <a:r>
              <a:rPr lang="en-US" sz="1200" dirty="0" err="1"/>
              <a:t>sunt</a:t>
            </a:r>
            <a:r>
              <a:rPr lang="en-US" sz="1200" dirty="0"/>
              <a:t> </a:t>
            </a:r>
            <a:r>
              <a:rPr lang="en-US" sz="1200" dirty="0" err="1"/>
              <a:t>invitate</a:t>
            </a:r>
            <a:r>
              <a:rPr lang="en-US" sz="1200" dirty="0"/>
              <a:t> la </a:t>
            </a:r>
            <a:r>
              <a:rPr lang="en-US" sz="1200" dirty="0" err="1"/>
              <a:t>contractare</a:t>
            </a:r>
            <a:r>
              <a:rPr lang="en-US" sz="1200" dirty="0"/>
              <a:t> la 2 </a:t>
            </a:r>
            <a:r>
              <a:rPr lang="en-US" sz="1200" dirty="0" err="1"/>
              <a:t>ani</a:t>
            </a:r>
            <a:r>
              <a:rPr lang="en-US" sz="1200" dirty="0"/>
              <a:t> </a:t>
            </a:r>
            <a:r>
              <a:rPr lang="en-US" sz="1200" dirty="0" err="1"/>
              <a:t>dupa</a:t>
            </a:r>
            <a:r>
              <a:rPr lang="en-US" sz="1200" dirty="0"/>
              <a:t> </a:t>
            </a:r>
            <a:r>
              <a:rPr lang="en-US" sz="1200" dirty="0" err="1"/>
              <a:t>ce</a:t>
            </a:r>
            <a:r>
              <a:rPr lang="en-US" sz="1200" dirty="0"/>
              <a:t> au </a:t>
            </a:r>
            <a:r>
              <a:rPr lang="en-US" sz="1200" dirty="0" err="1"/>
              <a:t>depus</a:t>
            </a:r>
            <a:r>
              <a:rPr lang="en-US" sz="1200" dirty="0"/>
              <a:t> </a:t>
            </a:r>
            <a:r>
              <a:rPr lang="en-US" sz="1200" dirty="0" err="1"/>
              <a:t>proiectul</a:t>
            </a:r>
            <a:r>
              <a:rPr lang="en-US" sz="1200" dirty="0"/>
              <a:t> (nu </a:t>
            </a:r>
            <a:r>
              <a:rPr lang="en-US" sz="1200" dirty="0" err="1"/>
              <a:t>este</a:t>
            </a:r>
            <a:r>
              <a:rPr lang="en-US" sz="1200" dirty="0"/>
              <a:t> </a:t>
            </a:r>
            <a:r>
              <a:rPr lang="en-US" sz="1200" dirty="0" err="1"/>
              <a:t>luata</a:t>
            </a:r>
            <a:r>
              <a:rPr lang="en-US" sz="1200" dirty="0"/>
              <a:t> in </a:t>
            </a:r>
            <a:r>
              <a:rPr lang="en-US" sz="1200" dirty="0" err="1"/>
              <a:t>calcul</a:t>
            </a:r>
            <a:r>
              <a:rPr lang="en-US" sz="1200" dirty="0"/>
              <a:t> </a:t>
            </a:r>
            <a:r>
              <a:rPr lang="en-US" sz="1200" dirty="0" err="1"/>
              <a:t>dinamica</a:t>
            </a:r>
            <a:r>
              <a:rPr lang="en-US" sz="1200" dirty="0"/>
              <a:t> </a:t>
            </a:r>
            <a:r>
              <a:rPr lang="en-US" sz="1200" dirty="0" err="1"/>
              <a:t>economiei</a:t>
            </a:r>
            <a:r>
              <a:rPr lang="en-US" sz="1200" dirty="0"/>
              <a:t>)</a:t>
            </a:r>
          </a:p>
          <a:p>
            <a:r>
              <a:rPr lang="en-US" sz="1200" dirty="0" err="1"/>
              <a:t>Pe</a:t>
            </a:r>
            <a:r>
              <a:rPr lang="en-US" sz="1200" dirty="0"/>
              <a:t> POC </a:t>
            </a:r>
            <a:r>
              <a:rPr lang="en-US" sz="1200" dirty="0" err="1"/>
              <a:t>si</a:t>
            </a:r>
            <a:r>
              <a:rPr lang="en-US" sz="1200" dirty="0"/>
              <a:t> POR o </a:t>
            </a:r>
            <a:r>
              <a:rPr lang="en-US" sz="1200" dirty="0" err="1"/>
              <a:t>firma</a:t>
            </a:r>
            <a:r>
              <a:rPr lang="en-US" sz="1200" dirty="0"/>
              <a:t> cu </a:t>
            </a:r>
            <a:r>
              <a:rPr lang="en-US" sz="1200" dirty="0" err="1"/>
              <a:t>sediul</a:t>
            </a:r>
            <a:r>
              <a:rPr lang="en-US" sz="1200" dirty="0"/>
              <a:t> social </a:t>
            </a:r>
            <a:r>
              <a:rPr lang="en-US" sz="1200" dirty="0" err="1"/>
              <a:t>intr</a:t>
            </a:r>
            <a:r>
              <a:rPr lang="en-US" sz="1200" dirty="0"/>
              <a:t>-o </a:t>
            </a:r>
            <a:r>
              <a:rPr lang="en-US" sz="1200" dirty="0" err="1"/>
              <a:t>regiune</a:t>
            </a:r>
            <a:r>
              <a:rPr lang="en-US" sz="1200" dirty="0"/>
              <a:t> </a:t>
            </a:r>
            <a:r>
              <a:rPr lang="en-US" sz="1200" dirty="0" err="1"/>
              <a:t>dezvoltata</a:t>
            </a:r>
            <a:r>
              <a:rPr lang="en-US" sz="1200" dirty="0"/>
              <a:t> (BI) </a:t>
            </a:r>
            <a:r>
              <a:rPr lang="en-US" sz="1200" dirty="0" err="1"/>
              <a:t>poate</a:t>
            </a:r>
            <a:r>
              <a:rPr lang="en-US" sz="1200" dirty="0"/>
              <a:t> </a:t>
            </a:r>
            <a:r>
              <a:rPr lang="en-US" sz="1200" dirty="0" err="1"/>
              <a:t>depune</a:t>
            </a:r>
            <a:r>
              <a:rPr lang="en-US" sz="1200" dirty="0"/>
              <a:t> un </a:t>
            </a:r>
            <a:r>
              <a:rPr lang="en-US" sz="1200" dirty="0" err="1"/>
              <a:t>proiect</a:t>
            </a:r>
            <a:r>
              <a:rPr lang="en-US" sz="1200" dirty="0"/>
              <a:t> </a:t>
            </a:r>
            <a:r>
              <a:rPr lang="en-US" sz="1200" dirty="0" err="1"/>
              <a:t>pentru</a:t>
            </a:r>
            <a:r>
              <a:rPr lang="en-US" sz="1200" dirty="0"/>
              <a:t> </a:t>
            </a:r>
            <a:r>
              <a:rPr lang="en-US" sz="1200" dirty="0" err="1"/>
              <a:t>punctul</a:t>
            </a:r>
            <a:r>
              <a:rPr lang="en-US" sz="1200" dirty="0"/>
              <a:t> </a:t>
            </a:r>
            <a:r>
              <a:rPr lang="en-US" sz="1200" dirty="0" err="1"/>
              <a:t>sau</a:t>
            </a:r>
            <a:r>
              <a:rPr lang="en-US" sz="1200" dirty="0"/>
              <a:t> de </a:t>
            </a:r>
            <a:r>
              <a:rPr lang="en-US" sz="1200" dirty="0" err="1"/>
              <a:t>lucru</a:t>
            </a:r>
            <a:r>
              <a:rPr lang="en-US" sz="1200" dirty="0"/>
              <a:t> </a:t>
            </a:r>
            <a:r>
              <a:rPr lang="en-US" sz="1200" dirty="0" err="1"/>
              <a:t>dintr</a:t>
            </a:r>
            <a:r>
              <a:rPr lang="en-US" sz="1200" dirty="0"/>
              <a:t>-o </a:t>
            </a:r>
            <a:r>
              <a:rPr lang="en-US" sz="1200" dirty="0" err="1"/>
              <a:t>regiune</a:t>
            </a:r>
            <a:r>
              <a:rPr lang="en-US" sz="1200" dirty="0"/>
              <a:t> </a:t>
            </a:r>
            <a:r>
              <a:rPr lang="en-US" sz="1200" dirty="0" err="1"/>
              <a:t>eligibila</a:t>
            </a:r>
            <a:r>
              <a:rPr lang="en-US" sz="1200" dirty="0"/>
              <a:t>, </a:t>
            </a:r>
            <a:r>
              <a:rPr lang="en-US" sz="1200" dirty="0" err="1"/>
              <a:t>pe</a:t>
            </a:r>
            <a:r>
              <a:rPr lang="en-US" sz="1200" dirty="0"/>
              <a:t> POCU </a:t>
            </a:r>
            <a:r>
              <a:rPr lang="en-US" sz="1200" dirty="0" err="1"/>
              <a:t>acest</a:t>
            </a:r>
            <a:r>
              <a:rPr lang="en-US" sz="1200" dirty="0"/>
              <a:t> </a:t>
            </a:r>
            <a:r>
              <a:rPr lang="en-US" sz="1200" dirty="0" err="1"/>
              <a:t>lucru</a:t>
            </a:r>
            <a:r>
              <a:rPr lang="en-US" sz="1200" dirty="0"/>
              <a:t> </a:t>
            </a:r>
            <a:r>
              <a:rPr lang="en-US" sz="1200" dirty="0" err="1"/>
              <a:t>este</a:t>
            </a:r>
            <a:r>
              <a:rPr lang="en-US" sz="1200" dirty="0"/>
              <a:t> </a:t>
            </a:r>
            <a:r>
              <a:rPr lang="en-US" sz="1200" dirty="0" err="1"/>
              <a:t>interzis</a:t>
            </a:r>
            <a:r>
              <a:rPr lang="en-US" sz="1200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741D4-616D-4CAF-86D1-9C067BEA0B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85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AMPOC nu </a:t>
            </a:r>
            <a:r>
              <a:rPr lang="en-US" sz="1200" dirty="0" err="1"/>
              <a:t>este</a:t>
            </a:r>
            <a:r>
              <a:rPr lang="en-US" sz="1200" dirty="0"/>
              <a:t> </a:t>
            </a:r>
            <a:r>
              <a:rPr lang="en-US" sz="1200" dirty="0" err="1"/>
              <a:t>flexibila</a:t>
            </a:r>
            <a:r>
              <a:rPr lang="en-US" sz="1200" dirty="0"/>
              <a:t> in </a:t>
            </a:r>
            <a:r>
              <a:rPr lang="en-US" sz="1200" dirty="0" err="1"/>
              <a:t>contractarea</a:t>
            </a:r>
            <a:r>
              <a:rPr lang="en-US" sz="1200" dirty="0"/>
              <a:t> </a:t>
            </a:r>
            <a:r>
              <a:rPr lang="en-US" sz="1200" dirty="0" err="1"/>
              <a:t>proiectelor</a:t>
            </a:r>
            <a:r>
              <a:rPr lang="en-US" sz="1200" dirty="0"/>
              <a:t> din </a:t>
            </a:r>
            <a:r>
              <a:rPr lang="en-US" sz="1200" dirty="0" err="1"/>
              <a:t>lista</a:t>
            </a:r>
            <a:r>
              <a:rPr lang="en-US" sz="1200" dirty="0"/>
              <a:t> de </a:t>
            </a:r>
            <a:r>
              <a:rPr lang="en-US" sz="1200" dirty="0" err="1"/>
              <a:t>rezerva</a:t>
            </a:r>
            <a:r>
              <a:rPr lang="en-US" sz="1200" dirty="0"/>
              <a:t> </a:t>
            </a:r>
            <a:r>
              <a:rPr lang="en-US" sz="1200" dirty="0" err="1"/>
              <a:t>ce</a:t>
            </a:r>
            <a:r>
              <a:rPr lang="en-US" sz="1200" dirty="0"/>
              <a:t> </a:t>
            </a:r>
            <a:r>
              <a:rPr lang="en-US" sz="1200" dirty="0" err="1"/>
              <a:t>sunt</a:t>
            </a:r>
            <a:r>
              <a:rPr lang="en-US" sz="1200" dirty="0"/>
              <a:t> </a:t>
            </a:r>
            <a:r>
              <a:rPr lang="en-US" sz="1200" dirty="0" err="1"/>
              <a:t>invitate</a:t>
            </a:r>
            <a:r>
              <a:rPr lang="en-US" sz="1200" dirty="0"/>
              <a:t> la </a:t>
            </a:r>
            <a:r>
              <a:rPr lang="en-US" sz="1200" dirty="0" err="1"/>
              <a:t>contractare</a:t>
            </a:r>
            <a:r>
              <a:rPr lang="en-US" sz="1200" dirty="0"/>
              <a:t> la 2 </a:t>
            </a:r>
            <a:r>
              <a:rPr lang="en-US" sz="1200" dirty="0" err="1"/>
              <a:t>ani</a:t>
            </a:r>
            <a:r>
              <a:rPr lang="en-US" sz="1200" dirty="0"/>
              <a:t> </a:t>
            </a:r>
            <a:r>
              <a:rPr lang="en-US" sz="1200" dirty="0" err="1"/>
              <a:t>dupa</a:t>
            </a:r>
            <a:r>
              <a:rPr lang="en-US" sz="1200" dirty="0"/>
              <a:t> </a:t>
            </a:r>
            <a:r>
              <a:rPr lang="en-US" sz="1200" dirty="0" err="1"/>
              <a:t>ce</a:t>
            </a:r>
            <a:r>
              <a:rPr lang="en-US" sz="1200" dirty="0"/>
              <a:t> au </a:t>
            </a:r>
            <a:r>
              <a:rPr lang="en-US" sz="1200" dirty="0" err="1"/>
              <a:t>depus</a:t>
            </a:r>
            <a:r>
              <a:rPr lang="en-US" sz="1200" dirty="0"/>
              <a:t> </a:t>
            </a:r>
            <a:r>
              <a:rPr lang="en-US" sz="1200" dirty="0" err="1"/>
              <a:t>proiectul</a:t>
            </a:r>
            <a:r>
              <a:rPr lang="en-US" sz="1200" dirty="0"/>
              <a:t> (nu </a:t>
            </a:r>
            <a:r>
              <a:rPr lang="en-US" sz="1200" dirty="0" err="1"/>
              <a:t>este</a:t>
            </a:r>
            <a:r>
              <a:rPr lang="en-US" sz="1200" dirty="0"/>
              <a:t> </a:t>
            </a:r>
            <a:r>
              <a:rPr lang="en-US" sz="1200" dirty="0" err="1"/>
              <a:t>luata</a:t>
            </a:r>
            <a:r>
              <a:rPr lang="en-US" sz="1200" dirty="0"/>
              <a:t> in </a:t>
            </a:r>
            <a:r>
              <a:rPr lang="en-US" sz="1200" dirty="0" err="1"/>
              <a:t>calcul</a:t>
            </a:r>
            <a:r>
              <a:rPr lang="en-US" sz="1200" dirty="0"/>
              <a:t> </a:t>
            </a:r>
            <a:r>
              <a:rPr lang="en-US" sz="1200" dirty="0" err="1"/>
              <a:t>dinamica</a:t>
            </a:r>
            <a:r>
              <a:rPr lang="en-US" sz="1200" dirty="0"/>
              <a:t> </a:t>
            </a:r>
            <a:r>
              <a:rPr lang="en-US" sz="1200" dirty="0" err="1"/>
              <a:t>economiei</a:t>
            </a:r>
            <a:r>
              <a:rPr lang="en-US" sz="1200" dirty="0"/>
              <a:t>)</a:t>
            </a:r>
          </a:p>
          <a:p>
            <a:r>
              <a:rPr lang="en-US" sz="1200" dirty="0" err="1"/>
              <a:t>Pe</a:t>
            </a:r>
            <a:r>
              <a:rPr lang="en-US" sz="1200" dirty="0"/>
              <a:t> POC </a:t>
            </a:r>
            <a:r>
              <a:rPr lang="en-US" sz="1200" dirty="0" err="1"/>
              <a:t>si</a:t>
            </a:r>
            <a:r>
              <a:rPr lang="en-US" sz="1200" dirty="0"/>
              <a:t> POR o </a:t>
            </a:r>
            <a:r>
              <a:rPr lang="en-US" sz="1200" dirty="0" err="1"/>
              <a:t>firma</a:t>
            </a:r>
            <a:r>
              <a:rPr lang="en-US" sz="1200" dirty="0"/>
              <a:t> cu </a:t>
            </a:r>
            <a:r>
              <a:rPr lang="en-US" sz="1200" dirty="0" err="1"/>
              <a:t>sediul</a:t>
            </a:r>
            <a:r>
              <a:rPr lang="en-US" sz="1200" dirty="0"/>
              <a:t> social </a:t>
            </a:r>
            <a:r>
              <a:rPr lang="en-US" sz="1200" dirty="0" err="1"/>
              <a:t>intr</a:t>
            </a:r>
            <a:r>
              <a:rPr lang="en-US" sz="1200" dirty="0"/>
              <a:t>-o </a:t>
            </a:r>
            <a:r>
              <a:rPr lang="en-US" sz="1200" dirty="0" err="1"/>
              <a:t>regiune</a:t>
            </a:r>
            <a:r>
              <a:rPr lang="en-US" sz="1200" dirty="0"/>
              <a:t> </a:t>
            </a:r>
            <a:r>
              <a:rPr lang="en-US" sz="1200" dirty="0" err="1"/>
              <a:t>dezvoltata</a:t>
            </a:r>
            <a:r>
              <a:rPr lang="en-US" sz="1200" dirty="0"/>
              <a:t> (BI) </a:t>
            </a:r>
            <a:r>
              <a:rPr lang="en-US" sz="1200" dirty="0" err="1"/>
              <a:t>poate</a:t>
            </a:r>
            <a:r>
              <a:rPr lang="en-US" sz="1200" dirty="0"/>
              <a:t> </a:t>
            </a:r>
            <a:r>
              <a:rPr lang="en-US" sz="1200" dirty="0" err="1"/>
              <a:t>depune</a:t>
            </a:r>
            <a:r>
              <a:rPr lang="en-US" sz="1200" dirty="0"/>
              <a:t> un </a:t>
            </a:r>
            <a:r>
              <a:rPr lang="en-US" sz="1200" dirty="0" err="1"/>
              <a:t>proiect</a:t>
            </a:r>
            <a:r>
              <a:rPr lang="en-US" sz="1200" dirty="0"/>
              <a:t> </a:t>
            </a:r>
            <a:r>
              <a:rPr lang="en-US" sz="1200" dirty="0" err="1"/>
              <a:t>pentru</a:t>
            </a:r>
            <a:r>
              <a:rPr lang="en-US" sz="1200" dirty="0"/>
              <a:t> </a:t>
            </a:r>
            <a:r>
              <a:rPr lang="en-US" sz="1200" dirty="0" err="1"/>
              <a:t>punctul</a:t>
            </a:r>
            <a:r>
              <a:rPr lang="en-US" sz="1200" dirty="0"/>
              <a:t> </a:t>
            </a:r>
            <a:r>
              <a:rPr lang="en-US" sz="1200" dirty="0" err="1"/>
              <a:t>sau</a:t>
            </a:r>
            <a:r>
              <a:rPr lang="en-US" sz="1200" dirty="0"/>
              <a:t> de </a:t>
            </a:r>
            <a:r>
              <a:rPr lang="en-US" sz="1200" dirty="0" err="1"/>
              <a:t>lucru</a:t>
            </a:r>
            <a:r>
              <a:rPr lang="en-US" sz="1200" dirty="0"/>
              <a:t> </a:t>
            </a:r>
            <a:r>
              <a:rPr lang="en-US" sz="1200" dirty="0" err="1"/>
              <a:t>dintr</a:t>
            </a:r>
            <a:r>
              <a:rPr lang="en-US" sz="1200" dirty="0"/>
              <a:t>-o </a:t>
            </a:r>
            <a:r>
              <a:rPr lang="en-US" sz="1200" dirty="0" err="1"/>
              <a:t>regiune</a:t>
            </a:r>
            <a:r>
              <a:rPr lang="en-US" sz="1200" dirty="0"/>
              <a:t> </a:t>
            </a:r>
            <a:r>
              <a:rPr lang="en-US" sz="1200" dirty="0" err="1"/>
              <a:t>eligibila</a:t>
            </a:r>
            <a:r>
              <a:rPr lang="en-US" sz="1200" dirty="0"/>
              <a:t>, </a:t>
            </a:r>
            <a:r>
              <a:rPr lang="en-US" sz="1200" dirty="0" err="1"/>
              <a:t>pe</a:t>
            </a:r>
            <a:r>
              <a:rPr lang="en-US" sz="1200" dirty="0"/>
              <a:t> POCU </a:t>
            </a:r>
            <a:r>
              <a:rPr lang="en-US" sz="1200" dirty="0" err="1"/>
              <a:t>acest</a:t>
            </a:r>
            <a:r>
              <a:rPr lang="en-US" sz="1200" dirty="0"/>
              <a:t> </a:t>
            </a:r>
            <a:r>
              <a:rPr lang="en-US" sz="1200" dirty="0" err="1"/>
              <a:t>lucru</a:t>
            </a:r>
            <a:r>
              <a:rPr lang="en-US" sz="1200" dirty="0"/>
              <a:t> </a:t>
            </a:r>
            <a:r>
              <a:rPr lang="en-US" sz="1200" dirty="0" err="1"/>
              <a:t>este</a:t>
            </a:r>
            <a:r>
              <a:rPr lang="en-US" sz="1200" dirty="0"/>
              <a:t> </a:t>
            </a:r>
            <a:r>
              <a:rPr lang="en-US" sz="1200" dirty="0" err="1"/>
              <a:t>interzis</a:t>
            </a:r>
            <a:r>
              <a:rPr lang="en-US" sz="1200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741D4-616D-4CAF-86D1-9C067BEA0B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9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AMCHAM </a:t>
            </a:r>
            <a:r>
              <a:rPr lang="en-US" dirty="0" err="1"/>
              <a:t>promoveaza</a:t>
            </a:r>
            <a:r>
              <a:rPr lang="en-US" dirty="0"/>
              <a:t> </a:t>
            </a:r>
            <a:r>
              <a:rPr lang="en-US" dirty="0" err="1"/>
              <a:t>dialogul</a:t>
            </a:r>
            <a:r>
              <a:rPr lang="en-US" dirty="0"/>
              <a:t> </a:t>
            </a:r>
            <a:r>
              <a:rPr lang="en-US" dirty="0" err="1"/>
              <a:t>constructiv</a:t>
            </a:r>
            <a:r>
              <a:rPr lang="en-US" dirty="0"/>
              <a:t> cu </a:t>
            </a:r>
            <a:r>
              <a:rPr lang="en-US" dirty="0" err="1"/>
              <a:t>mediul</a:t>
            </a:r>
            <a:r>
              <a:rPr lang="en-US" dirty="0"/>
              <a:t> </a:t>
            </a:r>
            <a:r>
              <a:rPr lang="en-US" dirty="0" err="1"/>
              <a:t>guvernamental</a:t>
            </a:r>
            <a:r>
              <a:rPr lang="en-US" dirty="0"/>
              <a:t>, </a:t>
            </a:r>
            <a:r>
              <a:rPr lang="en-US" dirty="0" err="1"/>
              <a:t>astfel</a:t>
            </a:r>
            <a:r>
              <a:rPr lang="en-US" dirty="0"/>
              <a:t> </a:t>
            </a:r>
            <a:r>
              <a:rPr lang="en-US" dirty="0" err="1"/>
              <a:t>incat</a:t>
            </a:r>
            <a:r>
              <a:rPr lang="en-US" dirty="0"/>
              <a:t> </a:t>
            </a:r>
            <a:r>
              <a:rPr lang="en-US" dirty="0" err="1"/>
              <a:t>consideram</a:t>
            </a:r>
            <a:r>
              <a:rPr lang="en-US" dirty="0"/>
              <a:t> ca </a:t>
            </a:r>
            <a:r>
              <a:rPr lang="en-US" dirty="0" err="1"/>
              <a:t>este</a:t>
            </a:r>
            <a:r>
              <a:rPr lang="en-US" dirty="0"/>
              <a:t> benefic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mentionam</a:t>
            </a:r>
            <a:r>
              <a:rPr lang="en-US" dirty="0"/>
              <a:t> </a:t>
            </a:r>
            <a:r>
              <a:rPr lang="en-US" dirty="0" err="1"/>
              <a:t>masurile</a:t>
            </a:r>
            <a:r>
              <a:rPr lang="en-US" dirty="0"/>
              <a:t> de </a:t>
            </a:r>
            <a:r>
              <a:rPr lang="en-US" dirty="0" err="1"/>
              <a:t>eficientizare</a:t>
            </a:r>
            <a:r>
              <a:rPr lang="en-US" dirty="0"/>
              <a:t> </a:t>
            </a:r>
            <a:r>
              <a:rPr lang="en-US" dirty="0" err="1"/>
              <a:t>adoptate</a:t>
            </a:r>
            <a:r>
              <a:rPr lang="en-US" dirty="0"/>
              <a:t> de </a:t>
            </a:r>
            <a:r>
              <a:rPr lang="en-US" dirty="0" err="1"/>
              <a:t>Guvern</a:t>
            </a:r>
            <a:r>
              <a:rPr lang="en-US" dirty="0"/>
              <a:t>, </a:t>
            </a:r>
            <a:r>
              <a:rPr lang="en-US" dirty="0" err="1"/>
              <a:t>chiar</a:t>
            </a:r>
            <a:r>
              <a:rPr lang="en-US" dirty="0"/>
              <a:t> </a:t>
            </a:r>
            <a:r>
              <a:rPr lang="en-US" dirty="0" err="1"/>
              <a:t>daca</a:t>
            </a:r>
            <a:r>
              <a:rPr lang="en-US" dirty="0"/>
              <a:t> </a:t>
            </a:r>
            <a:r>
              <a:rPr lang="en-US" dirty="0" err="1"/>
              <a:t>suntem</a:t>
            </a:r>
            <a:r>
              <a:rPr lang="en-US" dirty="0"/>
              <a:t> </a:t>
            </a:r>
            <a:r>
              <a:rPr lang="en-US" dirty="0" err="1"/>
              <a:t>intr</a:t>
            </a:r>
            <a:r>
              <a:rPr lang="en-US" dirty="0"/>
              <a:t>-o </a:t>
            </a:r>
            <a:r>
              <a:rPr lang="en-US" dirty="0" err="1"/>
              <a:t>sesiune</a:t>
            </a:r>
            <a:r>
              <a:rPr lang="en-US" dirty="0"/>
              <a:t> </a:t>
            </a:r>
            <a:r>
              <a:rPr lang="en-US" dirty="0" err="1"/>
              <a:t>axate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/>
              <a:t>. </a:t>
            </a:r>
            <a:r>
              <a:rPr lang="en-US" dirty="0" err="1"/>
              <a:t>Anumite</a:t>
            </a:r>
            <a:r>
              <a:rPr lang="en-US" dirty="0"/>
              <a:t> </a:t>
            </a:r>
            <a:r>
              <a:rPr lang="en-US" dirty="0" err="1"/>
              <a:t>masuri</a:t>
            </a:r>
            <a:r>
              <a:rPr lang="en-US" dirty="0"/>
              <a:t> au </a:t>
            </a:r>
            <a:r>
              <a:rPr lang="en-US" dirty="0" err="1"/>
              <a:t>generat</a:t>
            </a:r>
            <a:r>
              <a:rPr lang="en-US" dirty="0"/>
              <a:t> un grad de </a:t>
            </a:r>
            <a:r>
              <a:rPr lang="en-US" dirty="0" err="1"/>
              <a:t>incarcare</a:t>
            </a:r>
            <a:r>
              <a:rPr lang="en-US" dirty="0"/>
              <a:t> </a:t>
            </a:r>
            <a:r>
              <a:rPr lang="en-US" dirty="0" err="1"/>
              <a:t>foarte</a:t>
            </a:r>
            <a:r>
              <a:rPr lang="en-US" dirty="0"/>
              <a:t> mare </a:t>
            </a:r>
            <a:r>
              <a:rPr lang="en-US" dirty="0" err="1"/>
              <a:t>intr</a:t>
            </a:r>
            <a:r>
              <a:rPr lang="en-US" dirty="0"/>
              <a:t>-o </a:t>
            </a:r>
            <a:r>
              <a:rPr lang="en-US" dirty="0" err="1"/>
              <a:t>perioada</a:t>
            </a:r>
            <a:r>
              <a:rPr lang="en-US" dirty="0"/>
              <a:t> </a:t>
            </a:r>
            <a:r>
              <a:rPr lang="en-US" dirty="0" err="1"/>
              <a:t>scurta</a:t>
            </a:r>
            <a:r>
              <a:rPr lang="en-US" dirty="0"/>
              <a:t> de </a:t>
            </a:r>
            <a:r>
              <a:rPr lang="en-US" dirty="0" err="1"/>
              <a:t>timp.</a:t>
            </a:r>
            <a:r>
              <a:rPr lang="en-US" dirty="0"/>
              <a:t> </a:t>
            </a:r>
            <a:r>
              <a:rPr lang="en-US" dirty="0" err="1"/>
              <a:t>Masura</a:t>
            </a:r>
            <a:r>
              <a:rPr lang="en-US" dirty="0"/>
              <a:t> </a:t>
            </a:r>
            <a:r>
              <a:rPr lang="en-US" dirty="0" err="1"/>
              <a:t>supracontractarii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a </a:t>
            </a:r>
            <a:r>
              <a:rPr lang="en-US" dirty="0" err="1"/>
              <a:t>realocarilor</a:t>
            </a:r>
            <a:r>
              <a:rPr lang="en-US" dirty="0"/>
              <a:t> a </a:t>
            </a:r>
            <a:r>
              <a:rPr lang="en-US" dirty="0" err="1"/>
              <a:t>adus</a:t>
            </a:r>
            <a:r>
              <a:rPr lang="en-US" dirty="0"/>
              <a:t> un </a:t>
            </a:r>
            <a:r>
              <a:rPr lang="en-US" dirty="0" err="1"/>
              <a:t>val</a:t>
            </a:r>
            <a:r>
              <a:rPr lang="en-US" dirty="0"/>
              <a:t> de </a:t>
            </a:r>
            <a:r>
              <a:rPr lang="en-US" dirty="0" err="1"/>
              <a:t>proiecte</a:t>
            </a:r>
            <a:r>
              <a:rPr lang="en-US" dirty="0"/>
              <a:t> in </a:t>
            </a:r>
            <a:r>
              <a:rPr lang="en-US" dirty="0" err="1"/>
              <a:t>conditiile</a:t>
            </a:r>
            <a:r>
              <a:rPr lang="en-US" dirty="0"/>
              <a:t> </a:t>
            </a:r>
            <a:r>
              <a:rPr lang="en-US" dirty="0" err="1"/>
              <a:t>aceleiasi</a:t>
            </a:r>
            <a:r>
              <a:rPr lang="en-US" dirty="0"/>
              <a:t> </a:t>
            </a:r>
            <a:r>
              <a:rPr lang="en-US" dirty="0" err="1"/>
              <a:t>resurse</a:t>
            </a:r>
            <a:r>
              <a:rPr lang="en-US" dirty="0"/>
              <a:t> </a:t>
            </a:r>
            <a:r>
              <a:rPr lang="en-US" dirty="0" err="1"/>
              <a:t>umane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741D4-616D-4CAF-86D1-9C067BEA0B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28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741D4-616D-4CAF-86D1-9C067BEA0B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80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741D4-616D-4CAF-86D1-9C067BEA0B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05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4/3/2015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AmCham</a:t>
            </a:r>
            <a:r>
              <a:rPr lang="en-US" dirty="0"/>
              <a:t> Romania AGM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1EC240FE-83BD-4F8D-BF6D-0CA1683D80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20870"/>
      </p:ext>
    </p:extLst>
  </p:cSld>
  <p:clrMapOvr>
    <a:masterClrMapping/>
  </p:clrMapOvr>
  <p:transition spd="slow" advClick="0" advTm="4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Ch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2"/>
            <a:ext cx="7124700" cy="549275"/>
          </a:xfrm>
          <a:prstGeom prst="rect">
            <a:avLst/>
          </a:prstGeom>
        </p:spPr>
        <p:txBody>
          <a:bodyPr/>
          <a:lstStyle>
            <a:lvl1pPr algn="l">
              <a:defRPr sz="2100" b="1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762000" y="1600200"/>
            <a:ext cx="6934200" cy="1371600"/>
          </a:xfrm>
          <a:prstGeom prst="rect">
            <a:avLst/>
          </a:prstGeom>
        </p:spPr>
        <p:txBody>
          <a:bodyPr/>
          <a:lstStyle>
            <a:lvl1pPr marL="257175" indent="-257175">
              <a:buFont typeface="Wingdings" panose="05000000000000000000" pitchFamily="2" charset="2"/>
              <a:buChar char="§"/>
              <a:defRPr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557213" indent="-214313">
              <a:buFont typeface="Wingdings" panose="05000000000000000000" pitchFamily="2" charset="2"/>
              <a:buChar char="§"/>
              <a:defRPr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857250" indent="-171450">
              <a:buFont typeface="Wingdings" panose="05000000000000000000" pitchFamily="2" charset="2"/>
              <a:buChar char="§"/>
              <a:defRPr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200150" indent="-171450">
              <a:buFont typeface="Wingdings" panose="05000000000000000000" pitchFamily="2" charset="2"/>
              <a:buChar char="§"/>
              <a:defRPr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1543050" indent="-171450">
              <a:buFont typeface="Wingdings" panose="05000000000000000000" pitchFamily="2" charset="2"/>
              <a:buChar char="§"/>
              <a:defRPr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0494074"/>
      </p:ext>
    </p:extLst>
  </p:cSld>
  <p:clrMapOvr>
    <a:masterClrMapping/>
  </p:clrMapOvr>
  <p:transition spd="slow" advClick="0" advTm="4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esktop\background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98" b="8889"/>
          <a:stretch/>
        </p:blipFill>
        <p:spPr bwMode="auto">
          <a:xfrm>
            <a:off x="0" y="3421333"/>
            <a:ext cx="9144000" cy="334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:\desktop\SURSE\backgrounds\dfsd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76801" y="1143000"/>
            <a:ext cx="3962401" cy="110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D:\desktop\SURSE\shadow source small.pn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/>
          <a:stretch/>
        </p:blipFill>
        <p:spPr bwMode="auto">
          <a:xfrm>
            <a:off x="1" y="6363424"/>
            <a:ext cx="5867401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 userDrawn="1"/>
        </p:nvSpPr>
        <p:spPr>
          <a:xfrm>
            <a:off x="84137" y="6627168"/>
            <a:ext cx="3188693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75" dirty="0"/>
              <a:t>Copyright © 2015 </a:t>
            </a:r>
            <a:r>
              <a:rPr lang="en-US" sz="675" b="1" dirty="0">
                <a:solidFill>
                  <a:srgbClr val="C00000"/>
                </a:solidFill>
              </a:rPr>
              <a:t>American Chamber of Commerce in Romania</a:t>
            </a:r>
            <a:r>
              <a:rPr lang="en-US" sz="675" dirty="0"/>
              <a:t>. All Rights Reserved. </a:t>
            </a:r>
          </a:p>
        </p:txBody>
      </p:sp>
      <p:pic>
        <p:nvPicPr>
          <p:cNvPr id="13" name="Picture 4" descr="D:\desktop\SURSE\shadow source small.pn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/>
          <a:stretch/>
        </p:blipFill>
        <p:spPr bwMode="auto">
          <a:xfrm flipV="1">
            <a:off x="0" y="104091"/>
            <a:ext cx="5867401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:\desktop\SURSE\backgrounds B-W\Picture2 copy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260" y="5257800"/>
            <a:ext cx="1743740" cy="1628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76572"/>
            <a:ext cx="2286000" cy="1042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15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slow" advClick="0" advTm="4000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2035190"/>
            <a:ext cx="5829300" cy="2288381"/>
          </a:xfrm>
        </p:spPr>
        <p:txBody>
          <a:bodyPr/>
          <a:lstStyle/>
          <a:p>
            <a:r>
              <a:rPr lang="en-US" sz="3600" dirty="0">
                <a:solidFill>
                  <a:srgbClr val="002060"/>
                </a:solidFill>
                <a:latin typeface="+mj-lt"/>
              </a:rPr>
              <a:t>FONDURILE EUROPENE</a:t>
            </a:r>
            <a:br>
              <a:rPr lang="en-US" sz="3600" dirty="0">
                <a:solidFill>
                  <a:srgbClr val="002060"/>
                </a:solidFill>
                <a:latin typeface="+mj-lt"/>
              </a:rPr>
            </a:br>
            <a:br>
              <a:rPr lang="en-US" sz="3600" dirty="0">
                <a:solidFill>
                  <a:srgbClr val="002060"/>
                </a:solidFill>
                <a:latin typeface="+mj-lt"/>
              </a:rPr>
            </a:br>
            <a:r>
              <a:rPr lang="en-US" sz="3600" dirty="0" err="1">
                <a:solidFill>
                  <a:srgbClr val="002060"/>
                </a:solidFill>
                <a:latin typeface="+mj-lt"/>
              </a:rPr>
              <a:t>catalizator</a:t>
            </a:r>
            <a:r>
              <a:rPr lang="en-US" sz="3600" dirty="0">
                <a:solidFill>
                  <a:srgbClr val="002060"/>
                </a:solidFill>
                <a:latin typeface="+mj-lt"/>
              </a:rPr>
              <a:t> / </a:t>
            </a:r>
            <a:r>
              <a:rPr lang="en-US" sz="3600" dirty="0" err="1">
                <a:solidFill>
                  <a:srgbClr val="002060"/>
                </a:solidFill>
                <a:latin typeface="+mj-lt"/>
              </a:rPr>
              <a:t>obstacol</a:t>
            </a:r>
            <a:br>
              <a:rPr lang="en-US" sz="3600" dirty="0">
                <a:solidFill>
                  <a:srgbClr val="002060"/>
                </a:solidFill>
                <a:latin typeface="+mj-lt"/>
              </a:rPr>
            </a:br>
            <a:br>
              <a:rPr lang="en-US" sz="3600" dirty="0">
                <a:solidFill>
                  <a:srgbClr val="002060"/>
                </a:solidFill>
                <a:latin typeface="+mj-lt"/>
              </a:rPr>
            </a:br>
            <a:br>
              <a:rPr lang="en-US" sz="3600" dirty="0">
                <a:solidFill>
                  <a:srgbClr val="002060"/>
                </a:solidFill>
                <a:latin typeface="+mj-lt"/>
              </a:rPr>
            </a:br>
            <a:r>
              <a:rPr lang="en-US" sz="2200" dirty="0">
                <a:solidFill>
                  <a:srgbClr val="002060"/>
                </a:solidFill>
                <a:latin typeface="+mj-lt"/>
              </a:rPr>
              <a:t>Cursdeguvernare.ro </a:t>
            </a:r>
            <a:br>
              <a:rPr lang="en-US" sz="2200" dirty="0">
                <a:solidFill>
                  <a:srgbClr val="002060"/>
                </a:solidFill>
                <a:latin typeface="+mj-lt"/>
              </a:rPr>
            </a:br>
            <a:r>
              <a:rPr lang="en-US" sz="2200" dirty="0">
                <a:solidFill>
                  <a:srgbClr val="002060"/>
                </a:solidFill>
                <a:latin typeface="+mj-lt"/>
              </a:rPr>
              <a:t>- 29 </a:t>
            </a:r>
            <a:r>
              <a:rPr lang="en-US" sz="2200" dirty="0" err="1">
                <a:solidFill>
                  <a:srgbClr val="002060"/>
                </a:solidFill>
                <a:latin typeface="+mj-lt"/>
              </a:rPr>
              <a:t>ianuarie</a:t>
            </a:r>
            <a:r>
              <a:rPr lang="en-US" sz="2200" dirty="0">
                <a:solidFill>
                  <a:srgbClr val="002060"/>
                </a:solidFill>
                <a:latin typeface="+mj-lt"/>
              </a:rPr>
              <a:t> 2018 -</a:t>
            </a:r>
            <a:endParaRPr lang="ro-RO" sz="22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ransition spd="slow" advClick="0" advTm="4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569" y="457202"/>
            <a:ext cx="7124700" cy="549275"/>
          </a:xfrm>
        </p:spPr>
        <p:txBody>
          <a:bodyPr/>
          <a:lstStyle/>
          <a:p>
            <a:r>
              <a:rPr lang="en-US" dirty="0" err="1"/>
              <a:t>Fondurile</a:t>
            </a:r>
            <a:r>
              <a:rPr lang="en-US" dirty="0"/>
              <a:t> </a:t>
            </a:r>
            <a:r>
              <a:rPr lang="en-US" dirty="0" err="1"/>
              <a:t>europene</a:t>
            </a:r>
            <a:r>
              <a:rPr lang="en-US" dirty="0"/>
              <a:t> (FE) - </a:t>
            </a:r>
            <a:r>
              <a:rPr lang="en-US" dirty="0" err="1"/>
              <a:t>prioritate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62000" y="1600200"/>
            <a:ext cx="7848600" cy="1371600"/>
          </a:xfrm>
        </p:spPr>
        <p:txBody>
          <a:bodyPr/>
          <a:lstStyle/>
          <a:p>
            <a:pPr algn="just"/>
            <a:r>
              <a:rPr lang="en-US" sz="2000" dirty="0" err="1"/>
              <a:t>Promovarea</a:t>
            </a:r>
            <a:r>
              <a:rPr lang="en-US" sz="2000" dirty="0"/>
              <a:t> </a:t>
            </a:r>
            <a:r>
              <a:rPr lang="en-US" sz="2000" dirty="0" err="1"/>
              <a:t>dialogului</a:t>
            </a:r>
            <a:r>
              <a:rPr lang="en-US" sz="2000" dirty="0"/>
              <a:t> permanent cu </a:t>
            </a:r>
            <a:r>
              <a:rPr lang="en-US" sz="2000" dirty="0" err="1"/>
              <a:t>mediul</a:t>
            </a:r>
            <a:r>
              <a:rPr lang="en-US" sz="2000" dirty="0"/>
              <a:t> </a:t>
            </a:r>
            <a:r>
              <a:rPr lang="en-US" sz="2000" dirty="0" err="1"/>
              <a:t>guvernamental</a:t>
            </a:r>
            <a:r>
              <a:rPr lang="en-US" sz="2000" dirty="0"/>
              <a:t> (MFE, AM-</a:t>
            </a:r>
            <a:r>
              <a:rPr lang="en-US" sz="2000" dirty="0" err="1"/>
              <a:t>uri</a:t>
            </a:r>
            <a:r>
              <a:rPr lang="en-US" sz="2000" dirty="0"/>
              <a:t>);</a:t>
            </a:r>
          </a:p>
          <a:p>
            <a:pPr marL="0" indent="0" algn="just">
              <a:buNone/>
            </a:pPr>
            <a:endParaRPr lang="en-US" sz="2000" dirty="0"/>
          </a:p>
          <a:p>
            <a:pPr algn="just"/>
            <a:r>
              <a:rPr lang="en-US" sz="2000" dirty="0" err="1"/>
              <a:t>Identificarea</a:t>
            </a:r>
            <a:r>
              <a:rPr lang="en-US" sz="2000" dirty="0"/>
              <a:t> </a:t>
            </a:r>
            <a:r>
              <a:rPr lang="en-US" sz="2000" dirty="0" err="1"/>
              <a:t>problemelor</a:t>
            </a:r>
            <a:r>
              <a:rPr lang="en-US" sz="2000" dirty="0"/>
              <a:t> </a:t>
            </a:r>
            <a:r>
              <a:rPr lang="en-US" sz="2000" dirty="0" err="1"/>
              <a:t>sistemice</a:t>
            </a:r>
            <a:r>
              <a:rPr lang="en-US" sz="2000" dirty="0"/>
              <a:t> care </a:t>
            </a:r>
            <a:r>
              <a:rPr lang="en-US" sz="2000" dirty="0" err="1"/>
              <a:t>afecteaza</a:t>
            </a:r>
            <a:r>
              <a:rPr lang="en-US" sz="2000" dirty="0"/>
              <a:t> </a:t>
            </a:r>
            <a:r>
              <a:rPr lang="en-US" sz="2000" dirty="0" err="1"/>
              <a:t>mediul</a:t>
            </a:r>
            <a:r>
              <a:rPr lang="en-US" sz="2000" dirty="0"/>
              <a:t> </a:t>
            </a:r>
            <a:r>
              <a:rPr lang="en-US" sz="2000" dirty="0" err="1"/>
              <a:t>privat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prezentarea</a:t>
            </a:r>
            <a:r>
              <a:rPr lang="en-US" sz="2000" dirty="0"/>
              <a:t> </a:t>
            </a:r>
            <a:r>
              <a:rPr lang="en-US" sz="2000" dirty="0" err="1"/>
              <a:t>unor</a:t>
            </a:r>
            <a:r>
              <a:rPr lang="en-US" sz="2000" dirty="0"/>
              <a:t> </a:t>
            </a:r>
            <a:r>
              <a:rPr lang="en-US" sz="2000" dirty="0" err="1"/>
              <a:t>posibile</a:t>
            </a:r>
            <a:r>
              <a:rPr lang="en-US" sz="2000" dirty="0"/>
              <a:t> </a:t>
            </a:r>
            <a:r>
              <a:rPr lang="en-US" sz="2000" dirty="0" err="1"/>
              <a:t>solutii</a:t>
            </a:r>
            <a:r>
              <a:rPr lang="en-US" sz="2000" dirty="0"/>
              <a:t> MFE/AM-</a:t>
            </a:r>
            <a:r>
              <a:rPr lang="en-US" sz="2000" dirty="0" err="1"/>
              <a:t>urilor</a:t>
            </a:r>
            <a:r>
              <a:rPr lang="en-US" sz="2000" dirty="0"/>
              <a:t>; </a:t>
            </a:r>
          </a:p>
          <a:p>
            <a:pPr marL="0" indent="0" algn="just">
              <a:buNone/>
            </a:pPr>
            <a:endParaRPr lang="en-US" sz="2000" dirty="0"/>
          </a:p>
          <a:p>
            <a:pPr algn="just"/>
            <a:r>
              <a:rPr lang="en-US" sz="2000" dirty="0" err="1"/>
              <a:t>Implicarea</a:t>
            </a:r>
            <a:r>
              <a:rPr lang="en-US" sz="2000" dirty="0"/>
              <a:t> in </a:t>
            </a:r>
            <a:r>
              <a:rPr lang="en-US" sz="2000" dirty="0" err="1"/>
              <a:t>procesul</a:t>
            </a:r>
            <a:r>
              <a:rPr lang="en-US" sz="2000" dirty="0"/>
              <a:t> de </a:t>
            </a:r>
            <a:r>
              <a:rPr lang="en-US" sz="2000" dirty="0" err="1"/>
              <a:t>imbunatatire</a:t>
            </a:r>
            <a:r>
              <a:rPr lang="en-US" sz="2000" dirty="0"/>
              <a:t> a </a:t>
            </a:r>
            <a:r>
              <a:rPr lang="en-US" sz="2000" dirty="0" err="1"/>
              <a:t>cadrului</a:t>
            </a:r>
            <a:r>
              <a:rPr lang="en-US" sz="2000" dirty="0"/>
              <a:t> </a:t>
            </a:r>
            <a:r>
              <a:rPr lang="en-US" sz="2000" dirty="0" err="1"/>
              <a:t>legislativ</a:t>
            </a:r>
            <a:r>
              <a:rPr lang="en-US" sz="2000" dirty="0"/>
              <a:t> </a:t>
            </a:r>
            <a:r>
              <a:rPr lang="en-US" sz="2000" dirty="0" err="1"/>
              <a:t>privind</a:t>
            </a:r>
            <a:r>
              <a:rPr lang="en-US" sz="2000" dirty="0"/>
              <a:t> </a:t>
            </a:r>
            <a:r>
              <a:rPr lang="en-US" sz="2000" dirty="0" err="1"/>
              <a:t>gestionarea</a:t>
            </a:r>
            <a:r>
              <a:rPr lang="en-US" sz="2000" dirty="0"/>
              <a:t> FE;</a:t>
            </a:r>
          </a:p>
          <a:p>
            <a:pPr marL="0" indent="0" algn="just">
              <a:buNone/>
            </a:pPr>
            <a:endParaRPr lang="en-US" sz="2000" dirty="0"/>
          </a:p>
          <a:p>
            <a:pPr algn="just"/>
            <a:r>
              <a:rPr lang="en-US" sz="2000" dirty="0" err="1"/>
              <a:t>Popularizarea</a:t>
            </a:r>
            <a:r>
              <a:rPr lang="en-US" sz="2000" dirty="0"/>
              <a:t> </a:t>
            </a:r>
            <a:r>
              <a:rPr lang="en-US" sz="2000" dirty="0" err="1"/>
              <a:t>bunelor</a:t>
            </a:r>
            <a:r>
              <a:rPr lang="en-US" sz="2000" dirty="0"/>
              <a:t> </a:t>
            </a:r>
            <a:r>
              <a:rPr lang="en-US" sz="2000" dirty="0" err="1"/>
              <a:t>practici</a:t>
            </a:r>
            <a:r>
              <a:rPr lang="en-US" sz="2000" dirty="0"/>
              <a:t> in </a:t>
            </a:r>
            <a:r>
              <a:rPr lang="en-US" sz="2000" dirty="0" err="1"/>
              <a:t>domeniul</a:t>
            </a:r>
            <a:r>
              <a:rPr lang="en-US" sz="2000" dirty="0"/>
              <a:t> FE </a:t>
            </a:r>
            <a:r>
              <a:rPr lang="en-US" sz="2000" dirty="0" err="1"/>
              <a:t>utilizate</a:t>
            </a:r>
            <a:r>
              <a:rPr lang="en-US" sz="2000" dirty="0"/>
              <a:t> la </a:t>
            </a:r>
            <a:r>
              <a:rPr lang="en-US" sz="2000" dirty="0" err="1"/>
              <a:t>nivelul</a:t>
            </a:r>
            <a:r>
              <a:rPr lang="en-US" sz="2000" dirty="0"/>
              <a:t> </a:t>
            </a:r>
            <a:r>
              <a:rPr lang="en-US" sz="2000" dirty="0" err="1"/>
              <a:t>celorlalte</a:t>
            </a:r>
            <a:r>
              <a:rPr lang="en-US" sz="2000" dirty="0"/>
              <a:t> state </a:t>
            </a:r>
            <a:r>
              <a:rPr lang="en-US" sz="2000" dirty="0" err="1"/>
              <a:t>membre</a:t>
            </a:r>
            <a:r>
              <a:rPr lang="en-US" sz="2000" dirty="0"/>
              <a:t>.</a:t>
            </a:r>
          </a:p>
          <a:p>
            <a:pPr algn="just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23065245"/>
      </p:ext>
    </p:extLst>
  </p:cSld>
  <p:clrMapOvr>
    <a:masterClrMapping/>
  </p:clrMapOvr>
  <p:transition spd="slow" advClick="0" advTm="4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Prioritatile</a:t>
            </a:r>
            <a:r>
              <a:rPr lang="en-US" dirty="0"/>
              <a:t> AMCHAM in </a:t>
            </a:r>
            <a:r>
              <a:rPr lang="en-US" dirty="0" err="1"/>
              <a:t>domeniul</a:t>
            </a:r>
            <a:r>
              <a:rPr lang="en-US" dirty="0"/>
              <a:t> 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62000" y="1208310"/>
            <a:ext cx="7696200" cy="1371600"/>
          </a:xfrm>
        </p:spPr>
        <p:txBody>
          <a:bodyPr/>
          <a:lstStyle/>
          <a:p>
            <a:pPr algn="just"/>
            <a:r>
              <a:rPr lang="en-US" sz="2000" dirty="0" err="1"/>
              <a:t>Monitorizarea</a:t>
            </a:r>
            <a:r>
              <a:rPr lang="en-US" sz="2000" dirty="0"/>
              <a:t> </a:t>
            </a:r>
            <a:r>
              <a:rPr lang="en-US" sz="2000" dirty="0" err="1"/>
              <a:t>lansarii</a:t>
            </a:r>
            <a:r>
              <a:rPr lang="en-US" sz="2000" dirty="0"/>
              <a:t> </a:t>
            </a:r>
            <a:r>
              <a:rPr lang="en-US" sz="2000" dirty="0" err="1"/>
              <a:t>apelurilor</a:t>
            </a:r>
            <a:r>
              <a:rPr lang="en-US" sz="2000" dirty="0"/>
              <a:t> de </a:t>
            </a:r>
            <a:r>
              <a:rPr lang="en-US" sz="2000" dirty="0" err="1"/>
              <a:t>proiecte</a:t>
            </a:r>
            <a:r>
              <a:rPr lang="en-US" sz="2000" dirty="0"/>
              <a:t>, </a:t>
            </a:r>
            <a:r>
              <a:rPr lang="en-US" sz="2000" dirty="0" err="1"/>
              <a:t>procesului</a:t>
            </a:r>
            <a:r>
              <a:rPr lang="en-US" sz="2000" dirty="0"/>
              <a:t> de </a:t>
            </a:r>
            <a:r>
              <a:rPr lang="en-US" sz="2000" dirty="0" err="1"/>
              <a:t>selectie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contractare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a </a:t>
            </a:r>
            <a:r>
              <a:rPr lang="en-US" sz="2000" dirty="0" err="1"/>
              <a:t>masurilor</a:t>
            </a:r>
            <a:r>
              <a:rPr lang="en-US" sz="2000" dirty="0"/>
              <a:t> de </a:t>
            </a:r>
            <a:r>
              <a:rPr lang="en-US" sz="2000" dirty="0" err="1"/>
              <a:t>simplificare</a:t>
            </a:r>
            <a:r>
              <a:rPr lang="en-US" sz="2000" dirty="0"/>
              <a:t> </a:t>
            </a:r>
            <a:r>
              <a:rPr lang="en-US" sz="2000" dirty="0" err="1"/>
              <a:t>adoptate</a:t>
            </a:r>
            <a:r>
              <a:rPr lang="en-US" sz="2000" dirty="0"/>
              <a:t> de MFE / AM-</a:t>
            </a:r>
            <a:r>
              <a:rPr lang="en-US" sz="2000" dirty="0" err="1"/>
              <a:t>uri</a:t>
            </a:r>
            <a:r>
              <a:rPr lang="en-US" sz="2000" dirty="0"/>
              <a:t>;</a:t>
            </a:r>
          </a:p>
          <a:p>
            <a:pPr marL="0" indent="0" algn="just">
              <a:buNone/>
            </a:pPr>
            <a:endParaRPr lang="en-US" sz="2000" dirty="0"/>
          </a:p>
          <a:p>
            <a:pPr algn="just"/>
            <a:r>
              <a:rPr lang="en-US" sz="2000" dirty="0" err="1"/>
              <a:t>Participarea</a:t>
            </a:r>
            <a:r>
              <a:rPr lang="en-US" sz="2000" dirty="0"/>
              <a:t> la </a:t>
            </a:r>
            <a:r>
              <a:rPr lang="en-US" sz="2000" dirty="0" err="1"/>
              <a:t>consultarile</a:t>
            </a:r>
            <a:r>
              <a:rPr lang="en-US" sz="2000" dirty="0"/>
              <a:t> </a:t>
            </a:r>
            <a:r>
              <a:rPr lang="en-US" sz="2000" dirty="0" err="1"/>
              <a:t>publice</a:t>
            </a:r>
            <a:r>
              <a:rPr lang="en-US" sz="2000" dirty="0"/>
              <a:t> </a:t>
            </a:r>
            <a:r>
              <a:rPr lang="en-US" sz="2000" dirty="0" err="1"/>
              <a:t>pentru</a:t>
            </a:r>
            <a:r>
              <a:rPr lang="en-US" sz="2000" dirty="0"/>
              <a:t> </a:t>
            </a:r>
            <a:r>
              <a:rPr lang="en-US" sz="2000" dirty="0" err="1"/>
              <a:t>modificarea</a:t>
            </a:r>
            <a:r>
              <a:rPr lang="en-US" sz="2000" dirty="0"/>
              <a:t> </a:t>
            </a:r>
            <a:r>
              <a:rPr lang="en-US" sz="2000" dirty="0" err="1"/>
              <a:t>cadrului</a:t>
            </a:r>
            <a:r>
              <a:rPr lang="en-US" sz="2000" dirty="0"/>
              <a:t> </a:t>
            </a:r>
            <a:r>
              <a:rPr lang="en-US" sz="2000" dirty="0" err="1"/>
              <a:t>legislativ</a:t>
            </a:r>
            <a:r>
              <a:rPr lang="en-US" sz="2000" dirty="0"/>
              <a:t> </a:t>
            </a:r>
            <a:r>
              <a:rPr lang="en-US" sz="2000" dirty="0" err="1"/>
              <a:t>privind</a:t>
            </a:r>
            <a:r>
              <a:rPr lang="en-US" sz="2000" dirty="0"/>
              <a:t> </a:t>
            </a:r>
            <a:r>
              <a:rPr lang="en-US" sz="2000" dirty="0" err="1"/>
              <a:t>corectiile</a:t>
            </a:r>
            <a:r>
              <a:rPr lang="en-US" sz="2000" dirty="0"/>
              <a:t> </a:t>
            </a:r>
            <a:r>
              <a:rPr lang="en-US" sz="2000" dirty="0" err="1"/>
              <a:t>financiare</a:t>
            </a:r>
            <a:r>
              <a:rPr lang="en-US" sz="2000" dirty="0"/>
              <a:t> OUG 66/2011 </a:t>
            </a:r>
            <a:r>
              <a:rPr lang="en-US" sz="2000" dirty="0" err="1"/>
              <a:t>si</a:t>
            </a:r>
            <a:r>
              <a:rPr lang="en-US" sz="2000" dirty="0"/>
              <a:t> a OUG 40/2015 </a:t>
            </a:r>
            <a:r>
              <a:rPr lang="en-US" sz="2000" dirty="0" err="1"/>
              <a:t>privind</a:t>
            </a:r>
            <a:r>
              <a:rPr lang="en-US" sz="2000" dirty="0"/>
              <a:t> </a:t>
            </a:r>
            <a:r>
              <a:rPr lang="en-US" sz="2000" dirty="0" err="1"/>
              <a:t>managementul</a:t>
            </a:r>
            <a:r>
              <a:rPr lang="en-US" sz="2000" dirty="0"/>
              <a:t> </a:t>
            </a:r>
            <a:r>
              <a:rPr lang="en-US" sz="2000" dirty="0" err="1"/>
              <a:t>financiar</a:t>
            </a:r>
            <a:r>
              <a:rPr lang="en-US" sz="2000" dirty="0"/>
              <a:t>;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err="1"/>
              <a:t>Alinierea</a:t>
            </a:r>
            <a:r>
              <a:rPr lang="en-US" sz="2000" dirty="0"/>
              <a:t> </a:t>
            </a:r>
            <a:r>
              <a:rPr lang="en-US" sz="2000" dirty="0" err="1"/>
              <a:t>programelor</a:t>
            </a:r>
            <a:r>
              <a:rPr lang="en-US" sz="2000" dirty="0"/>
              <a:t> </a:t>
            </a:r>
            <a:r>
              <a:rPr lang="en-US" sz="2000" dirty="0" err="1"/>
              <a:t>finantate</a:t>
            </a:r>
            <a:r>
              <a:rPr lang="en-US" sz="2000" dirty="0"/>
              <a:t> din </a:t>
            </a:r>
            <a:r>
              <a:rPr lang="en-US" sz="2000" dirty="0" err="1"/>
              <a:t>Bugetul</a:t>
            </a:r>
            <a:r>
              <a:rPr lang="en-US" sz="2000" dirty="0"/>
              <a:t> national, cu </a:t>
            </a:r>
            <a:r>
              <a:rPr lang="en-US" sz="2000" dirty="0" err="1"/>
              <a:t>programele</a:t>
            </a:r>
            <a:r>
              <a:rPr lang="en-US" sz="2000" dirty="0"/>
              <a:t> </a:t>
            </a:r>
            <a:r>
              <a:rPr lang="en-US" sz="2000" dirty="0" err="1"/>
              <a:t>operationale</a:t>
            </a:r>
            <a:r>
              <a:rPr lang="en-US" sz="2000" dirty="0"/>
              <a:t>, sub </a:t>
            </a:r>
            <a:r>
              <a:rPr lang="en-US" sz="2000" dirty="0" err="1"/>
              <a:t>aspectul</a:t>
            </a:r>
            <a:r>
              <a:rPr lang="en-US" sz="2000" dirty="0"/>
              <a:t> </a:t>
            </a:r>
            <a:r>
              <a:rPr lang="en-US" sz="2000" dirty="0" err="1"/>
              <a:t>complementaritatii</a:t>
            </a:r>
            <a:r>
              <a:rPr lang="en-US" sz="2000" dirty="0"/>
              <a:t>/ </a:t>
            </a:r>
            <a:r>
              <a:rPr lang="en-US" sz="2000" dirty="0" err="1"/>
              <a:t>aditionalitatii</a:t>
            </a:r>
            <a:r>
              <a:rPr lang="en-US" sz="2000" dirty="0"/>
              <a:t>;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err="1"/>
              <a:t>Mentinerea</a:t>
            </a:r>
            <a:r>
              <a:rPr lang="en-US" sz="2000" dirty="0"/>
              <a:t> </a:t>
            </a:r>
            <a:r>
              <a:rPr lang="en-US" sz="2000" dirty="0" err="1"/>
              <a:t>unui</a:t>
            </a:r>
            <a:r>
              <a:rPr lang="en-US" sz="2000" dirty="0"/>
              <a:t> permanent contact cu AM-urile, </a:t>
            </a:r>
            <a:r>
              <a:rPr lang="en-US" sz="2000" dirty="0" err="1"/>
              <a:t>pentru</a:t>
            </a:r>
            <a:r>
              <a:rPr lang="en-US" sz="2000" dirty="0"/>
              <a:t> a </a:t>
            </a:r>
            <a:r>
              <a:rPr lang="en-US" sz="2000" dirty="0" err="1"/>
              <a:t>verifica</a:t>
            </a:r>
            <a:r>
              <a:rPr lang="en-US" sz="2000" dirty="0"/>
              <a:t> </a:t>
            </a:r>
            <a:r>
              <a:rPr lang="en-US" sz="2000" dirty="0" err="1"/>
              <a:t>functionalitatea</a:t>
            </a:r>
            <a:r>
              <a:rPr lang="en-US" sz="2000" dirty="0"/>
              <a:t> </a:t>
            </a:r>
            <a:r>
              <a:rPr lang="en-US" sz="2000" dirty="0" err="1"/>
              <a:t>modulelor</a:t>
            </a:r>
            <a:r>
              <a:rPr lang="en-US" sz="2000" dirty="0"/>
              <a:t> </a:t>
            </a:r>
            <a:r>
              <a:rPr lang="en-US" sz="2000" dirty="0" err="1"/>
              <a:t>programului</a:t>
            </a:r>
            <a:r>
              <a:rPr lang="en-US" sz="2000" dirty="0"/>
              <a:t> MYSMIS.</a:t>
            </a:r>
          </a:p>
        </p:txBody>
      </p:sp>
    </p:spTree>
    <p:extLst>
      <p:ext uri="{BB962C8B-B14F-4D97-AF65-F5344CB8AC3E}">
        <p14:creationId xmlns:p14="http://schemas.microsoft.com/office/powerpoint/2010/main" val="795814300"/>
      </p:ext>
    </p:extLst>
  </p:cSld>
  <p:clrMapOvr>
    <a:masterClrMapping/>
  </p:clrMapOvr>
  <p:transition spd="slow" advClick="0" advTm="4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559" y="457202"/>
            <a:ext cx="7124700" cy="549275"/>
          </a:xfrm>
        </p:spPr>
        <p:txBody>
          <a:bodyPr/>
          <a:lstStyle/>
          <a:p>
            <a:r>
              <a:rPr lang="en-US" dirty="0" err="1"/>
              <a:t>Provocari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mediul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62000" y="1600200"/>
            <a:ext cx="7467600" cy="1371600"/>
          </a:xfrm>
        </p:spPr>
        <p:txBody>
          <a:bodyPr/>
          <a:lstStyle/>
          <a:p>
            <a:pPr algn="just"/>
            <a:r>
              <a:rPr lang="en-US" sz="2000" dirty="0" err="1"/>
              <a:t>Procesul</a:t>
            </a:r>
            <a:r>
              <a:rPr lang="en-US" sz="2000" dirty="0"/>
              <a:t> de </a:t>
            </a:r>
            <a:r>
              <a:rPr lang="en-US" sz="2000" dirty="0" err="1"/>
              <a:t>lansare</a:t>
            </a:r>
            <a:r>
              <a:rPr lang="en-US" sz="2000" dirty="0"/>
              <a:t> a </a:t>
            </a:r>
            <a:r>
              <a:rPr lang="en-US" sz="2000" dirty="0" err="1"/>
              <a:t>apelurilor</a:t>
            </a:r>
            <a:r>
              <a:rPr lang="en-US" sz="2000" dirty="0"/>
              <a:t> (</a:t>
            </a:r>
            <a:r>
              <a:rPr lang="en-US" sz="2000" dirty="0" err="1"/>
              <a:t>intarzieri</a:t>
            </a:r>
            <a:r>
              <a:rPr lang="en-US" sz="2000" dirty="0"/>
              <a:t> generate de </a:t>
            </a:r>
            <a:r>
              <a:rPr lang="en-US" sz="2000" dirty="0" err="1"/>
              <a:t>neindeplinirea</a:t>
            </a:r>
            <a:r>
              <a:rPr lang="en-US" sz="2000" dirty="0"/>
              <a:t> </a:t>
            </a:r>
            <a:r>
              <a:rPr lang="en-US" sz="2000" dirty="0" err="1"/>
              <a:t>unor</a:t>
            </a:r>
            <a:r>
              <a:rPr lang="en-US" sz="2000" dirty="0"/>
              <a:t> </a:t>
            </a:r>
            <a:r>
              <a:rPr lang="en-US" sz="2000" dirty="0" err="1"/>
              <a:t>conditionalitati</a:t>
            </a:r>
            <a:r>
              <a:rPr lang="en-US" sz="2000" dirty="0"/>
              <a:t> ex-ante </a:t>
            </a:r>
            <a:r>
              <a:rPr lang="en-US" sz="2000" dirty="0" err="1"/>
              <a:t>sau</a:t>
            </a:r>
            <a:r>
              <a:rPr lang="en-US" sz="2000" dirty="0"/>
              <a:t> a </a:t>
            </a:r>
            <a:r>
              <a:rPr lang="en-US" sz="2000" dirty="0" err="1"/>
              <a:t>unor</a:t>
            </a:r>
            <a:r>
              <a:rPr lang="en-US" sz="2000" dirty="0"/>
              <a:t> </a:t>
            </a:r>
            <a:r>
              <a:rPr lang="en-US" sz="2000" dirty="0" err="1"/>
              <a:t>strategii</a:t>
            </a:r>
            <a:r>
              <a:rPr lang="en-US" sz="2000" dirty="0"/>
              <a:t> ale </a:t>
            </a:r>
            <a:r>
              <a:rPr lang="en-US" sz="2000" dirty="0" err="1"/>
              <a:t>ministerelor</a:t>
            </a:r>
            <a:r>
              <a:rPr lang="en-US" sz="2000" dirty="0"/>
              <a:t> de </a:t>
            </a:r>
            <a:r>
              <a:rPr lang="en-US" sz="2000" dirty="0" err="1"/>
              <a:t>linie</a:t>
            </a:r>
            <a:r>
              <a:rPr lang="en-US" sz="2000" dirty="0"/>
              <a:t>);</a:t>
            </a:r>
          </a:p>
          <a:p>
            <a:pPr marL="0" indent="0" algn="just">
              <a:buNone/>
            </a:pPr>
            <a:endParaRPr lang="en-US" sz="2000" dirty="0"/>
          </a:p>
          <a:p>
            <a:pPr algn="just"/>
            <a:r>
              <a:rPr lang="en-US" sz="2000" dirty="0" err="1"/>
              <a:t>Capacitatea</a:t>
            </a:r>
            <a:r>
              <a:rPr lang="en-US" sz="2000" dirty="0"/>
              <a:t> AM-</a:t>
            </a:r>
            <a:r>
              <a:rPr lang="en-US" sz="2000" dirty="0" err="1"/>
              <a:t>urilor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a OI-</a:t>
            </a:r>
            <a:r>
              <a:rPr lang="en-US" sz="2000" dirty="0" err="1"/>
              <a:t>urilor</a:t>
            </a:r>
            <a:r>
              <a:rPr lang="en-US" sz="2000" dirty="0"/>
              <a:t> de a </a:t>
            </a:r>
            <a:r>
              <a:rPr lang="en-US" sz="2000" dirty="0" err="1"/>
              <a:t>realiza</a:t>
            </a:r>
            <a:r>
              <a:rPr lang="en-US" sz="2000" dirty="0"/>
              <a:t> </a:t>
            </a:r>
            <a:r>
              <a:rPr lang="en-US" sz="2000" dirty="0" err="1"/>
              <a:t>evaluarea</a:t>
            </a:r>
            <a:r>
              <a:rPr lang="en-US" sz="2000" dirty="0"/>
              <a:t>, </a:t>
            </a:r>
            <a:r>
              <a:rPr lang="en-US" sz="2000" dirty="0" err="1"/>
              <a:t>selectia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contractarea</a:t>
            </a:r>
            <a:r>
              <a:rPr lang="en-US" sz="2000" dirty="0"/>
              <a:t> </a:t>
            </a:r>
            <a:r>
              <a:rPr lang="en-US" sz="2000" dirty="0" err="1"/>
              <a:t>proiectelor</a:t>
            </a:r>
            <a:r>
              <a:rPr lang="en-US" sz="2000" dirty="0"/>
              <a:t> </a:t>
            </a:r>
            <a:r>
              <a:rPr lang="en-US" sz="2000" dirty="0" err="1"/>
              <a:t>intr</a:t>
            </a:r>
            <a:r>
              <a:rPr lang="en-US" sz="2000" dirty="0"/>
              <a:t>-un </a:t>
            </a:r>
            <a:r>
              <a:rPr lang="en-US" sz="2000" dirty="0" err="1"/>
              <a:t>termen</a:t>
            </a:r>
            <a:r>
              <a:rPr lang="en-US" sz="2000" dirty="0"/>
              <a:t> </a:t>
            </a:r>
            <a:r>
              <a:rPr lang="en-US" sz="2000" dirty="0" err="1"/>
              <a:t>rezonabil</a:t>
            </a:r>
            <a:r>
              <a:rPr lang="en-US" sz="2000" dirty="0"/>
              <a:t>;</a:t>
            </a:r>
          </a:p>
          <a:p>
            <a:pPr marL="0" indent="0" algn="just">
              <a:buNone/>
            </a:pPr>
            <a:endParaRPr lang="en-US" sz="2000" dirty="0"/>
          </a:p>
          <a:p>
            <a:pPr algn="just"/>
            <a:r>
              <a:rPr lang="en-US" sz="2000" dirty="0" err="1"/>
              <a:t>Lipsa</a:t>
            </a:r>
            <a:r>
              <a:rPr lang="en-US" sz="2000" dirty="0"/>
              <a:t> </a:t>
            </a:r>
            <a:r>
              <a:rPr lang="en-US" sz="2000" dirty="0" err="1"/>
              <a:t>unei</a:t>
            </a:r>
            <a:r>
              <a:rPr lang="en-US" sz="2000" dirty="0"/>
              <a:t> </a:t>
            </a:r>
            <a:r>
              <a:rPr lang="en-US" sz="2000" dirty="0" err="1"/>
              <a:t>solutii</a:t>
            </a:r>
            <a:r>
              <a:rPr lang="en-US" sz="2000" dirty="0"/>
              <a:t> </a:t>
            </a:r>
            <a:r>
              <a:rPr lang="en-US" sz="2000" dirty="0" err="1"/>
              <a:t>orizontale</a:t>
            </a:r>
            <a:r>
              <a:rPr lang="en-US" sz="2000" dirty="0"/>
              <a:t> in </a:t>
            </a:r>
            <a:r>
              <a:rPr lang="en-US" sz="2000" dirty="0" err="1"/>
              <a:t>ceea</a:t>
            </a:r>
            <a:r>
              <a:rPr lang="en-US" sz="2000" dirty="0"/>
              <a:t> </a:t>
            </a:r>
            <a:r>
              <a:rPr lang="en-US" sz="2000" dirty="0" err="1"/>
              <a:t>ce</a:t>
            </a:r>
            <a:r>
              <a:rPr lang="en-US" sz="2000" dirty="0"/>
              <a:t> </a:t>
            </a:r>
            <a:r>
              <a:rPr lang="en-US" sz="2000" dirty="0" err="1"/>
              <a:t>priveste</a:t>
            </a:r>
            <a:r>
              <a:rPr lang="en-US" sz="2000" dirty="0"/>
              <a:t> </a:t>
            </a:r>
            <a:r>
              <a:rPr lang="en-US" sz="2000" dirty="0" err="1"/>
              <a:t>asigurarea</a:t>
            </a:r>
            <a:r>
              <a:rPr lang="en-US" sz="2000" dirty="0"/>
              <a:t> </a:t>
            </a:r>
            <a:r>
              <a:rPr lang="en-US" sz="2000" dirty="0" err="1"/>
              <a:t>unui</a:t>
            </a:r>
            <a:r>
              <a:rPr lang="en-US" sz="2000" dirty="0"/>
              <a:t> </a:t>
            </a:r>
            <a:r>
              <a:rPr lang="en-US" sz="2000" dirty="0" err="1"/>
              <a:t>corp</a:t>
            </a:r>
            <a:r>
              <a:rPr lang="en-US" sz="2000" dirty="0"/>
              <a:t> </a:t>
            </a:r>
            <a:r>
              <a:rPr lang="en-US" sz="2000" dirty="0" err="1"/>
              <a:t>profesionist</a:t>
            </a:r>
            <a:r>
              <a:rPr lang="en-US" sz="2000" dirty="0"/>
              <a:t> de </a:t>
            </a:r>
            <a:r>
              <a:rPr lang="en-US" sz="2000" dirty="0" err="1"/>
              <a:t>evaluatori</a:t>
            </a:r>
            <a:r>
              <a:rPr lang="en-US" sz="2000" dirty="0"/>
              <a:t>, </a:t>
            </a:r>
            <a:r>
              <a:rPr lang="en-US" sz="2000" dirty="0" err="1"/>
              <a:t>dimensionat</a:t>
            </a:r>
            <a:r>
              <a:rPr lang="en-US" sz="2000" dirty="0"/>
              <a:t> in </a:t>
            </a:r>
            <a:r>
              <a:rPr lang="en-US" sz="2000" dirty="0" err="1"/>
              <a:t>functie</a:t>
            </a:r>
            <a:r>
              <a:rPr lang="en-US" sz="2000" dirty="0"/>
              <a:t> de </a:t>
            </a:r>
            <a:r>
              <a:rPr lang="en-US" sz="2000" dirty="0" err="1"/>
              <a:t>numarul</a:t>
            </a:r>
            <a:r>
              <a:rPr lang="en-US" sz="2000" dirty="0"/>
              <a:t> de </a:t>
            </a:r>
            <a:r>
              <a:rPr lang="en-US" sz="2000" dirty="0" err="1"/>
              <a:t>proiecte</a:t>
            </a:r>
            <a:r>
              <a:rPr lang="en-US" sz="2000" dirty="0"/>
              <a:t> </a:t>
            </a:r>
            <a:r>
              <a:rPr lang="en-US" sz="2000" dirty="0" err="1"/>
              <a:t>depuse</a:t>
            </a:r>
            <a:r>
              <a:rPr lang="en-US" sz="2000" dirty="0"/>
              <a:t>;</a:t>
            </a:r>
          </a:p>
          <a:p>
            <a:pPr marL="0" indent="0" algn="just">
              <a:buNone/>
            </a:pPr>
            <a:endParaRPr lang="en-US" sz="2000" dirty="0"/>
          </a:p>
          <a:p>
            <a:pPr algn="just"/>
            <a:r>
              <a:rPr lang="en-US" sz="2000" dirty="0"/>
              <a:t>Intarzieri in </a:t>
            </a:r>
            <a:r>
              <a:rPr lang="en-US" sz="2000" dirty="0" err="1"/>
              <a:t>contractarea</a:t>
            </a:r>
            <a:r>
              <a:rPr lang="en-US" sz="2000" dirty="0"/>
              <a:t> </a:t>
            </a:r>
            <a:r>
              <a:rPr lang="en-US" sz="2000" dirty="0" err="1"/>
              <a:t>proiectelor</a:t>
            </a:r>
            <a:r>
              <a:rPr lang="en-US" sz="2000" dirty="0"/>
              <a:t> din </a:t>
            </a:r>
            <a:r>
              <a:rPr lang="en-US" sz="2000" dirty="0" err="1"/>
              <a:t>lista</a:t>
            </a:r>
            <a:r>
              <a:rPr lang="en-US" sz="2000" dirty="0"/>
              <a:t> de </a:t>
            </a:r>
            <a:r>
              <a:rPr lang="en-US" sz="2000" dirty="0" err="1"/>
              <a:t>rezerva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188909"/>
      </p:ext>
    </p:extLst>
  </p:cSld>
  <p:clrMapOvr>
    <a:masterClrMapping/>
  </p:clrMapOvr>
  <p:transition spd="slow" advClick="0" advTm="4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559" y="457202"/>
            <a:ext cx="7124700" cy="549275"/>
          </a:xfrm>
        </p:spPr>
        <p:txBody>
          <a:bodyPr/>
          <a:lstStyle/>
          <a:p>
            <a:r>
              <a:rPr lang="en-US" dirty="0" err="1"/>
              <a:t>Provocari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mediul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62000" y="1600200"/>
            <a:ext cx="7467600" cy="1371600"/>
          </a:xfrm>
        </p:spPr>
        <p:txBody>
          <a:bodyPr/>
          <a:lstStyle/>
          <a:p>
            <a:pPr algn="just"/>
            <a:r>
              <a:rPr lang="en-US" sz="2000" dirty="0" err="1"/>
              <a:t>Neflexibilitatea</a:t>
            </a:r>
            <a:r>
              <a:rPr lang="en-US" sz="2000" dirty="0"/>
              <a:t> </a:t>
            </a:r>
            <a:r>
              <a:rPr lang="en-US" sz="2000" dirty="0" err="1"/>
              <a:t>unor</a:t>
            </a:r>
            <a:r>
              <a:rPr lang="en-US" sz="2000" dirty="0"/>
              <a:t> AM-</a:t>
            </a:r>
            <a:r>
              <a:rPr lang="en-US" sz="2000" dirty="0" err="1"/>
              <a:t>uri</a:t>
            </a:r>
            <a:r>
              <a:rPr lang="en-US" sz="2000" dirty="0"/>
              <a:t>/OI-</a:t>
            </a:r>
            <a:r>
              <a:rPr lang="en-US" sz="2000" dirty="0" err="1"/>
              <a:t>uri</a:t>
            </a:r>
            <a:r>
              <a:rPr lang="en-US" sz="2000" dirty="0"/>
              <a:t> in </a:t>
            </a:r>
            <a:r>
              <a:rPr lang="en-US" sz="2000" dirty="0" err="1"/>
              <a:t>contractarea</a:t>
            </a:r>
            <a:r>
              <a:rPr lang="en-US" sz="2000" dirty="0"/>
              <a:t> </a:t>
            </a:r>
            <a:r>
              <a:rPr lang="en-US" sz="2000" dirty="0" err="1"/>
              <a:t>proiectelor</a:t>
            </a:r>
            <a:r>
              <a:rPr lang="en-US" sz="2000" dirty="0"/>
              <a:t> din </a:t>
            </a:r>
            <a:r>
              <a:rPr lang="en-US" sz="2000" dirty="0" err="1"/>
              <a:t>lista</a:t>
            </a:r>
            <a:r>
              <a:rPr lang="en-US" sz="2000" dirty="0"/>
              <a:t> de </a:t>
            </a:r>
            <a:r>
              <a:rPr lang="en-US" sz="2000" dirty="0" err="1"/>
              <a:t>rezerva</a:t>
            </a:r>
            <a:r>
              <a:rPr lang="en-US" sz="2000" dirty="0"/>
              <a:t>;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err="1"/>
              <a:t>Evaluare</a:t>
            </a:r>
            <a:r>
              <a:rPr lang="en-US" sz="2000" dirty="0"/>
              <a:t> </a:t>
            </a:r>
            <a:r>
              <a:rPr lang="en-US" sz="2000" dirty="0" err="1"/>
              <a:t>neunitara</a:t>
            </a:r>
            <a:r>
              <a:rPr lang="en-US" sz="2000" dirty="0"/>
              <a:t> a </a:t>
            </a:r>
            <a:r>
              <a:rPr lang="en-US" sz="2000" dirty="0" err="1"/>
              <a:t>proiectelor</a:t>
            </a:r>
            <a:r>
              <a:rPr lang="en-US" sz="2000" dirty="0"/>
              <a:t> in </a:t>
            </a:r>
            <a:r>
              <a:rPr lang="en-US" sz="2000" dirty="0" err="1"/>
              <a:t>contextul</a:t>
            </a:r>
            <a:r>
              <a:rPr lang="en-US" sz="2000" dirty="0"/>
              <a:t> </a:t>
            </a:r>
            <a:r>
              <a:rPr lang="en-US" sz="2000" dirty="0" err="1"/>
              <a:t>aceluiasi</a:t>
            </a:r>
            <a:r>
              <a:rPr lang="en-US" sz="2000" dirty="0"/>
              <a:t> </a:t>
            </a:r>
            <a:r>
              <a:rPr lang="en-US" sz="2000" dirty="0" err="1"/>
              <a:t>apel</a:t>
            </a:r>
            <a:r>
              <a:rPr lang="en-US" sz="2000" dirty="0"/>
              <a:t> de </a:t>
            </a:r>
            <a:r>
              <a:rPr lang="en-US" sz="2000" dirty="0" err="1"/>
              <a:t>proiecte</a:t>
            </a:r>
            <a:r>
              <a:rPr lang="en-US" sz="2000" dirty="0"/>
              <a:t>;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err="1"/>
              <a:t>Abordari</a:t>
            </a:r>
            <a:r>
              <a:rPr lang="en-US" sz="2000" dirty="0"/>
              <a:t> </a:t>
            </a:r>
            <a:r>
              <a:rPr lang="en-US" sz="2000" dirty="0" err="1"/>
              <a:t>diferite</a:t>
            </a:r>
            <a:r>
              <a:rPr lang="en-US" sz="2000" dirty="0"/>
              <a:t> la </a:t>
            </a:r>
            <a:r>
              <a:rPr lang="en-US" sz="2000" dirty="0" err="1"/>
              <a:t>nivelul</a:t>
            </a:r>
            <a:r>
              <a:rPr lang="en-US" sz="2000" dirty="0"/>
              <a:t> AM-</a:t>
            </a:r>
            <a:r>
              <a:rPr lang="en-US" sz="2000" dirty="0" err="1"/>
              <a:t>urilor</a:t>
            </a:r>
            <a:r>
              <a:rPr lang="en-US" sz="2000" dirty="0"/>
              <a:t>, in </a:t>
            </a:r>
            <a:r>
              <a:rPr lang="en-US" sz="2000" dirty="0" err="1"/>
              <a:t>privinta</a:t>
            </a:r>
            <a:r>
              <a:rPr lang="en-US" sz="2000" dirty="0"/>
              <a:t> </a:t>
            </a:r>
            <a:r>
              <a:rPr lang="en-US" sz="2000" dirty="0" err="1"/>
              <a:t>eligibilitatii</a:t>
            </a:r>
            <a:r>
              <a:rPr lang="en-US" sz="2000" dirty="0"/>
              <a:t> </a:t>
            </a:r>
            <a:r>
              <a:rPr lang="en-US" sz="2000" dirty="0" err="1"/>
              <a:t>solicitantilor</a:t>
            </a:r>
            <a:r>
              <a:rPr lang="en-US" sz="2000" dirty="0"/>
              <a:t> (ex. </a:t>
            </a:r>
            <a:r>
              <a:rPr lang="en-US" sz="2000" dirty="0" err="1"/>
              <a:t>punctul</a:t>
            </a:r>
            <a:r>
              <a:rPr lang="en-US" sz="2000" dirty="0"/>
              <a:t> de </a:t>
            </a:r>
            <a:r>
              <a:rPr lang="en-US" sz="2000" dirty="0" err="1"/>
              <a:t>lucru</a:t>
            </a:r>
            <a:r>
              <a:rPr lang="en-US" sz="2000" dirty="0"/>
              <a:t>);</a:t>
            </a:r>
          </a:p>
          <a:p>
            <a:pPr marL="0" indent="0" algn="just">
              <a:buNone/>
            </a:pPr>
            <a:r>
              <a:rPr lang="en-US" sz="2000" dirty="0"/>
              <a:t> </a:t>
            </a:r>
          </a:p>
          <a:p>
            <a:r>
              <a:rPr lang="en-US" sz="2000" dirty="0"/>
              <a:t>Utilitatea </a:t>
            </a:r>
            <a:r>
              <a:rPr lang="en-US" sz="2000" dirty="0" err="1"/>
              <a:t>ghidurilor</a:t>
            </a:r>
            <a:r>
              <a:rPr lang="en-US" sz="2000" dirty="0"/>
              <a:t> </a:t>
            </a:r>
            <a:r>
              <a:rPr lang="en-US" sz="2000" dirty="0" err="1"/>
              <a:t>unice</a:t>
            </a:r>
            <a:r>
              <a:rPr lang="en-US" sz="2000" dirty="0"/>
              <a:t> / </a:t>
            </a:r>
            <a:r>
              <a:rPr lang="en-US" sz="2000" dirty="0" err="1"/>
              <a:t>manualelor</a:t>
            </a:r>
            <a:r>
              <a:rPr lang="en-US" sz="2000" dirty="0"/>
              <a:t> cu </a:t>
            </a:r>
            <a:r>
              <a:rPr lang="en-US" sz="2000" dirty="0" err="1"/>
              <a:t>caracter</a:t>
            </a:r>
            <a:r>
              <a:rPr lang="en-US" sz="2000" dirty="0"/>
              <a:t> general;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45684"/>
      </p:ext>
    </p:extLst>
  </p:cSld>
  <p:clrMapOvr>
    <a:masterClrMapping/>
  </p:clrMapOvr>
  <p:transition spd="slow" advClick="0" advTm="4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559" y="457202"/>
            <a:ext cx="7124700" cy="549275"/>
          </a:xfrm>
        </p:spPr>
        <p:txBody>
          <a:bodyPr/>
          <a:lstStyle/>
          <a:p>
            <a:r>
              <a:rPr lang="en-US" dirty="0" err="1"/>
              <a:t>Provocari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mediul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(III)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62000" y="1600200"/>
            <a:ext cx="7467600" cy="1371600"/>
          </a:xfrm>
        </p:spPr>
        <p:txBody>
          <a:bodyPr/>
          <a:lstStyle/>
          <a:p>
            <a:pPr algn="just"/>
            <a:r>
              <a:rPr lang="en-US" sz="2000" dirty="0" err="1"/>
              <a:t>Existenta</a:t>
            </a:r>
            <a:r>
              <a:rPr lang="en-US" sz="2000" dirty="0"/>
              <a:t> </a:t>
            </a:r>
            <a:r>
              <a:rPr lang="en-US" sz="2000" dirty="0" err="1"/>
              <a:t>unor</a:t>
            </a:r>
            <a:r>
              <a:rPr lang="en-US" sz="2000" dirty="0"/>
              <a:t> </a:t>
            </a:r>
            <a:r>
              <a:rPr lang="en-US" sz="2000" dirty="0" err="1"/>
              <a:t>definitii</a:t>
            </a:r>
            <a:r>
              <a:rPr lang="en-US" sz="2000" dirty="0"/>
              <a:t> </a:t>
            </a:r>
            <a:r>
              <a:rPr lang="en-US" sz="2000" dirty="0" err="1"/>
              <a:t>ce</a:t>
            </a:r>
            <a:r>
              <a:rPr lang="en-US" sz="2000" dirty="0"/>
              <a:t> </a:t>
            </a:r>
            <a:r>
              <a:rPr lang="en-US" sz="2000" dirty="0" err="1"/>
              <a:t>lasa</a:t>
            </a:r>
            <a:r>
              <a:rPr lang="en-US" sz="2000" dirty="0"/>
              <a:t> </a:t>
            </a:r>
            <a:r>
              <a:rPr lang="en-US" sz="2000" dirty="0" err="1"/>
              <a:t>loc</a:t>
            </a:r>
            <a:r>
              <a:rPr lang="en-US" sz="2000" dirty="0"/>
              <a:t> </a:t>
            </a:r>
            <a:r>
              <a:rPr lang="en-US" sz="2000" dirty="0" err="1"/>
              <a:t>interpretarilor</a:t>
            </a:r>
            <a:r>
              <a:rPr lang="en-US" sz="2000" dirty="0"/>
              <a:t>, </a:t>
            </a:r>
            <a:r>
              <a:rPr lang="en-US" sz="2000" dirty="0" err="1"/>
              <a:t>generand</a:t>
            </a:r>
            <a:r>
              <a:rPr lang="en-US" sz="2000" dirty="0"/>
              <a:t> </a:t>
            </a:r>
            <a:r>
              <a:rPr lang="en-US" sz="2000" dirty="0" err="1"/>
              <a:t>practici</a:t>
            </a:r>
            <a:r>
              <a:rPr lang="en-US" sz="2000" dirty="0"/>
              <a:t> </a:t>
            </a:r>
            <a:r>
              <a:rPr lang="en-US" sz="2000" dirty="0" err="1"/>
              <a:t>neunitare</a:t>
            </a:r>
            <a:r>
              <a:rPr lang="en-US" sz="2000" dirty="0"/>
              <a:t> in </a:t>
            </a:r>
            <a:r>
              <a:rPr lang="en-US" sz="2000" dirty="0" err="1"/>
              <a:t>evaluare</a:t>
            </a:r>
            <a:r>
              <a:rPr lang="en-US" sz="2000" dirty="0"/>
              <a:t> (ex. </a:t>
            </a:r>
            <a:r>
              <a:rPr lang="en-US" sz="2000" dirty="0" err="1"/>
              <a:t>consortiul</a:t>
            </a:r>
            <a:r>
              <a:rPr lang="en-US" sz="2000" dirty="0"/>
              <a:t>, </a:t>
            </a:r>
            <a:r>
              <a:rPr lang="en-US" sz="2000" dirty="0" err="1"/>
              <a:t>conflictul</a:t>
            </a:r>
            <a:r>
              <a:rPr lang="en-US" sz="2000" dirty="0"/>
              <a:t> de </a:t>
            </a:r>
            <a:r>
              <a:rPr lang="en-US" sz="2000" dirty="0" err="1"/>
              <a:t>interese</a:t>
            </a:r>
            <a:r>
              <a:rPr lang="en-US" sz="2000" dirty="0"/>
              <a:t> in </a:t>
            </a:r>
            <a:r>
              <a:rPr lang="en-US" sz="2000" dirty="0" err="1"/>
              <a:t>sfera</a:t>
            </a:r>
            <a:r>
              <a:rPr lang="en-US" sz="2000" dirty="0"/>
              <a:t> </a:t>
            </a:r>
            <a:r>
              <a:rPr lang="en-US" sz="2000" dirty="0" err="1"/>
              <a:t>entitatilor</a:t>
            </a:r>
            <a:r>
              <a:rPr lang="en-US" sz="2000" dirty="0"/>
              <a:t> private); 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err="1"/>
              <a:t>Termene</a:t>
            </a:r>
            <a:r>
              <a:rPr lang="en-US" sz="2000" dirty="0"/>
              <a:t> reduse </a:t>
            </a:r>
            <a:r>
              <a:rPr lang="en-US" sz="2000" dirty="0" err="1"/>
              <a:t>pentru</a:t>
            </a:r>
            <a:r>
              <a:rPr lang="en-US" sz="2000" dirty="0"/>
              <a:t> </a:t>
            </a:r>
            <a:r>
              <a:rPr lang="en-US" sz="2000" dirty="0" err="1"/>
              <a:t>prezentarea</a:t>
            </a:r>
            <a:r>
              <a:rPr lang="en-US" sz="2000" dirty="0"/>
              <a:t> </a:t>
            </a:r>
            <a:r>
              <a:rPr lang="en-US" sz="2000" dirty="0" err="1"/>
              <a:t>documentelor</a:t>
            </a:r>
            <a:r>
              <a:rPr lang="en-US" sz="2000" dirty="0"/>
              <a:t> in </a:t>
            </a:r>
            <a:r>
              <a:rPr lang="en-US" sz="2000" dirty="0" err="1"/>
              <a:t>vederea</a:t>
            </a:r>
            <a:r>
              <a:rPr lang="en-US" sz="2000" dirty="0"/>
              <a:t> </a:t>
            </a:r>
            <a:r>
              <a:rPr lang="en-US" sz="2000" dirty="0" err="1"/>
              <a:t>contractarii</a:t>
            </a:r>
            <a:r>
              <a:rPr lang="en-US" sz="2000" dirty="0"/>
              <a:t> (ex. </a:t>
            </a:r>
            <a:r>
              <a:rPr lang="en-US" sz="2000" dirty="0" err="1"/>
              <a:t>linia</a:t>
            </a:r>
            <a:r>
              <a:rPr lang="en-US" sz="2000" dirty="0"/>
              <a:t> de </a:t>
            </a:r>
            <a:r>
              <a:rPr lang="en-US" sz="2000" dirty="0" err="1"/>
              <a:t>finantare</a:t>
            </a:r>
            <a:r>
              <a:rPr lang="en-US" sz="2000" dirty="0"/>
              <a:t>, </a:t>
            </a:r>
            <a:r>
              <a:rPr lang="en-US" sz="2000" dirty="0" err="1"/>
              <a:t>contractul</a:t>
            </a:r>
            <a:r>
              <a:rPr lang="en-US" sz="2000" dirty="0"/>
              <a:t> de credit in 30 de </a:t>
            </a:r>
            <a:r>
              <a:rPr lang="en-US" sz="2000" dirty="0" err="1"/>
              <a:t>zile</a:t>
            </a:r>
            <a:r>
              <a:rPr lang="en-US" sz="2000" dirty="0"/>
              <a:t>);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err="1"/>
              <a:t>Functionarea</a:t>
            </a:r>
            <a:r>
              <a:rPr lang="en-US" sz="2000" dirty="0"/>
              <a:t> </a:t>
            </a:r>
            <a:r>
              <a:rPr lang="en-US" sz="2000" dirty="0" err="1"/>
              <a:t>greoaie</a:t>
            </a:r>
            <a:r>
              <a:rPr lang="en-US" sz="2000" dirty="0"/>
              <a:t> a </a:t>
            </a:r>
            <a:r>
              <a:rPr lang="en-US" sz="2000" dirty="0" err="1"/>
              <a:t>sistemului</a:t>
            </a:r>
            <a:r>
              <a:rPr lang="en-US" sz="2000" dirty="0"/>
              <a:t> MYSMIS (</a:t>
            </a:r>
            <a:r>
              <a:rPr lang="en-US" sz="2000" dirty="0" err="1"/>
              <a:t>semne</a:t>
            </a:r>
            <a:r>
              <a:rPr lang="en-US" sz="2000" dirty="0"/>
              <a:t> de </a:t>
            </a:r>
            <a:r>
              <a:rPr lang="en-US" sz="2000" dirty="0" err="1"/>
              <a:t>intrebare</a:t>
            </a:r>
            <a:r>
              <a:rPr lang="en-US" sz="2000" dirty="0"/>
              <a:t> cu </a:t>
            </a:r>
            <a:r>
              <a:rPr lang="en-US" sz="2000" dirty="0" err="1"/>
              <a:t>privire</a:t>
            </a:r>
            <a:r>
              <a:rPr lang="en-US" sz="2000" dirty="0"/>
              <a:t> la </a:t>
            </a:r>
            <a:r>
              <a:rPr lang="en-US" sz="2000" dirty="0" err="1"/>
              <a:t>celelalte</a:t>
            </a:r>
            <a:r>
              <a:rPr lang="en-US" sz="2000" dirty="0"/>
              <a:t> module ale </a:t>
            </a:r>
            <a:r>
              <a:rPr lang="en-US" sz="2000" dirty="0" err="1"/>
              <a:t>sistemului</a:t>
            </a:r>
            <a:r>
              <a:rPr lang="en-US" sz="2000" dirty="0"/>
              <a:t> IT).</a:t>
            </a:r>
          </a:p>
          <a:p>
            <a:pPr marL="0" indent="0" algn="just">
              <a:buNone/>
            </a:pPr>
            <a:r>
              <a:rPr lang="en-US" sz="2000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733926"/>
      </p:ext>
    </p:extLst>
  </p:cSld>
  <p:clrMapOvr>
    <a:masterClrMapping/>
  </p:clrMapOvr>
  <p:transition spd="slow" advClick="0" advTm="4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559" y="457202"/>
            <a:ext cx="7124700" cy="549275"/>
          </a:xfrm>
        </p:spPr>
        <p:txBody>
          <a:bodyPr/>
          <a:lstStyle/>
          <a:p>
            <a:r>
              <a:rPr lang="en-US" dirty="0" err="1"/>
              <a:t>Masuri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eficientizare</a:t>
            </a:r>
            <a:r>
              <a:rPr lang="en-US" dirty="0"/>
              <a:t>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62000" y="1600200"/>
            <a:ext cx="7467600" cy="1371600"/>
          </a:xfrm>
        </p:spPr>
        <p:txBody>
          <a:bodyPr/>
          <a:lstStyle/>
          <a:p>
            <a:pPr algn="just"/>
            <a:r>
              <a:rPr lang="en-US" sz="2000" dirty="0"/>
              <a:t>Supra-</a:t>
            </a:r>
            <a:r>
              <a:rPr lang="en-US" sz="2000" dirty="0" err="1"/>
              <a:t>contractarea</a:t>
            </a:r>
            <a:r>
              <a:rPr lang="en-US" sz="2000" dirty="0"/>
              <a:t> </a:t>
            </a:r>
            <a:r>
              <a:rPr lang="en-US" sz="2000" dirty="0" err="1"/>
              <a:t>liniilor</a:t>
            </a:r>
            <a:r>
              <a:rPr lang="en-US" sz="2000" dirty="0"/>
              <a:t> de </a:t>
            </a:r>
            <a:r>
              <a:rPr lang="en-US" sz="2000" dirty="0" err="1"/>
              <a:t>finantare</a:t>
            </a:r>
            <a:r>
              <a:rPr lang="en-US" sz="2000" dirty="0"/>
              <a:t> </a:t>
            </a:r>
            <a:r>
              <a:rPr lang="en-US" sz="2000" dirty="0" err="1"/>
              <a:t>capabile</a:t>
            </a:r>
            <a:r>
              <a:rPr lang="en-US" sz="2000" dirty="0"/>
              <a:t> a genera rata de </a:t>
            </a:r>
            <a:r>
              <a:rPr lang="en-US" sz="2000" dirty="0" err="1"/>
              <a:t>absorbtie</a:t>
            </a:r>
            <a:r>
              <a:rPr lang="en-US" sz="2000" dirty="0"/>
              <a:t> </a:t>
            </a:r>
            <a:r>
              <a:rPr lang="en-US" sz="2000" dirty="0" err="1"/>
              <a:t>pe</a:t>
            </a:r>
            <a:r>
              <a:rPr lang="en-US" sz="2000" dirty="0"/>
              <a:t> </a:t>
            </a:r>
            <a:r>
              <a:rPr lang="en-US" sz="2000" dirty="0" err="1"/>
              <a:t>termen</a:t>
            </a:r>
            <a:r>
              <a:rPr lang="en-US" sz="2000" dirty="0"/>
              <a:t> </a:t>
            </a:r>
            <a:r>
              <a:rPr lang="en-US" sz="2000" dirty="0" err="1"/>
              <a:t>scurt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mediu</a:t>
            </a:r>
            <a:r>
              <a:rPr lang="en-US" sz="2000" dirty="0"/>
              <a:t> (IMM-</a:t>
            </a:r>
            <a:r>
              <a:rPr lang="en-US" sz="2000" dirty="0" err="1"/>
              <a:t>uri</a:t>
            </a:r>
            <a:r>
              <a:rPr lang="en-US" sz="2000" dirty="0"/>
              <a:t>);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err="1"/>
              <a:t>Suplimentarea</a:t>
            </a:r>
            <a:r>
              <a:rPr lang="en-US" sz="2000" dirty="0"/>
              <a:t> </a:t>
            </a:r>
            <a:r>
              <a:rPr lang="en-US" sz="2000" dirty="0" err="1"/>
              <a:t>alocarilor</a:t>
            </a:r>
            <a:r>
              <a:rPr lang="en-US" sz="2000" dirty="0"/>
              <a:t> </a:t>
            </a:r>
            <a:r>
              <a:rPr lang="en-US" sz="2000" dirty="0" err="1"/>
              <a:t>aferente</a:t>
            </a:r>
            <a:r>
              <a:rPr lang="en-US" sz="2000" dirty="0"/>
              <a:t> </a:t>
            </a:r>
            <a:r>
              <a:rPr lang="en-US" sz="2000" dirty="0" err="1"/>
              <a:t>liniilor</a:t>
            </a:r>
            <a:r>
              <a:rPr lang="en-US" sz="2000" dirty="0"/>
              <a:t> de </a:t>
            </a:r>
            <a:r>
              <a:rPr lang="en-US" sz="2000" dirty="0" err="1"/>
              <a:t>finantare</a:t>
            </a:r>
            <a:r>
              <a:rPr lang="en-US" sz="2000" dirty="0"/>
              <a:t> cu </a:t>
            </a:r>
            <a:r>
              <a:rPr lang="en-US" sz="2000" dirty="0" err="1"/>
              <a:t>suprascriere</a:t>
            </a:r>
            <a:r>
              <a:rPr lang="en-US" sz="2000" dirty="0"/>
              <a:t>; 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err="1"/>
              <a:t>Simplificarea</a:t>
            </a:r>
            <a:r>
              <a:rPr lang="en-US" sz="2000" dirty="0"/>
              <a:t> </a:t>
            </a:r>
            <a:r>
              <a:rPr lang="en-US" sz="2000" dirty="0" err="1"/>
              <a:t>procedurilor</a:t>
            </a:r>
            <a:r>
              <a:rPr lang="en-US" sz="2000" dirty="0"/>
              <a:t> de </a:t>
            </a:r>
            <a:r>
              <a:rPr lang="en-US" sz="2000" dirty="0" err="1"/>
              <a:t>contractare</a:t>
            </a:r>
            <a:r>
              <a:rPr lang="en-US" sz="2000" dirty="0"/>
              <a:t>, in </a:t>
            </a:r>
            <a:r>
              <a:rPr lang="en-US" sz="2000" dirty="0" err="1"/>
              <a:t>sensul</a:t>
            </a:r>
            <a:r>
              <a:rPr lang="en-US" sz="2000" dirty="0"/>
              <a:t> </a:t>
            </a:r>
            <a:r>
              <a:rPr lang="en-US" sz="2000" dirty="0" err="1"/>
              <a:t>utilizarii</a:t>
            </a:r>
            <a:r>
              <a:rPr lang="en-US" sz="2000" dirty="0"/>
              <a:t> </a:t>
            </a:r>
            <a:r>
              <a:rPr lang="en-US" sz="2000" dirty="0" err="1"/>
              <a:t>esantionului</a:t>
            </a:r>
            <a:r>
              <a:rPr lang="en-US" sz="2000" dirty="0"/>
              <a:t> de </a:t>
            </a:r>
            <a:r>
              <a:rPr lang="en-US" sz="2000" dirty="0" err="1"/>
              <a:t>risc</a:t>
            </a:r>
            <a:r>
              <a:rPr lang="en-US" sz="2000" dirty="0"/>
              <a:t>, </a:t>
            </a:r>
            <a:r>
              <a:rPr lang="en-US" sz="2000" dirty="0" err="1"/>
              <a:t>fapt</a:t>
            </a:r>
            <a:r>
              <a:rPr lang="en-US" sz="2000" dirty="0"/>
              <a:t> </a:t>
            </a:r>
            <a:r>
              <a:rPr lang="en-US" sz="2000" dirty="0" err="1"/>
              <a:t>ce</a:t>
            </a:r>
            <a:r>
              <a:rPr lang="en-US" sz="2000" dirty="0"/>
              <a:t> </a:t>
            </a:r>
            <a:r>
              <a:rPr lang="en-US" sz="2000" dirty="0" err="1"/>
              <a:t>evita</a:t>
            </a:r>
            <a:r>
              <a:rPr lang="en-US" sz="2000" dirty="0"/>
              <a:t> </a:t>
            </a:r>
            <a:r>
              <a:rPr lang="en-US" sz="2000" dirty="0" err="1"/>
              <a:t>dubla</a:t>
            </a:r>
            <a:r>
              <a:rPr lang="en-US" sz="2000" dirty="0"/>
              <a:t> </a:t>
            </a:r>
            <a:r>
              <a:rPr lang="en-US" sz="2000" dirty="0" err="1"/>
              <a:t>verificare</a:t>
            </a:r>
            <a:r>
              <a:rPr lang="en-US" sz="2000" dirty="0"/>
              <a:t> din </a:t>
            </a:r>
            <a:r>
              <a:rPr lang="en-US" sz="2000" dirty="0" err="1"/>
              <a:t>partea</a:t>
            </a:r>
            <a:r>
              <a:rPr lang="en-US" sz="2000" dirty="0"/>
              <a:t> AM-</a:t>
            </a:r>
            <a:r>
              <a:rPr lang="en-US" sz="2000" dirty="0" err="1"/>
              <a:t>urilor</a:t>
            </a:r>
            <a:r>
              <a:rPr lang="en-US" sz="2000" dirty="0"/>
              <a:t>;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err="1"/>
              <a:t>Transferul</a:t>
            </a:r>
            <a:r>
              <a:rPr lang="en-US" sz="2000" dirty="0"/>
              <a:t> </a:t>
            </a:r>
            <a:r>
              <a:rPr lang="en-US" sz="2000" dirty="0" err="1"/>
              <a:t>personalului</a:t>
            </a:r>
            <a:r>
              <a:rPr lang="en-US" sz="2000" dirty="0"/>
              <a:t> existent in AM-</a:t>
            </a:r>
            <a:r>
              <a:rPr lang="en-US" sz="2000" dirty="0" err="1"/>
              <a:t>uri</a:t>
            </a:r>
            <a:r>
              <a:rPr lang="en-US" sz="2000" dirty="0"/>
              <a:t> </a:t>
            </a:r>
            <a:r>
              <a:rPr lang="en-US" sz="2000" dirty="0" err="1"/>
              <a:t>catre</a:t>
            </a:r>
            <a:r>
              <a:rPr lang="en-US" sz="2000" dirty="0"/>
              <a:t> </a:t>
            </a:r>
            <a:r>
              <a:rPr lang="en-US" sz="2000" dirty="0" err="1"/>
              <a:t>departamentele</a:t>
            </a:r>
            <a:r>
              <a:rPr lang="en-US" sz="2000" dirty="0"/>
              <a:t> de </a:t>
            </a:r>
            <a:r>
              <a:rPr lang="en-US" sz="2000" dirty="0" err="1"/>
              <a:t>contractare</a:t>
            </a:r>
            <a:r>
              <a:rPr lang="en-US" sz="2000" dirty="0"/>
              <a:t>, </a:t>
            </a:r>
            <a:r>
              <a:rPr lang="en-US" sz="2000" dirty="0" err="1"/>
              <a:t>pentru</a:t>
            </a:r>
            <a:r>
              <a:rPr lang="en-US" sz="2000" dirty="0"/>
              <a:t> </a:t>
            </a:r>
            <a:r>
              <a:rPr lang="en-US" sz="2000" dirty="0" err="1"/>
              <a:t>reducerea</a:t>
            </a:r>
            <a:r>
              <a:rPr lang="en-US" sz="2000" dirty="0"/>
              <a:t> </a:t>
            </a:r>
            <a:r>
              <a:rPr lang="en-US" sz="2000" dirty="0" err="1"/>
              <a:t>timpului</a:t>
            </a:r>
            <a:r>
              <a:rPr lang="en-US" sz="2000" dirty="0"/>
              <a:t> de </a:t>
            </a:r>
            <a:r>
              <a:rPr lang="en-US" sz="2000" dirty="0" err="1"/>
              <a:t>asteptare</a:t>
            </a:r>
            <a:r>
              <a:rPr lang="en-US" sz="2000" dirty="0"/>
              <a:t>;  </a:t>
            </a:r>
          </a:p>
          <a:p>
            <a:pPr algn="just"/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034772"/>
      </p:ext>
    </p:extLst>
  </p:cSld>
  <p:clrMapOvr>
    <a:masterClrMapping/>
  </p:clrMapOvr>
  <p:transition spd="slow" advClick="0" advTm="4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559" y="457202"/>
            <a:ext cx="7124700" cy="549275"/>
          </a:xfrm>
        </p:spPr>
        <p:txBody>
          <a:bodyPr/>
          <a:lstStyle/>
          <a:p>
            <a:r>
              <a:rPr lang="en-US" dirty="0" err="1"/>
              <a:t>Masuri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eficientizare</a:t>
            </a:r>
            <a:r>
              <a:rPr lang="en-US" dirty="0"/>
              <a:t> 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62000" y="1600200"/>
            <a:ext cx="7467600" cy="1371600"/>
          </a:xfrm>
        </p:spPr>
        <p:txBody>
          <a:bodyPr/>
          <a:lstStyle/>
          <a:p>
            <a:pPr algn="just"/>
            <a:r>
              <a:rPr lang="en-US" sz="2000" dirty="0" err="1"/>
              <a:t>Angajarea</a:t>
            </a:r>
            <a:r>
              <a:rPr lang="en-US" sz="2000" dirty="0"/>
              <a:t> de personal </a:t>
            </a:r>
            <a:r>
              <a:rPr lang="en-US" sz="2000" dirty="0" err="1"/>
              <a:t>pentru</a:t>
            </a:r>
            <a:r>
              <a:rPr lang="en-US" sz="2000" dirty="0"/>
              <a:t> </a:t>
            </a:r>
            <a:r>
              <a:rPr lang="en-US" sz="2000" dirty="0" err="1"/>
              <a:t>evaluarea</a:t>
            </a:r>
            <a:r>
              <a:rPr lang="en-US" sz="2000" dirty="0"/>
              <a:t> </a:t>
            </a:r>
            <a:r>
              <a:rPr lang="en-US" sz="2000" dirty="0" err="1"/>
              <a:t>proiectelor</a:t>
            </a:r>
            <a:r>
              <a:rPr lang="en-US" sz="2000" dirty="0"/>
              <a:t> la </a:t>
            </a:r>
            <a:r>
              <a:rPr lang="en-US" sz="2000" dirty="0" err="1"/>
              <a:t>nivelul</a:t>
            </a:r>
            <a:r>
              <a:rPr lang="en-US" sz="2000" dirty="0"/>
              <a:t> ADR-</a:t>
            </a:r>
            <a:r>
              <a:rPr lang="en-US" sz="2000" dirty="0" err="1"/>
              <a:t>urilor</a:t>
            </a:r>
            <a:r>
              <a:rPr lang="en-US" sz="2000" dirty="0"/>
              <a:t> (POR);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err="1"/>
              <a:t>Simplificarea</a:t>
            </a:r>
            <a:r>
              <a:rPr lang="en-US" sz="2000" dirty="0"/>
              <a:t> </a:t>
            </a:r>
            <a:r>
              <a:rPr lang="en-US" sz="2000" dirty="0" err="1"/>
              <a:t>procesului</a:t>
            </a:r>
            <a:r>
              <a:rPr lang="en-US" sz="2000" dirty="0"/>
              <a:t> de </a:t>
            </a:r>
            <a:r>
              <a:rPr lang="en-US" sz="2000" dirty="0" err="1"/>
              <a:t>evaluare</a:t>
            </a:r>
            <a:r>
              <a:rPr lang="en-US" sz="2000" dirty="0"/>
              <a:t>, </a:t>
            </a:r>
            <a:r>
              <a:rPr lang="en-US" sz="2000" dirty="0" err="1"/>
              <a:t>selectie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contractare</a:t>
            </a:r>
            <a:r>
              <a:rPr lang="en-US" sz="2000" dirty="0"/>
              <a:t> </a:t>
            </a:r>
            <a:r>
              <a:rPr lang="en-US" sz="2000" dirty="0" err="1"/>
              <a:t>pentru</a:t>
            </a:r>
            <a:r>
              <a:rPr lang="en-US" sz="2000" dirty="0"/>
              <a:t> </a:t>
            </a:r>
            <a:r>
              <a:rPr lang="en-US" sz="2000" dirty="0" err="1"/>
              <a:t>beneficiarii</a:t>
            </a:r>
            <a:r>
              <a:rPr lang="en-US" sz="2000" dirty="0"/>
              <a:t> </a:t>
            </a:r>
            <a:r>
              <a:rPr lang="en-US" sz="2000" dirty="0" err="1"/>
              <a:t>publici</a:t>
            </a:r>
            <a:r>
              <a:rPr lang="en-US" sz="2000" dirty="0"/>
              <a:t>;  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err="1"/>
              <a:t>Solicitarea</a:t>
            </a:r>
            <a:r>
              <a:rPr lang="en-US" sz="2000" dirty="0"/>
              <a:t> </a:t>
            </a:r>
            <a:r>
              <a:rPr lang="en-US" sz="2000" dirty="0" err="1"/>
              <a:t>dosarului</a:t>
            </a:r>
            <a:r>
              <a:rPr lang="en-US" sz="2000" dirty="0"/>
              <a:t> de </a:t>
            </a:r>
            <a:r>
              <a:rPr lang="en-US" sz="2000" dirty="0" err="1"/>
              <a:t>achizitie</a:t>
            </a:r>
            <a:r>
              <a:rPr lang="en-US" sz="2000" dirty="0"/>
              <a:t> anterior </a:t>
            </a:r>
            <a:r>
              <a:rPr lang="en-US" sz="2000" dirty="0" err="1"/>
              <a:t>transmiterii</a:t>
            </a:r>
            <a:r>
              <a:rPr lang="en-US" sz="2000" dirty="0"/>
              <a:t> </a:t>
            </a:r>
            <a:r>
              <a:rPr lang="en-US" sz="2000" dirty="0" err="1"/>
              <a:t>cererii</a:t>
            </a:r>
            <a:r>
              <a:rPr lang="en-US" sz="2000" dirty="0"/>
              <a:t> de </a:t>
            </a:r>
            <a:r>
              <a:rPr lang="en-US" sz="2000" dirty="0" err="1"/>
              <a:t>plata</a:t>
            </a:r>
            <a:r>
              <a:rPr lang="en-US" sz="2000" dirty="0"/>
              <a:t> / </a:t>
            </a:r>
            <a:r>
              <a:rPr lang="en-US" sz="2000" dirty="0" err="1"/>
              <a:t>rambursare</a:t>
            </a:r>
            <a:r>
              <a:rPr lang="en-US" sz="2000" dirty="0"/>
              <a:t>, cu impact direct </a:t>
            </a:r>
            <a:r>
              <a:rPr lang="en-US" sz="2000" dirty="0" err="1"/>
              <a:t>asupra</a:t>
            </a:r>
            <a:r>
              <a:rPr lang="en-US" sz="2000" dirty="0"/>
              <a:t> </a:t>
            </a:r>
            <a:r>
              <a:rPr lang="en-US" sz="2000" dirty="0" err="1"/>
              <a:t>termenului</a:t>
            </a:r>
            <a:r>
              <a:rPr lang="en-US" sz="2000" dirty="0"/>
              <a:t> in care pot fi </a:t>
            </a:r>
            <a:r>
              <a:rPr lang="en-US" sz="2000" dirty="0" err="1"/>
              <a:t>autorizate</a:t>
            </a:r>
            <a:r>
              <a:rPr lang="en-US" sz="2000" dirty="0"/>
              <a:t> </a:t>
            </a:r>
            <a:r>
              <a:rPr lang="en-US" sz="2000" dirty="0" err="1"/>
              <a:t>platile</a:t>
            </a:r>
            <a:r>
              <a:rPr lang="en-US" sz="2000" dirty="0"/>
              <a:t>; </a:t>
            </a:r>
          </a:p>
          <a:p>
            <a:pPr marL="0" indent="0" algn="just">
              <a:buNone/>
            </a:pPr>
            <a:endParaRPr lang="en-US" sz="2000" dirty="0"/>
          </a:p>
          <a:p>
            <a:pPr algn="just"/>
            <a:r>
              <a:rPr lang="en-US" sz="2000" dirty="0" err="1"/>
              <a:t>Adaptarea</a:t>
            </a:r>
            <a:r>
              <a:rPr lang="en-US" sz="2000" dirty="0"/>
              <a:t> </a:t>
            </a:r>
            <a:r>
              <a:rPr lang="en-US" sz="2000" dirty="0" err="1"/>
              <a:t>termenului</a:t>
            </a:r>
            <a:r>
              <a:rPr lang="en-US" sz="2000" dirty="0"/>
              <a:t> </a:t>
            </a:r>
            <a:r>
              <a:rPr lang="en-US" sz="2000" dirty="0" err="1"/>
              <a:t>pentru</a:t>
            </a:r>
            <a:r>
              <a:rPr lang="en-US" sz="2000" dirty="0"/>
              <a:t> </a:t>
            </a:r>
            <a:r>
              <a:rPr lang="en-US" sz="2000" dirty="0" err="1"/>
              <a:t>prezentarea</a:t>
            </a:r>
            <a:r>
              <a:rPr lang="en-US" sz="2000" dirty="0"/>
              <a:t> </a:t>
            </a:r>
            <a:r>
              <a:rPr lang="en-US" sz="2000" dirty="0" err="1"/>
              <a:t>autorizatiei</a:t>
            </a:r>
            <a:r>
              <a:rPr lang="en-US" sz="2000" dirty="0"/>
              <a:t> de </a:t>
            </a:r>
            <a:r>
              <a:rPr lang="en-US" sz="2000" dirty="0" err="1"/>
              <a:t>construire</a:t>
            </a:r>
            <a:r>
              <a:rPr lang="en-US" sz="2000" dirty="0"/>
              <a:t> la </a:t>
            </a:r>
            <a:r>
              <a:rPr lang="en-US" sz="2000" dirty="0" err="1"/>
              <a:t>cel</a:t>
            </a:r>
            <a:r>
              <a:rPr lang="en-US" sz="2000" dirty="0"/>
              <a:t> </a:t>
            </a:r>
            <a:r>
              <a:rPr lang="en-US" sz="2000" dirty="0" err="1"/>
              <a:t>utilizat</a:t>
            </a:r>
            <a:r>
              <a:rPr lang="en-US" sz="2000" dirty="0"/>
              <a:t> in </a:t>
            </a:r>
            <a:r>
              <a:rPr lang="en-US" sz="2000" dirty="0" err="1"/>
              <a:t>practica</a:t>
            </a:r>
            <a:r>
              <a:rPr lang="en-US" sz="2000" dirty="0"/>
              <a:t> de </a:t>
            </a:r>
            <a:r>
              <a:rPr lang="en-US" sz="2000" dirty="0" err="1"/>
              <a:t>emitenti</a:t>
            </a:r>
            <a:r>
              <a:rPr lang="en-US" sz="2000" dirty="0"/>
              <a:t>.  </a:t>
            </a:r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118221"/>
      </p:ext>
    </p:extLst>
  </p:cSld>
  <p:clrMapOvr>
    <a:masterClrMapping/>
  </p:clrMapOvr>
  <p:transition spd="slow" advClick="0" advTm="40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62000" y="1600200"/>
            <a:ext cx="7467600" cy="1371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 err="1"/>
              <a:t>Va</a:t>
            </a:r>
            <a:r>
              <a:rPr lang="en-US" sz="2000" b="1" dirty="0"/>
              <a:t> </a:t>
            </a:r>
            <a:r>
              <a:rPr lang="en-US" sz="2000" b="1" dirty="0" err="1"/>
              <a:t>multumesc</a:t>
            </a:r>
            <a:r>
              <a:rPr lang="en-US" sz="2000" b="1" dirty="0"/>
              <a:t>,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b="1" dirty="0" err="1"/>
              <a:t>Comitetul</a:t>
            </a:r>
            <a:r>
              <a:rPr lang="en-US" sz="2000" b="1" dirty="0"/>
              <a:t> </a:t>
            </a:r>
            <a:r>
              <a:rPr lang="en-US" sz="2000" b="1" dirty="0" err="1"/>
              <a:t>pentru</a:t>
            </a:r>
            <a:r>
              <a:rPr lang="en-US" sz="2000" b="1" dirty="0"/>
              <a:t> </a:t>
            </a:r>
            <a:r>
              <a:rPr lang="en-US" sz="2000" b="1" dirty="0" err="1"/>
              <a:t>fonduri</a:t>
            </a:r>
            <a:r>
              <a:rPr lang="en-US" sz="2000" b="1" dirty="0"/>
              <a:t> </a:t>
            </a:r>
            <a:r>
              <a:rPr lang="en-US" sz="2000" b="1" dirty="0" err="1"/>
              <a:t>structurale</a:t>
            </a:r>
            <a:r>
              <a:rPr lang="en-US" sz="2000" b="1" dirty="0"/>
              <a:t>, </a:t>
            </a:r>
          </a:p>
          <a:p>
            <a:pPr marL="0" indent="0" algn="ctr">
              <a:buNone/>
            </a:pPr>
            <a:r>
              <a:rPr lang="en-US" sz="2000" b="1" dirty="0" err="1"/>
              <a:t>achiziții</a:t>
            </a:r>
            <a:r>
              <a:rPr lang="en-US" sz="2000" b="1" dirty="0"/>
              <a:t> </a:t>
            </a:r>
            <a:r>
              <a:rPr lang="en-US" sz="2000" b="1" dirty="0" err="1"/>
              <a:t>publice</a:t>
            </a:r>
            <a:r>
              <a:rPr lang="en-US" sz="2000" b="1" dirty="0"/>
              <a:t> </a:t>
            </a:r>
            <a:r>
              <a:rPr lang="en-US" sz="2000" b="1" dirty="0" err="1"/>
              <a:t>și</a:t>
            </a:r>
            <a:r>
              <a:rPr lang="en-US" sz="2000" b="1" dirty="0"/>
              <a:t> PPP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021 312 48 34 / 031 226 24 26  </a:t>
            </a:r>
          </a:p>
          <a:p>
            <a:pPr marL="0" indent="0" algn="ctr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74984101"/>
      </p:ext>
    </p:extLst>
  </p:cSld>
  <p:clrMapOvr>
    <a:masterClrMapping/>
  </p:clrMapOvr>
  <p:transition spd="slow" advClick="0" advTm="40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mCham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833</Words>
  <Application>Microsoft Office PowerPoint</Application>
  <PresentationFormat>On-screen Show (4:3)</PresentationFormat>
  <Paragraphs>84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Segoe UI</vt:lpstr>
      <vt:lpstr>Wingdings</vt:lpstr>
      <vt:lpstr>Office Theme</vt:lpstr>
      <vt:lpstr>FONDURILE EUROPENE  catalizator / obstacol   Cursdeguvernare.ro  - 29 ianuarie 2018 -</vt:lpstr>
      <vt:lpstr>Fondurile europene (FE) - prioritate</vt:lpstr>
      <vt:lpstr>Prioritatile AMCHAM in domeniul FE</vt:lpstr>
      <vt:lpstr>Provocari pentru mediul privat (I)</vt:lpstr>
      <vt:lpstr>Provocari pentru mediul privat (II)</vt:lpstr>
      <vt:lpstr>Provocari pentru mediul privat (III)</vt:lpstr>
      <vt:lpstr>Masuri pentru eficientizare (I)</vt:lpstr>
      <vt:lpstr>Masuri pentru eficientizare (II)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Mandiuc</dc:creator>
  <cp:lastModifiedBy>Surdeanu, Catalin (GE Healthcare)</cp:lastModifiedBy>
  <cp:revision>95</cp:revision>
  <dcterms:created xsi:type="dcterms:W3CDTF">2013-02-27T18:33:35Z</dcterms:created>
  <dcterms:modified xsi:type="dcterms:W3CDTF">2018-01-27T19:34:27Z</dcterms:modified>
</cp:coreProperties>
</file>