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83" r:id="rId4"/>
    <p:sldId id="261" r:id="rId5"/>
    <p:sldId id="276" r:id="rId6"/>
    <p:sldId id="262" r:id="rId7"/>
    <p:sldId id="277" r:id="rId8"/>
    <p:sldId id="285" r:id="rId9"/>
    <p:sldId id="280" r:id="rId10"/>
    <p:sldId id="278" r:id="rId11"/>
    <p:sldId id="279" r:id="rId12"/>
    <p:sldId id="286" r:id="rId13"/>
    <p:sldId id="281" r:id="rId14"/>
    <p:sldId id="284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28367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7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1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2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90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4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0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7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1309-B20A-4992-9AB4-88D985F2FF91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89441-3C2D-4B17-85D3-A83269ADB4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7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55811" y="1487228"/>
            <a:ext cx="7922103" cy="464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3200" b="1" dirty="0">
                <a:latin typeface="Futura CE Book" pitchFamily="2" charset="0"/>
              </a:rPr>
              <a:t>ROMANIA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itchFamily="2" charset="2"/>
              <a:buNone/>
            </a:pPr>
            <a:r>
              <a:rPr lang="en-GB" sz="3200" b="1" dirty="0" err="1">
                <a:latin typeface="Futura CE Book" pitchFamily="2" charset="0"/>
              </a:rPr>
              <a:t>Aspecte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privind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sustenabilitatea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cresterii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economice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si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situatia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finantelor</a:t>
            </a:r>
            <a:r>
              <a:rPr lang="en-GB" sz="3200" b="1" dirty="0">
                <a:latin typeface="Futura CE Book" pitchFamily="2" charset="0"/>
              </a:rPr>
              <a:t> </a:t>
            </a:r>
            <a:r>
              <a:rPr lang="en-GB" sz="3200" b="1" dirty="0" err="1">
                <a:latin typeface="Futura CE Book" pitchFamily="2" charset="0"/>
              </a:rPr>
              <a:t>publice</a:t>
            </a:r>
            <a:endParaRPr lang="en-GB" sz="3200" b="1" dirty="0">
              <a:latin typeface="Futura CE Book" pitchFamily="2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GB" b="1" dirty="0">
                <a:latin typeface="Futura CE Book" pitchFamily="2" charset="0"/>
              </a:rPr>
              <a:t>Ionut </a:t>
            </a:r>
            <a:r>
              <a:rPr lang="en-GB" b="1" dirty="0" err="1">
                <a:latin typeface="Futura CE Book" pitchFamily="2" charset="0"/>
              </a:rPr>
              <a:t>Dumitru</a:t>
            </a:r>
            <a:br>
              <a:rPr lang="en-GB" b="1" dirty="0">
                <a:latin typeface="Futura CE Book" pitchFamily="2" charset="0"/>
              </a:rPr>
            </a:br>
            <a:r>
              <a:rPr lang="en-GB" b="1" dirty="0" err="1">
                <a:latin typeface="Futura CE Book" pitchFamily="2" charset="0"/>
              </a:rPr>
              <a:t>Presedinte</a:t>
            </a:r>
            <a:r>
              <a:rPr lang="en-GB" b="1" dirty="0">
                <a:latin typeface="Futura CE Book" pitchFamily="2" charset="0"/>
              </a:rPr>
              <a:t> </a:t>
            </a:r>
            <a:r>
              <a:rPr lang="en-GB" b="1" dirty="0" err="1">
                <a:latin typeface="Futura CE Book" pitchFamily="2" charset="0"/>
              </a:rPr>
              <a:t>Consiliul</a:t>
            </a:r>
            <a:r>
              <a:rPr lang="en-GB" b="1" dirty="0">
                <a:latin typeface="Futura CE Book" pitchFamily="2" charset="0"/>
              </a:rPr>
              <a:t> Fiscal</a:t>
            </a:r>
          </a:p>
          <a:p>
            <a:pPr algn="ctr"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  <a:buFont typeface="Wingdings" pitchFamily="2" charset="2"/>
              <a:buNone/>
            </a:pPr>
            <a:endParaRPr lang="en-US" b="1" dirty="0">
              <a:solidFill>
                <a:srgbClr val="000000"/>
              </a:solidFill>
              <a:latin typeface="Futura CE Book" pitchFamily="2" charset="0"/>
              <a:sym typeface="Wingdings" pitchFamily="2" charset="2"/>
            </a:endParaRPr>
          </a:p>
          <a:p>
            <a:pPr algn="ctr"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</a:pPr>
            <a:endParaRPr lang="en-US" dirty="0">
              <a:solidFill>
                <a:srgbClr val="000000"/>
              </a:solidFill>
              <a:latin typeface="Futura CE Book" pitchFamily="2" charset="0"/>
              <a:sym typeface="Wingdings" pitchFamily="2" charset="2"/>
            </a:endParaRPr>
          </a:p>
          <a:p>
            <a:pPr algn="ctr">
              <a:spcBef>
                <a:spcPct val="50000"/>
              </a:spcBef>
              <a:spcAft>
                <a:spcPct val="30000"/>
              </a:spcAft>
              <a:buClr>
                <a:schemeClr val="tx1"/>
              </a:buClr>
            </a:pPr>
            <a:r>
              <a:rPr lang="en-US" dirty="0" err="1">
                <a:solidFill>
                  <a:srgbClr val="000000"/>
                </a:solidFill>
                <a:latin typeface="Futura CE Book" pitchFamily="2" charset="0"/>
                <a:sym typeface="Wingdings" pitchFamily="2" charset="2"/>
              </a:rPr>
              <a:t>Septembrie</a:t>
            </a:r>
            <a:r>
              <a:rPr lang="en-US" dirty="0">
                <a:solidFill>
                  <a:srgbClr val="000000"/>
                </a:solidFill>
                <a:latin typeface="Futura CE Book" pitchFamily="2" charset="0"/>
                <a:sym typeface="Wingdings" pitchFamily="2" charset="2"/>
              </a:rPr>
              <a:t> 2017</a:t>
            </a:r>
            <a:endParaRPr lang="en-GB" sz="2800" b="1" dirty="0">
              <a:latin typeface="Futura CE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506" y="268932"/>
            <a:ext cx="1172049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 err="1">
                <a:latin typeface="Futura CE Book" pitchFamily="2" charset="0"/>
              </a:rPr>
              <a:t>Presiuni</a:t>
            </a:r>
            <a:r>
              <a:rPr lang="en-US" sz="2600" b="1" kern="0" dirty="0">
                <a:latin typeface="Futura CE Book" pitchFamily="2" charset="0"/>
              </a:rPr>
              <a:t> de </a:t>
            </a:r>
            <a:r>
              <a:rPr lang="en-US" sz="2600" b="1" kern="0" dirty="0" err="1">
                <a:latin typeface="Futura CE Book" pitchFamily="2" charset="0"/>
              </a:rPr>
              <a:t>largire</a:t>
            </a:r>
            <a:r>
              <a:rPr lang="en-US" sz="2600" b="1" kern="0" dirty="0">
                <a:latin typeface="Futura CE Book" pitchFamily="2" charset="0"/>
              </a:rPr>
              <a:t> a </a:t>
            </a:r>
            <a:r>
              <a:rPr lang="en-US" sz="2600" b="1" kern="0" dirty="0" err="1">
                <a:latin typeface="Futura CE Book" pitchFamily="2" charset="0"/>
              </a:rPr>
              <a:t>deficitului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bugetar</a:t>
            </a:r>
            <a:r>
              <a:rPr lang="en-US" sz="2600" b="1" kern="0" dirty="0">
                <a:latin typeface="Futura CE Book" pitchFamily="2" charset="0"/>
              </a:rPr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382127" y="4868302"/>
            <a:ext cx="5278495" cy="14839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Crestere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substantiala</a:t>
            </a:r>
            <a:r>
              <a:rPr lang="en-US" sz="1200" kern="0" dirty="0">
                <a:latin typeface="Futura CE Book" pitchFamily="2" charset="0"/>
                <a:sym typeface="Wingdings"/>
              </a:rPr>
              <a:t>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cheltuielilor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cu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salariile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transferurile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sociale</a:t>
            </a:r>
            <a:r>
              <a:rPr lang="en-US" sz="1200" kern="0" dirty="0">
                <a:latin typeface="Futura CE Book" pitchFamily="2" charset="0"/>
                <a:sym typeface="Wingdings"/>
              </a:rPr>
              <a:t>,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peste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tinta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stabilita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la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inceputul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anului</a:t>
            </a:r>
            <a:endParaRPr lang="en-US" sz="1200" kern="0" dirty="0">
              <a:latin typeface="Futura CE Book" pitchFamily="2" charset="0"/>
              <a:sym typeface="Wingding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Veniturile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publice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colectate</a:t>
            </a:r>
            <a:r>
              <a:rPr lang="en-US" sz="1200" kern="0" dirty="0">
                <a:latin typeface="Futura CE Book" pitchFamily="2" charset="0"/>
                <a:sym typeface="Wingdings"/>
              </a:rPr>
              <a:t> din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economia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interna</a:t>
            </a:r>
            <a:r>
              <a:rPr lang="en-US" sz="1200" kern="0" dirty="0">
                <a:latin typeface="Futura CE Book" pitchFamily="2" charset="0"/>
                <a:sym typeface="Wingdings"/>
              </a:rPr>
              <a:t> au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fost</a:t>
            </a:r>
            <a:r>
              <a:rPr lang="en-US" sz="1200" kern="0" dirty="0">
                <a:latin typeface="Futura CE Book" pitchFamily="2" charset="0"/>
                <a:sym typeface="Wingdings"/>
              </a:rPr>
              <a:t> sub plan 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primele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sapte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luni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datorita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 in principal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scaderii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incasarilor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din TVA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Deficitul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s-a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mentinut</a:t>
            </a:r>
            <a:r>
              <a:rPr lang="en-US" sz="1200" kern="0" dirty="0">
                <a:latin typeface="Futura CE Book" pitchFamily="2" charset="0"/>
                <a:sym typeface="Wingdings"/>
              </a:rPr>
              <a:t> la un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nivel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scazut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primele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7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luni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datorita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reducerii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drastice</a:t>
            </a:r>
            <a:r>
              <a:rPr lang="en-US" sz="1200" kern="0" dirty="0">
                <a:latin typeface="Futura CE Book" pitchFamily="2" charset="0"/>
                <a:sym typeface="Wingdings"/>
              </a:rPr>
              <a:t>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investitiilor</a:t>
            </a:r>
            <a:endParaRPr lang="en-US" sz="1200" kern="0" dirty="0">
              <a:latin typeface="Futura CE Book" pitchFamily="2" charset="0"/>
              <a:sym typeface="Wingding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endParaRPr lang="en-US" sz="1200" kern="0" dirty="0">
              <a:latin typeface="Futura CE Book" pitchFamily="2" charset="0"/>
              <a:sym typeface="Wingding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endParaRPr lang="en-US" sz="1200" kern="0" dirty="0">
              <a:latin typeface="Futura CE Book" pitchFamily="2" charset="0"/>
              <a:sym typeface="Wingdings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421807" y="6273801"/>
            <a:ext cx="4462093" cy="4018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endParaRPr lang="en-US" sz="1000" dirty="0">
              <a:latin typeface="Futura CE Book" pitchFamily="2" charset="0"/>
            </a:endParaRPr>
          </a:p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Ministerul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Finantelor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Publice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Raiffeisen</a:t>
            </a:r>
            <a:r>
              <a:rPr lang="en-US" sz="1000" dirty="0">
                <a:latin typeface="Futura CE Book" pitchFamily="2" charset="0"/>
              </a:rPr>
              <a:t> RESEARCH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286" y="1008667"/>
            <a:ext cx="41052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112" y="945997"/>
            <a:ext cx="4434562" cy="562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1506" y="268932"/>
            <a:ext cx="112782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Vulnerabilitati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structurale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ale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bugetului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public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9328" y="956702"/>
            <a:ext cx="10879982" cy="4882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Crestere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ampla</a:t>
            </a:r>
            <a:r>
              <a:rPr lang="en-US" sz="1200" kern="0" dirty="0">
                <a:latin typeface="Futura CE Book" pitchFamily="2" charset="0"/>
                <a:sym typeface="Wingdings"/>
              </a:rPr>
              <a:t>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cheltuielilor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cu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salariile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din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sectorul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public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si</a:t>
            </a:r>
            <a:r>
              <a:rPr lang="en-US" sz="1200" kern="0" dirty="0">
                <a:latin typeface="Futura CE Book" pitchFamily="2" charset="0"/>
                <a:sym typeface="Wingdings"/>
              </a:rPr>
              <a:t>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celor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cu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asistenta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sociala</a:t>
            </a:r>
            <a:r>
              <a:rPr lang="en-US" sz="1200" kern="0" dirty="0">
                <a:latin typeface="Futura CE Book" pitchFamily="2" charset="0"/>
                <a:sym typeface="Wingdings"/>
              </a:rPr>
              <a:t> (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pensii</a:t>
            </a:r>
            <a:r>
              <a:rPr lang="en-US" sz="1200" kern="0" dirty="0">
                <a:latin typeface="Futura CE Book" pitchFamily="2" charset="0"/>
                <a:sym typeface="Wingdings"/>
              </a:rPr>
              <a:t>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Scadere</a:t>
            </a:r>
            <a:r>
              <a:rPr lang="en-US" sz="1200" kern="0" dirty="0">
                <a:latin typeface="Futura CE Book" pitchFamily="2" charset="0"/>
                <a:sym typeface="Wingdings"/>
              </a:rPr>
              <a:t>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veniturilor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publice</a:t>
            </a:r>
            <a:r>
              <a:rPr lang="en-US" sz="1200" kern="0" dirty="0">
                <a:latin typeface="Futura CE Book" pitchFamily="2" charset="0"/>
                <a:sym typeface="Wingdings"/>
              </a:rPr>
              <a:t>, ca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pondere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PIB,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datorita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multiplelor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reduceri</a:t>
            </a:r>
            <a:r>
              <a:rPr lang="en-US" sz="1200" kern="0" dirty="0">
                <a:latin typeface="Futura CE Book" pitchFamily="2" charset="0"/>
                <a:sym typeface="Wingdings"/>
              </a:rPr>
              <a:t> de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taxe</a:t>
            </a:r>
            <a:r>
              <a:rPr lang="en-US" sz="1200" kern="0" dirty="0">
                <a:latin typeface="Futura CE Book" pitchFamily="2" charset="0"/>
                <a:sym typeface="Wingdings"/>
              </a:rPr>
              <a:t> (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si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special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cotei</a:t>
            </a:r>
            <a:r>
              <a:rPr lang="en-US" sz="1200" kern="0" dirty="0">
                <a:latin typeface="Futura CE Book" pitchFamily="2" charset="0"/>
                <a:sym typeface="Wingdings"/>
              </a:rPr>
              <a:t> de TVA)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ineficientei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colectare</a:t>
            </a:r>
            <a:endParaRPr lang="en-US" sz="1200" kern="0" dirty="0">
              <a:latin typeface="Futura CE Book" pitchFamily="2" charset="0"/>
              <a:sym typeface="Wingding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>
                <a:latin typeface="Futura CE Book" pitchFamily="2" charset="0"/>
                <a:sym typeface="Wingdings"/>
              </a:rPr>
              <a:t>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ultimii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ani</a:t>
            </a:r>
            <a:r>
              <a:rPr lang="en-US" sz="1200" kern="0" dirty="0">
                <a:latin typeface="Futura CE Book" pitchFamily="2" charset="0"/>
                <a:sym typeface="Wingdings"/>
              </a:rPr>
              <a:t>,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cresterea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deficitului</a:t>
            </a:r>
            <a:r>
              <a:rPr lang="en-US" sz="1200" kern="0" dirty="0">
                <a:latin typeface="Futura CE Book" pitchFamily="2" charset="0"/>
                <a:sym typeface="Wingdings"/>
              </a:rPr>
              <a:t> public 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fost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limitata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de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reducerea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investiilor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insa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aceasta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strategie</a:t>
            </a:r>
            <a:r>
              <a:rPr lang="en-US" sz="1200" kern="0" dirty="0">
                <a:latin typeface="Futura CE Book" pitchFamily="2" charset="0"/>
                <a:sym typeface="Wingdings"/>
              </a:rPr>
              <a:t> nu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poate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fi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folosita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mod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perpetuu</a:t>
            </a:r>
            <a:endParaRPr lang="en-US" sz="1200" kern="0" dirty="0">
              <a:latin typeface="Futura CE Book" pitchFamily="2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endParaRPr lang="en-US" sz="1200" kern="0" dirty="0">
              <a:latin typeface="Futura CE Book" pitchFamily="2" charset="0"/>
              <a:sym typeface="Wingdings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26295" y="6183840"/>
            <a:ext cx="3995970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Ministerul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Finantelor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Publice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Comisia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Europeana</a:t>
            </a:r>
            <a:endParaRPr lang="en-US" sz="1000" dirty="0">
              <a:latin typeface="Futura CE Book" pitchFamily="2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09137" y="5968319"/>
            <a:ext cx="604684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latin typeface="Futura CE Book" pitchFamily="2" charset="0"/>
              </a:rPr>
              <a:t> Nota: </a:t>
            </a:r>
            <a:r>
              <a:rPr lang="en-US" sz="1000" dirty="0" err="1">
                <a:latin typeface="Futura CE Book" pitchFamily="2" charset="0"/>
              </a:rPr>
              <a:t>Venituri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publice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totale</a:t>
            </a:r>
            <a:r>
              <a:rPr lang="en-US" sz="1000" dirty="0">
                <a:latin typeface="Futura CE Book" pitchFamily="2" charset="0"/>
              </a:rPr>
              <a:t> = </a:t>
            </a:r>
            <a:r>
              <a:rPr lang="en-US" sz="1000" dirty="0" err="1">
                <a:latin typeface="Futura CE Book" pitchFamily="2" charset="0"/>
              </a:rPr>
              <a:t>Venituri</a:t>
            </a:r>
            <a:r>
              <a:rPr lang="en-US" sz="1000" dirty="0">
                <a:latin typeface="Futura CE Book" pitchFamily="2" charset="0"/>
              </a:rPr>
              <a:t> din </a:t>
            </a:r>
            <a:r>
              <a:rPr lang="en-US" sz="1000" dirty="0" err="1">
                <a:latin typeface="Futura CE Book" pitchFamily="2" charset="0"/>
              </a:rPr>
              <a:t>surse</a:t>
            </a:r>
            <a:r>
              <a:rPr lang="en-US" sz="1000" dirty="0">
                <a:latin typeface="Futura CE Book" pitchFamily="2" charset="0"/>
              </a:rPr>
              <a:t> interne + </a:t>
            </a:r>
            <a:r>
              <a:rPr lang="en-US" sz="1000" dirty="0" err="1">
                <a:latin typeface="Futura CE Book" pitchFamily="2" charset="0"/>
              </a:rPr>
              <a:t>Venituri</a:t>
            </a:r>
            <a:r>
              <a:rPr lang="en-US" sz="1000" dirty="0">
                <a:latin typeface="Futura CE Book" pitchFamily="2" charset="0"/>
              </a:rPr>
              <a:t> din </a:t>
            </a:r>
            <a:r>
              <a:rPr lang="en-US" sz="1000" dirty="0" err="1">
                <a:latin typeface="Futura CE Book" pitchFamily="2" charset="0"/>
              </a:rPr>
              <a:t>fonduri</a:t>
            </a:r>
            <a:r>
              <a:rPr lang="en-US" sz="1000" dirty="0">
                <a:latin typeface="Futura CE Book" pitchFamily="2" charset="0"/>
              </a:rPr>
              <a:t> UE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9730" y="2228204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36342" y="2260572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5552" y="2101091"/>
            <a:ext cx="32099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320" y="1746494"/>
            <a:ext cx="7882684" cy="41707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298" y="154632"/>
            <a:ext cx="112782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Deficit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bugetar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foarte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mare la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scara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europeana</a:t>
            </a:r>
            <a:endParaRPr lang="en-US" sz="2600" b="1" kern="0" dirty="0">
              <a:solidFill>
                <a:srgbClr val="000000"/>
              </a:solidFill>
              <a:latin typeface="Futura CE Book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74920"/>
            <a:ext cx="11278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kern="0" dirty="0">
                <a:solidFill>
                  <a:srgbClr val="000000"/>
                </a:solidFill>
                <a:latin typeface="Futura CE Book" pitchFamily="2" charset="0"/>
              </a:rPr>
              <a:t>Deficit </a:t>
            </a:r>
            <a:r>
              <a:rPr lang="en-US" sz="1400" b="1" kern="0" dirty="0" err="1">
                <a:solidFill>
                  <a:srgbClr val="000000"/>
                </a:solidFill>
                <a:latin typeface="Futura CE Book" pitchFamily="2" charset="0"/>
              </a:rPr>
              <a:t>bugetar</a:t>
            </a:r>
            <a:r>
              <a:rPr lang="en-US" sz="1400" b="1" kern="0" dirty="0">
                <a:solidFill>
                  <a:srgbClr val="000000"/>
                </a:solidFill>
                <a:latin typeface="Futura CE Book" pitchFamily="2" charset="0"/>
              </a:rPr>
              <a:t> (% din PIB, </a:t>
            </a:r>
            <a:r>
              <a:rPr lang="en-US" sz="1400" b="1" kern="0" dirty="0" err="1">
                <a:solidFill>
                  <a:srgbClr val="000000"/>
                </a:solidFill>
                <a:latin typeface="Futura CE Book" pitchFamily="2" charset="0"/>
              </a:rPr>
              <a:t>proiectie</a:t>
            </a:r>
            <a:r>
              <a:rPr lang="en-US" sz="14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1400" b="1" kern="0" dirty="0" err="1">
                <a:solidFill>
                  <a:srgbClr val="000000"/>
                </a:solidFill>
                <a:latin typeface="Futura CE Book" pitchFamily="2" charset="0"/>
              </a:rPr>
              <a:t>pentru</a:t>
            </a:r>
            <a:r>
              <a:rPr lang="en-US" sz="1400" b="1" kern="0" dirty="0">
                <a:solidFill>
                  <a:srgbClr val="000000"/>
                </a:solidFill>
                <a:latin typeface="Futura CE Book" pitchFamily="2" charset="0"/>
              </a:rPr>
              <a:t> 2018)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566611" y="6315724"/>
            <a:ext cx="3995970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Comisia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Europeana</a:t>
            </a:r>
            <a:endParaRPr lang="en-US" sz="1000" dirty="0">
              <a:latin typeface="Futura CE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985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60" y="1007365"/>
            <a:ext cx="9958286" cy="489937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103" y="151059"/>
            <a:ext cx="105156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Deviatie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majora de la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obiectivul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pe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termen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mediu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(MTO)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982172" y="6412440"/>
            <a:ext cx="3995970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AMECO</a:t>
            </a:r>
          </a:p>
        </p:txBody>
      </p:sp>
    </p:spTree>
    <p:extLst>
      <p:ext uri="{BB962C8B-B14F-4D97-AF65-F5344CB8AC3E}">
        <p14:creationId xmlns:p14="http://schemas.microsoft.com/office/powerpoint/2010/main" val="886663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03" y="906911"/>
            <a:ext cx="9964382" cy="4937434"/>
          </a:xfrm>
          <a:prstGeom prst="rect">
            <a:avLst/>
          </a:prstGeom>
        </p:spPr>
      </p:pic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83103" y="151059"/>
            <a:ext cx="105156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Investitiile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publice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au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scazut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masiv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in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ultimii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ani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(% din PIB)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802923" y="6342101"/>
            <a:ext cx="606971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AMECO, </a:t>
            </a:r>
            <a:r>
              <a:rPr lang="en-US" sz="1000" dirty="0" err="1">
                <a:latin typeface="Futura CE Book" pitchFamily="2" charset="0"/>
              </a:rPr>
              <a:t>Datele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pentru</a:t>
            </a:r>
            <a:r>
              <a:rPr lang="en-US" sz="1000" dirty="0">
                <a:latin typeface="Futura CE Book" pitchFamily="2" charset="0"/>
              </a:rPr>
              <a:t> 2017 in </a:t>
            </a:r>
            <a:r>
              <a:rPr lang="en-US" sz="1000" dirty="0" err="1">
                <a:latin typeface="Futura CE Book" pitchFamily="2" charset="0"/>
              </a:rPr>
              <a:t>cazul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Romaniei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presupun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mentinerea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ratei</a:t>
            </a:r>
            <a:r>
              <a:rPr lang="en-US" sz="1000" dirty="0">
                <a:latin typeface="Futura CE Book" pitchFamily="2" charset="0"/>
              </a:rPr>
              <a:t> de </a:t>
            </a:r>
            <a:r>
              <a:rPr lang="en-US" sz="1000" dirty="0" err="1">
                <a:latin typeface="Futura CE Book" pitchFamily="2" charset="0"/>
              </a:rPr>
              <a:t>crestere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anuale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aferente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perioadei</a:t>
            </a:r>
            <a:r>
              <a:rPr lang="en-US" sz="1000" dirty="0">
                <a:latin typeface="Futura CE Book" pitchFamily="2" charset="0"/>
              </a:rPr>
              <a:t> Ian-</a:t>
            </a:r>
            <a:r>
              <a:rPr lang="en-US" sz="1000" dirty="0" err="1">
                <a:latin typeface="Futura CE Book" pitchFamily="2" charset="0"/>
              </a:rPr>
              <a:t>Iulie</a:t>
            </a:r>
            <a:r>
              <a:rPr lang="en-US" sz="1000" dirty="0">
                <a:latin typeface="Futura CE Book" pitchFamily="2" charset="0"/>
              </a:rPr>
              <a:t> 2017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intreg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anul</a:t>
            </a:r>
            <a:r>
              <a:rPr lang="en-US" sz="1000" dirty="0">
                <a:latin typeface="Futura CE Book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353112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3268" y="277152"/>
            <a:ext cx="114563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kern="0" dirty="0">
                <a:latin typeface="Futura CE Book" pitchFamily="2" charset="0"/>
              </a:rPr>
              <a:t>Consumul privat este motorul principal al cresterii economice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2506" y="6138419"/>
            <a:ext cx="499099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Institutul</a:t>
            </a:r>
            <a:r>
              <a:rPr lang="en-US" sz="1000" dirty="0">
                <a:latin typeface="Futura CE Book" pitchFamily="2" charset="0"/>
              </a:rPr>
              <a:t> National de </a:t>
            </a:r>
            <a:r>
              <a:rPr lang="en-US" sz="1000" dirty="0" err="1">
                <a:latin typeface="Futura CE Book" pitchFamily="2" charset="0"/>
              </a:rPr>
              <a:t>Statistica</a:t>
            </a:r>
            <a:endParaRPr lang="en-US" sz="1000" dirty="0">
              <a:latin typeface="Futura CE Book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966" y="1920707"/>
            <a:ext cx="41243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3244" y="1911142"/>
            <a:ext cx="45815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441" y="1207111"/>
            <a:ext cx="6408982" cy="488804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73736" y="132986"/>
            <a:ext cx="105156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600" b="1" kern="0" dirty="0">
                <a:latin typeface="Futura CE Book" pitchFamily="2" charset="0"/>
              </a:rPr>
              <a:t>Consumul vs cresterea economica in tarile UE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272337" y="6384603"/>
            <a:ext cx="4990997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Eurostat</a:t>
            </a:r>
          </a:p>
        </p:txBody>
      </p:sp>
    </p:spTree>
    <p:extLst>
      <p:ext uri="{BB962C8B-B14F-4D97-AF65-F5344CB8AC3E}">
        <p14:creationId xmlns:p14="http://schemas.microsoft.com/office/powerpoint/2010/main" val="335411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3268" y="277152"/>
            <a:ext cx="115291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err="1">
                <a:latin typeface="Futura CE Book" pitchFamily="2" charset="0"/>
              </a:rPr>
              <a:t>Avansul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foarte</a:t>
            </a:r>
            <a:r>
              <a:rPr lang="en-US" sz="2600" b="1" kern="0" dirty="0">
                <a:latin typeface="Futura CE Book" pitchFamily="2" charset="0"/>
              </a:rPr>
              <a:t> rapid al </a:t>
            </a:r>
            <a:r>
              <a:rPr lang="en-US" sz="2600" b="1" kern="0" dirty="0" err="1">
                <a:latin typeface="Futura CE Book" pitchFamily="2" charset="0"/>
              </a:rPr>
              <a:t>venitului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disponibil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sustine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cresterea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consumului</a:t>
            </a:r>
            <a:endParaRPr lang="en-US" sz="2600" b="1" kern="0" dirty="0">
              <a:latin typeface="Futura CE Book" pitchFamily="2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2506" y="6138419"/>
            <a:ext cx="8591954" cy="4744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salariile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numarul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salariatilor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provin</a:t>
            </a:r>
            <a:r>
              <a:rPr lang="en-US" sz="1000" dirty="0">
                <a:latin typeface="Futura CE Book" pitchFamily="2" charset="0"/>
              </a:rPr>
              <a:t> din </a:t>
            </a:r>
            <a:r>
              <a:rPr lang="en-US" sz="1000" dirty="0" err="1">
                <a:latin typeface="Futura CE Book" pitchFamily="2" charset="0"/>
              </a:rPr>
              <a:t>sondajul</a:t>
            </a:r>
            <a:r>
              <a:rPr lang="en-US" sz="1000" dirty="0">
                <a:latin typeface="Futura CE Book" pitchFamily="2" charset="0"/>
              </a:rPr>
              <a:t> lunar la </a:t>
            </a:r>
            <a:r>
              <a:rPr lang="en-US" sz="1000" dirty="0" err="1">
                <a:latin typeface="Futura CE Book" pitchFamily="2" charset="0"/>
              </a:rPr>
              <a:t>nivelul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sectorului</a:t>
            </a:r>
            <a:r>
              <a:rPr lang="en-US" sz="1000" dirty="0">
                <a:latin typeface="Futura CE Book" pitchFamily="2" charset="0"/>
              </a:rPr>
              <a:t> public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companiilor</a:t>
            </a:r>
            <a:r>
              <a:rPr lang="en-US" sz="1000" dirty="0">
                <a:latin typeface="Futura CE Book" pitchFamily="2" charset="0"/>
              </a:rPr>
              <a:t> private cu </a:t>
            </a:r>
            <a:r>
              <a:rPr lang="en-US" sz="1000" dirty="0" err="1">
                <a:latin typeface="Futura CE Book" pitchFamily="2" charset="0"/>
              </a:rPr>
              <a:t>cel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putin</a:t>
            </a:r>
            <a:r>
              <a:rPr lang="en-US" sz="1000" dirty="0">
                <a:latin typeface="Futura CE Book" pitchFamily="2" charset="0"/>
              </a:rPr>
              <a:t> 4 </a:t>
            </a:r>
            <a:r>
              <a:rPr lang="en-US" sz="1000" dirty="0" err="1">
                <a:latin typeface="Futura CE Book" pitchFamily="2" charset="0"/>
              </a:rPr>
              <a:t>salariati</a:t>
            </a:r>
            <a:endParaRPr lang="en-US" sz="1000" dirty="0">
              <a:latin typeface="Futura CE Book" pitchFamily="2" charset="0"/>
            </a:endParaRPr>
          </a:p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Institutul</a:t>
            </a:r>
            <a:r>
              <a:rPr lang="en-US" sz="1000" dirty="0">
                <a:latin typeface="Futura CE Book" pitchFamily="2" charset="0"/>
              </a:rPr>
              <a:t> National de </a:t>
            </a:r>
            <a:r>
              <a:rPr lang="en-US" sz="1000" dirty="0" err="1">
                <a:latin typeface="Futura CE Book" pitchFamily="2" charset="0"/>
              </a:rPr>
              <a:t>Statistica</a:t>
            </a:r>
            <a:r>
              <a:rPr lang="en-US" sz="1000" dirty="0">
                <a:latin typeface="Futura CE Book" pitchFamily="2" charset="0"/>
              </a:rPr>
              <a:t>, Eurostat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7535" y="2140723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816" y="2098732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2625" y="2123007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3268" y="277152"/>
            <a:ext cx="1127827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err="1">
                <a:latin typeface="Futura CE Book" pitchFamily="2" charset="0"/>
              </a:rPr>
              <a:t>Evolutia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inca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slaba</a:t>
            </a:r>
            <a:r>
              <a:rPr lang="en-US" sz="2600" b="1" kern="0" dirty="0">
                <a:latin typeface="Futura CE Book" pitchFamily="2" charset="0"/>
              </a:rPr>
              <a:t> a </a:t>
            </a:r>
            <a:r>
              <a:rPr lang="en-US" sz="2600" b="1" kern="0" dirty="0" err="1">
                <a:latin typeface="Futura CE Book" pitchFamily="2" charset="0"/>
              </a:rPr>
              <a:t>investitiilor</a:t>
            </a:r>
            <a:endParaRPr lang="en-US" sz="2600" b="1" kern="0" dirty="0">
              <a:latin typeface="Futura CE Book" pitchFamily="2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7136" y="6481098"/>
            <a:ext cx="4002646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Institutul</a:t>
            </a:r>
            <a:r>
              <a:rPr lang="en-US" sz="1000" dirty="0">
                <a:latin typeface="Futura CE Book" pitchFamily="2" charset="0"/>
              </a:rPr>
              <a:t> National de </a:t>
            </a:r>
            <a:r>
              <a:rPr lang="en-US" sz="1000" dirty="0" err="1">
                <a:latin typeface="Futura CE Book" pitchFamily="2" charset="0"/>
              </a:rPr>
              <a:t>Statistica</a:t>
            </a:r>
            <a:r>
              <a:rPr lang="en-US" sz="1000" dirty="0">
                <a:latin typeface="Futura CE Book" pitchFamily="2" charset="0"/>
              </a:rPr>
              <a:t>, Eurostat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0382" y="5907399"/>
            <a:ext cx="20730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medii</a:t>
            </a:r>
            <a:r>
              <a:rPr lang="en-US" sz="1000" dirty="0">
                <a:latin typeface="Futura CE Book" pitchFamily="2" charset="0"/>
              </a:rPr>
              <a:t> mobile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4 </a:t>
            </a:r>
            <a:r>
              <a:rPr lang="en-US" sz="1000" dirty="0" err="1">
                <a:latin typeface="Futura CE Book" pitchFamily="2" charset="0"/>
              </a:rPr>
              <a:t>trimestre</a:t>
            </a:r>
            <a:endParaRPr lang="en-US" sz="1000" dirty="0">
              <a:latin typeface="Futura CE Book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67550" y="5899195"/>
            <a:ext cx="180369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medii</a:t>
            </a:r>
            <a:r>
              <a:rPr lang="en-US" sz="1000" dirty="0">
                <a:latin typeface="Futura CE Book" pitchFamily="2" charset="0"/>
              </a:rPr>
              <a:t> mobile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6 </a:t>
            </a:r>
            <a:r>
              <a:rPr lang="en-US" sz="1000" dirty="0" err="1">
                <a:latin typeface="Futura CE Book" pitchFamily="2" charset="0"/>
              </a:rPr>
              <a:t>luni</a:t>
            </a:r>
            <a:endParaRPr lang="en-US" sz="1000" dirty="0">
              <a:latin typeface="Futura CE Book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18610" y="5912837"/>
            <a:ext cx="33650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investitiile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totale</a:t>
            </a:r>
            <a:r>
              <a:rPr lang="en-US" sz="1000" dirty="0">
                <a:latin typeface="Futura CE Book" pitchFamily="2" charset="0"/>
              </a:rPr>
              <a:t> le </a:t>
            </a:r>
            <a:r>
              <a:rPr lang="en-US" sz="1000" dirty="0" err="1">
                <a:latin typeface="Futura CE Book" pitchFamily="2" charset="0"/>
              </a:rPr>
              <a:t>includ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cele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finantate</a:t>
            </a:r>
            <a:r>
              <a:rPr lang="en-US" sz="1000" dirty="0">
                <a:latin typeface="Futura CE Book" pitchFamily="2" charset="0"/>
              </a:rPr>
              <a:t> din </a:t>
            </a:r>
            <a:r>
              <a:rPr lang="en-US" sz="1000" dirty="0" err="1">
                <a:latin typeface="Futura CE Book" pitchFamily="2" charset="0"/>
              </a:rPr>
              <a:t>fonduri</a:t>
            </a:r>
            <a:r>
              <a:rPr lang="en-US" sz="1000" dirty="0">
                <a:latin typeface="Futura CE Book" pitchFamily="2" charset="0"/>
              </a:rPr>
              <a:t> interne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fonduri</a:t>
            </a:r>
            <a:r>
              <a:rPr lang="en-US" sz="1000" dirty="0">
                <a:latin typeface="Futura CE Book" pitchFamily="2" charset="0"/>
              </a:rPr>
              <a:t> de la UE; </a:t>
            </a:r>
            <a:r>
              <a:rPr lang="en-US" sz="1000" dirty="0" err="1">
                <a:latin typeface="Futura CE Book" pitchFamily="2" charset="0"/>
              </a:rPr>
              <a:t>cheltuielile</a:t>
            </a:r>
            <a:r>
              <a:rPr lang="en-US" sz="1000" dirty="0">
                <a:latin typeface="Futura CE Book" pitchFamily="2" charset="0"/>
              </a:rPr>
              <a:t> de capital </a:t>
            </a:r>
            <a:r>
              <a:rPr lang="en-US" sz="1000" dirty="0" err="1">
                <a:latin typeface="Futura CE Book" pitchFamily="2" charset="0"/>
              </a:rPr>
              <a:t>reprezinta</a:t>
            </a:r>
            <a:r>
              <a:rPr lang="en-US" sz="1000" dirty="0">
                <a:latin typeface="Futura CE Book" pitchFamily="2" charset="0"/>
              </a:rPr>
              <a:t> o </a:t>
            </a:r>
            <a:r>
              <a:rPr lang="en-US" sz="1000" dirty="0" err="1">
                <a:latin typeface="Futura CE Book" pitchFamily="2" charset="0"/>
              </a:rPr>
              <a:t>categorie</a:t>
            </a:r>
            <a:r>
              <a:rPr lang="en-US" sz="1000" dirty="0">
                <a:latin typeface="Futura CE Book" pitchFamily="2" charset="0"/>
              </a:rPr>
              <a:t> a </a:t>
            </a:r>
            <a:r>
              <a:rPr lang="en-US" sz="1000" dirty="0" err="1">
                <a:latin typeface="Futura CE Book" pitchFamily="2" charset="0"/>
              </a:rPr>
              <a:t>investitiilor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totale</a:t>
            </a:r>
            <a:r>
              <a:rPr lang="en-US" sz="1000" dirty="0">
                <a:latin typeface="Futura CE Book" pitchFamily="2" charset="0"/>
              </a:rPr>
              <a:t> 	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8348" y="2090639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8735" y="2061096"/>
            <a:ext cx="33718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276" y="2212020"/>
            <a:ext cx="32099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3267" y="277152"/>
            <a:ext cx="115776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err="1">
                <a:latin typeface="Futura CE Book" pitchFamily="2" charset="0"/>
              </a:rPr>
              <a:t>Performanta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buna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pentru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majoritatea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sectoarelor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economice</a:t>
            </a:r>
            <a:endParaRPr lang="en-US" sz="2600" b="1" kern="0" dirty="0">
              <a:latin typeface="Futura CE Book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63267" y="1036468"/>
            <a:ext cx="11155111" cy="5576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  <a:sym typeface="Wingdings"/>
              </a:rPr>
              <a:t>Sectorul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serviciilor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ar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trebui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ramana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principalul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motor al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cresterii</a:t>
            </a:r>
            <a:r>
              <a:rPr lang="en-US" sz="1200" kern="0" dirty="0">
                <a:latin typeface="Futura CE Book" pitchFamily="2" charset="0"/>
                <a:sym typeface="Wingdings"/>
              </a:rPr>
              <a:t> PIB.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Performanta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industriei</a:t>
            </a:r>
            <a:r>
              <a:rPr lang="en-US" sz="1200" kern="0" dirty="0">
                <a:latin typeface="Futura CE Book" pitchFamily="2" charset="0"/>
                <a:sym typeface="Wingdings"/>
              </a:rPr>
              <a:t> s-a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imbunatatit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insa</a:t>
            </a:r>
            <a:r>
              <a:rPr lang="en-US" sz="1200" kern="0" dirty="0">
                <a:latin typeface="Futura CE Book" pitchFamily="2" charset="0"/>
                <a:sym typeface="Wingdings"/>
              </a:rPr>
              <a:t> substantial in 2017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aceasta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ar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trebui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sa</a:t>
            </a:r>
            <a:r>
              <a:rPr lang="en-US" sz="1200" kern="0" dirty="0">
                <a:latin typeface="Futura CE Book" pitchFamily="2" charset="0"/>
                <a:sym typeface="Wingdings"/>
              </a:rPr>
              <a:t> continue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</a:t>
            </a:r>
            <a:r>
              <a:rPr lang="en-US" sz="1200" kern="0" dirty="0">
                <a:latin typeface="Futura CE Book" pitchFamily="2" charset="0"/>
                <a:sym typeface="Wingdings"/>
              </a:rPr>
              <a:t> un trend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ascendent</a:t>
            </a:r>
            <a:r>
              <a:rPr lang="en-US" sz="1200" kern="0" dirty="0">
                <a:latin typeface="Futura CE Book" pitchFamily="2" charset="0"/>
                <a:sym typeface="Wingdings"/>
              </a:rPr>
              <a:t>.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Constructiile</a:t>
            </a:r>
            <a:r>
              <a:rPr lang="en-US" sz="1200" kern="0" dirty="0">
                <a:latin typeface="Futura CE Book" pitchFamily="2" charset="0"/>
                <a:sym typeface="Wingdings"/>
              </a:rPr>
              <a:t> au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avut</a:t>
            </a:r>
            <a:r>
              <a:rPr lang="en-US" sz="1200" kern="0" dirty="0">
                <a:latin typeface="Futura CE Book" pitchFamily="2" charset="0"/>
                <a:sym typeface="Wingdings"/>
              </a:rPr>
              <a:t> o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performanta</a:t>
            </a:r>
            <a:r>
              <a:rPr lang="en-US" sz="1200" kern="0" dirty="0">
                <a:latin typeface="Futura CE Book" pitchFamily="2" charset="0"/>
                <a:sym typeface="Wingdings"/>
              </a:rPr>
              <a:t>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slaba</a:t>
            </a:r>
            <a:r>
              <a:rPr lang="en-US" sz="1200" kern="0" dirty="0">
                <a:latin typeface="Futura CE Book" pitchFamily="2" charset="0"/>
                <a:sym typeface="Wingdings"/>
              </a:rPr>
              <a:t> in </a:t>
            </a:r>
            <a:r>
              <a:rPr lang="en-US" sz="1200" kern="0" dirty="0" err="1">
                <a:latin typeface="Futura CE Book" pitchFamily="2" charset="0"/>
                <a:sym typeface="Wingdings"/>
              </a:rPr>
              <a:t>semestrul</a:t>
            </a:r>
            <a:r>
              <a:rPr lang="en-US" sz="1200" kern="0" dirty="0">
                <a:latin typeface="Futura CE Book" pitchFamily="2" charset="0"/>
                <a:sym typeface="Wingdings"/>
              </a:rPr>
              <a:t> I.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2506" y="6138419"/>
            <a:ext cx="859195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Institutul</a:t>
            </a:r>
            <a:r>
              <a:rPr lang="en-US" sz="1000" dirty="0">
                <a:latin typeface="Futura CE Book" pitchFamily="2" charset="0"/>
              </a:rPr>
              <a:t> National de </a:t>
            </a:r>
            <a:r>
              <a:rPr lang="en-US" sz="1000" dirty="0" err="1">
                <a:latin typeface="Futura CE Book" pitchFamily="2" charset="0"/>
              </a:rPr>
              <a:t>Statistica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Eurostat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Raiffeisen</a:t>
            </a:r>
            <a:r>
              <a:rPr lang="en-US" sz="1000" dirty="0">
                <a:latin typeface="Futura CE Book" pitchFamily="2" charset="0"/>
              </a:rPr>
              <a:t> RESEARCH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89129" y="5696220"/>
            <a:ext cx="430117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medii</a:t>
            </a:r>
            <a:r>
              <a:rPr lang="en-US" sz="1000" dirty="0">
                <a:latin typeface="Futura CE Book" pitchFamily="2" charset="0"/>
              </a:rPr>
              <a:t> mobile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4 </a:t>
            </a:r>
            <a:r>
              <a:rPr lang="en-US" sz="1000" dirty="0" err="1">
                <a:latin typeface="Futura CE Book" pitchFamily="2" charset="0"/>
              </a:rPr>
              <a:t>trimestre</a:t>
            </a:r>
            <a:r>
              <a:rPr lang="en-US" sz="1000" dirty="0">
                <a:latin typeface="Futura CE Book" pitchFamily="2" charset="0"/>
              </a:rPr>
              <a:t>; </a:t>
            </a:r>
            <a:r>
              <a:rPr lang="en-US" sz="1000" dirty="0" err="1">
                <a:latin typeface="Futura CE Book" pitchFamily="2" charset="0"/>
              </a:rPr>
              <a:t>ultima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observatie</a:t>
            </a:r>
            <a:r>
              <a:rPr lang="en-US" sz="1000" dirty="0">
                <a:latin typeface="Futura CE Book" pitchFamily="2" charset="0"/>
              </a:rPr>
              <a:t> se </a:t>
            </a:r>
            <a:r>
              <a:rPr lang="en-US" sz="1000" dirty="0" err="1">
                <a:latin typeface="Futura CE Book" pitchFamily="2" charset="0"/>
              </a:rPr>
              <a:t>refera</a:t>
            </a:r>
            <a:r>
              <a:rPr lang="en-US" sz="1000" dirty="0">
                <a:latin typeface="Futura CE Book" pitchFamily="2" charset="0"/>
              </a:rPr>
              <a:t> la T2 2017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660" y="1926539"/>
            <a:ext cx="41243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4300" y="1992061"/>
            <a:ext cx="45815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3267" y="277152"/>
            <a:ext cx="1157768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err="1">
                <a:latin typeface="Futura CE Book" pitchFamily="2" charset="0"/>
              </a:rPr>
              <a:t>Crestere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rapida</a:t>
            </a:r>
            <a:r>
              <a:rPr lang="en-US" sz="2600" b="1" kern="0" dirty="0">
                <a:latin typeface="Futura CE Book" pitchFamily="2" charset="0"/>
              </a:rPr>
              <a:t> a </a:t>
            </a:r>
            <a:r>
              <a:rPr lang="en-US" sz="2600" b="1" kern="0" dirty="0" err="1">
                <a:latin typeface="Futura CE Book" pitchFamily="2" charset="0"/>
              </a:rPr>
              <a:t>deficitului</a:t>
            </a:r>
            <a:r>
              <a:rPr lang="en-US" sz="2600" b="1" kern="0" dirty="0">
                <a:latin typeface="Futura CE Book" pitchFamily="2" charset="0"/>
              </a:rPr>
              <a:t> de </a:t>
            </a:r>
            <a:r>
              <a:rPr lang="en-US" sz="2600" b="1" kern="0" dirty="0" err="1">
                <a:latin typeface="Futura CE Book" pitchFamily="2" charset="0"/>
              </a:rPr>
              <a:t>cont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curent</a:t>
            </a:r>
            <a:r>
              <a:rPr lang="en-US" sz="2600" b="1" kern="0" dirty="0">
                <a:latin typeface="Futura CE Book" pitchFamily="2" charset="0"/>
              </a:rPr>
              <a:t>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2506" y="6203155"/>
            <a:ext cx="8591954" cy="4744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Eurostat, BNR</a:t>
            </a:r>
          </a:p>
          <a:p>
            <a:pPr>
              <a:spcAft>
                <a:spcPts val="600"/>
              </a:spcAft>
            </a:pPr>
            <a:r>
              <a:rPr lang="en-US" sz="1000" dirty="0" err="1">
                <a:latin typeface="Futura CE Book" pitchFamily="2" charset="0"/>
              </a:rPr>
              <a:t>Cont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curent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ajustat</a:t>
            </a:r>
            <a:r>
              <a:rPr lang="en-US" sz="1000" dirty="0">
                <a:latin typeface="Futura CE Book" pitchFamily="2" charset="0"/>
              </a:rPr>
              <a:t>=</a:t>
            </a:r>
            <a:r>
              <a:rPr lang="en-US" sz="1000" dirty="0" err="1">
                <a:latin typeface="Futura CE Book" pitchFamily="2" charset="0"/>
              </a:rPr>
              <a:t>Cont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curent+cont</a:t>
            </a:r>
            <a:r>
              <a:rPr lang="en-US" sz="1000" dirty="0">
                <a:latin typeface="Futura CE Book" pitchFamily="2" charset="0"/>
              </a:rPr>
              <a:t> de </a:t>
            </a:r>
            <a:r>
              <a:rPr lang="en-US" sz="1000" dirty="0" err="1">
                <a:latin typeface="Futura CE Book" pitchFamily="2" charset="0"/>
              </a:rPr>
              <a:t>capital+ISD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nete</a:t>
            </a:r>
            <a:endParaRPr lang="en-US" sz="1000" dirty="0">
              <a:latin typeface="Futura CE Book" pitchFamily="2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83066" y="5797205"/>
            <a:ext cx="859195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dinamici</a:t>
            </a:r>
            <a:r>
              <a:rPr lang="en-US" sz="1000" dirty="0">
                <a:latin typeface="Futura CE Book" pitchFamily="2" charset="0"/>
              </a:rPr>
              <a:t> de </a:t>
            </a:r>
            <a:r>
              <a:rPr lang="en-US" sz="1000" dirty="0" err="1">
                <a:latin typeface="Futura CE Book" pitchFamily="2" charset="0"/>
              </a:rPr>
              <a:t>volum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medii</a:t>
            </a:r>
            <a:r>
              <a:rPr lang="en-US" sz="1000" dirty="0">
                <a:latin typeface="Futura CE Book" pitchFamily="2" charset="0"/>
              </a:rPr>
              <a:t> mobile </a:t>
            </a:r>
            <a:r>
              <a:rPr lang="en-US" sz="1000" dirty="0" err="1">
                <a:latin typeface="Futura CE Book" pitchFamily="2" charset="0"/>
              </a:rPr>
              <a:t>pe</a:t>
            </a:r>
            <a:r>
              <a:rPr lang="en-US" sz="1000" dirty="0">
                <a:latin typeface="Futura CE Book" pitchFamily="2" charset="0"/>
              </a:rPr>
              <a:t> 4 </a:t>
            </a:r>
            <a:r>
              <a:rPr lang="en-US" sz="1000" dirty="0" err="1">
                <a:latin typeface="Futura CE Book" pitchFamily="2" charset="0"/>
              </a:rPr>
              <a:t>trimestre</a:t>
            </a:r>
            <a:endParaRPr lang="en-US" sz="1000" dirty="0">
              <a:latin typeface="Futura CE Book" pitchFamily="2" charset="0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560" y="1877174"/>
            <a:ext cx="41275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379" y="1528358"/>
            <a:ext cx="4275222" cy="4106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976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40" y="1004908"/>
            <a:ext cx="10350990" cy="482439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6075" y="449265"/>
            <a:ext cx="10515600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kern="0" dirty="0" err="1">
                <a:latin typeface="Futura CE Book" pitchFamily="2" charset="0"/>
              </a:rPr>
              <a:t>Majoritatea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tarilor</a:t>
            </a:r>
            <a:r>
              <a:rPr lang="en-US" sz="2600" b="1" kern="0" dirty="0">
                <a:latin typeface="Futura CE Book" pitchFamily="2" charset="0"/>
              </a:rPr>
              <a:t> UE au surplus de </a:t>
            </a:r>
            <a:r>
              <a:rPr lang="en-US" sz="2600" b="1" kern="0" dirty="0" err="1">
                <a:latin typeface="Futura CE Book" pitchFamily="2" charset="0"/>
              </a:rPr>
              <a:t>cont</a:t>
            </a:r>
            <a:r>
              <a:rPr lang="en-US" sz="2600" b="1" kern="0" dirty="0">
                <a:latin typeface="Futura CE Book" pitchFamily="2" charset="0"/>
              </a:rPr>
              <a:t> </a:t>
            </a:r>
            <a:r>
              <a:rPr lang="en-US" sz="2600" b="1" kern="0" dirty="0" err="1">
                <a:latin typeface="Futura CE Book" pitchFamily="2" charset="0"/>
              </a:rPr>
              <a:t>curent</a:t>
            </a:r>
            <a:r>
              <a:rPr lang="en-US" sz="2600" b="1" kern="0" dirty="0">
                <a:latin typeface="Futura CE Book" pitchFamily="2" charset="0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50006" y="6167986"/>
            <a:ext cx="8591954" cy="2436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Ameco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estimari</a:t>
            </a:r>
            <a:r>
              <a:rPr lang="en-US" sz="1000" dirty="0">
                <a:latin typeface="Futura CE Book" pitchFamily="2" charset="0"/>
              </a:rPr>
              <a:t> ale </a:t>
            </a:r>
            <a:r>
              <a:rPr lang="en-US" sz="1000" dirty="0" err="1">
                <a:latin typeface="Futura CE Book" pitchFamily="2" charset="0"/>
              </a:rPr>
              <a:t>Comisiei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Europene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pentru</a:t>
            </a:r>
            <a:r>
              <a:rPr lang="en-US" sz="1000" dirty="0">
                <a:latin typeface="Futura CE Book" pitchFamily="2" charset="0"/>
              </a:rPr>
              <a:t> 2017</a:t>
            </a:r>
          </a:p>
        </p:txBody>
      </p:sp>
    </p:spTree>
    <p:extLst>
      <p:ext uri="{BB962C8B-B14F-4D97-AF65-F5344CB8AC3E}">
        <p14:creationId xmlns:p14="http://schemas.microsoft.com/office/powerpoint/2010/main" val="238449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5050" y="277152"/>
            <a:ext cx="1127649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Trend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ascendent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al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ratei</a:t>
            </a:r>
            <a:r>
              <a:rPr lang="en-US" sz="2600" b="1" kern="0" dirty="0">
                <a:solidFill>
                  <a:srgbClr val="000000"/>
                </a:solidFill>
                <a:latin typeface="Futura CE Book" pitchFamily="2" charset="0"/>
              </a:rPr>
              <a:t> </a:t>
            </a:r>
            <a:r>
              <a:rPr lang="en-US" sz="2600" b="1" kern="0" dirty="0" err="1">
                <a:solidFill>
                  <a:srgbClr val="000000"/>
                </a:solidFill>
                <a:latin typeface="Futura CE Book" pitchFamily="2" charset="0"/>
              </a:rPr>
              <a:t>inflatiei</a:t>
            </a:r>
            <a:endParaRPr lang="en-US" sz="2600" b="1" kern="0" dirty="0">
              <a:solidFill>
                <a:srgbClr val="000000"/>
              </a:solidFill>
              <a:latin typeface="Futura CE Book" pitchFamily="2" charset="0"/>
            </a:endParaRPr>
          </a:p>
          <a:p>
            <a:endParaRPr lang="en-US" sz="2600" b="1" kern="0" dirty="0">
              <a:latin typeface="Futura CE Book" pitchFamily="2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24591" y="875248"/>
            <a:ext cx="11171296" cy="946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>
                <a:latin typeface="Futura CE Book" pitchFamily="2" charset="0"/>
              </a:rPr>
              <a:t>Rata </a:t>
            </a:r>
            <a:r>
              <a:rPr lang="en-US" sz="1200" kern="0" dirty="0" err="1">
                <a:latin typeface="Futura CE Book" pitchFamily="2" charset="0"/>
              </a:rPr>
              <a:t>anuala</a:t>
            </a:r>
            <a:r>
              <a:rPr lang="en-US" sz="1200" kern="0" dirty="0">
                <a:latin typeface="Futura CE Book" pitchFamily="2" charset="0"/>
              </a:rPr>
              <a:t> a </a:t>
            </a:r>
            <a:r>
              <a:rPr lang="en-US" sz="1200" kern="0" dirty="0" err="1">
                <a:latin typeface="Futura CE Book" pitchFamily="2" charset="0"/>
              </a:rPr>
              <a:t>inflatiei</a:t>
            </a:r>
            <a:r>
              <a:rPr lang="en-US" sz="1200" kern="0" dirty="0">
                <a:latin typeface="Futura CE Book" pitchFamily="2" charset="0"/>
              </a:rPr>
              <a:t> a </a:t>
            </a:r>
            <a:r>
              <a:rPr lang="en-US" sz="1200" kern="0" dirty="0" err="1">
                <a:latin typeface="Futura CE Book" pitchFamily="2" charset="0"/>
              </a:rPr>
              <a:t>revenit</a:t>
            </a:r>
            <a:r>
              <a:rPr lang="en-US" sz="1200" kern="0" dirty="0">
                <a:latin typeface="Futura CE Book" pitchFamily="2" charset="0"/>
              </a:rPr>
              <a:t> in </a:t>
            </a:r>
            <a:r>
              <a:rPr lang="en-US" sz="1200" kern="0" dirty="0" err="1">
                <a:latin typeface="Futura CE Book" pitchFamily="2" charset="0"/>
              </a:rPr>
              <a:t>teritoriul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pozitiv</a:t>
            </a:r>
            <a:r>
              <a:rPr lang="en-US" sz="1200" kern="0" dirty="0">
                <a:latin typeface="Futura CE Book" pitchFamily="2" charset="0"/>
              </a:rPr>
              <a:t> la </a:t>
            </a:r>
            <a:r>
              <a:rPr lang="en-US" sz="1200" kern="0" dirty="0" err="1">
                <a:latin typeface="Futura CE Book" pitchFamily="2" charset="0"/>
              </a:rPr>
              <a:t>inceputul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lui</a:t>
            </a:r>
            <a:r>
              <a:rPr lang="en-US" sz="1200" kern="0" dirty="0">
                <a:latin typeface="Futura CE Book" pitchFamily="2" charset="0"/>
              </a:rPr>
              <a:t> 2017, </a:t>
            </a:r>
            <a:r>
              <a:rPr lang="en-US" sz="1200" kern="0" dirty="0" err="1">
                <a:latin typeface="Futura CE Book" pitchFamily="2" charset="0"/>
              </a:rPr>
              <a:t>ajungand</a:t>
            </a:r>
            <a:r>
              <a:rPr lang="en-US" sz="1200" kern="0" dirty="0">
                <a:latin typeface="Futura CE Book" pitchFamily="2" charset="0"/>
              </a:rPr>
              <a:t> la 1,2% an-la-an in </a:t>
            </a:r>
            <a:r>
              <a:rPr lang="en-US" sz="1200" kern="0" dirty="0" err="1">
                <a:latin typeface="Futura CE Book" pitchFamily="2" charset="0"/>
              </a:rPr>
              <a:t>luna</a:t>
            </a:r>
            <a:r>
              <a:rPr lang="en-US" sz="1200" kern="0" dirty="0">
                <a:latin typeface="Futura CE Book" pitchFamily="2" charset="0"/>
              </a:rPr>
              <a:t> august.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600"/>
              </a:spcAft>
              <a:buClr>
                <a:srgbClr val="FBE019"/>
              </a:buClr>
              <a:buSzPct val="100000"/>
              <a:buFont typeface="Wingdings" pitchFamily="2" charset="2"/>
              <a:buChar char="n"/>
              <a:defRPr/>
            </a:pPr>
            <a:r>
              <a:rPr lang="en-US" sz="1200" kern="0" dirty="0" err="1">
                <a:latin typeface="Futura CE Book" pitchFamily="2" charset="0"/>
              </a:rPr>
              <a:t>Tendinta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crestere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ar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trebui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sa</a:t>
            </a:r>
            <a:r>
              <a:rPr lang="en-US" sz="1200" kern="0" dirty="0">
                <a:latin typeface="Futura CE Book" pitchFamily="2" charset="0"/>
              </a:rPr>
              <a:t> continue in </a:t>
            </a:r>
            <a:r>
              <a:rPr lang="en-US" sz="1200" kern="0" dirty="0" err="1">
                <a:latin typeface="Futura CE Book" pitchFamily="2" charset="0"/>
              </a:rPr>
              <a:t>perioada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urmatoare</a:t>
            </a:r>
            <a:r>
              <a:rPr lang="en-US" sz="1200" kern="0" dirty="0">
                <a:latin typeface="Futura CE Book" pitchFamily="2" charset="0"/>
              </a:rPr>
              <a:t>, rata </a:t>
            </a:r>
            <a:r>
              <a:rPr lang="en-US" sz="1200" kern="0" dirty="0" err="1">
                <a:latin typeface="Futura CE Book" pitchFamily="2" charset="0"/>
              </a:rPr>
              <a:t>anuala</a:t>
            </a:r>
            <a:r>
              <a:rPr lang="en-US" sz="1200" kern="0" dirty="0">
                <a:latin typeface="Futura CE Book" pitchFamily="2" charset="0"/>
              </a:rPr>
              <a:t> a </a:t>
            </a:r>
            <a:r>
              <a:rPr lang="en-US" sz="1200" kern="0" dirty="0" err="1">
                <a:latin typeface="Futura CE Book" pitchFamily="2" charset="0"/>
              </a:rPr>
              <a:t>inflatiei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depasind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probabil</a:t>
            </a:r>
            <a:r>
              <a:rPr lang="en-US" sz="1200" kern="0" dirty="0">
                <a:latin typeface="Futura CE Book" pitchFamily="2" charset="0"/>
              </a:rPr>
              <a:t> 3.5% in T1 2018. </a:t>
            </a:r>
            <a:r>
              <a:rPr lang="en-US" sz="1200" kern="0" dirty="0" err="1">
                <a:latin typeface="Futura CE Book" pitchFamily="2" charset="0"/>
              </a:rPr>
              <a:t>Majorarea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va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fi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sustinuta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accentuarea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presiunilor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inflationiste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baza</a:t>
            </a:r>
            <a:r>
              <a:rPr lang="en-US" sz="1200" kern="0" dirty="0">
                <a:latin typeface="Futura CE Book" pitchFamily="2" charset="0"/>
              </a:rPr>
              <a:t> (</a:t>
            </a:r>
            <a:r>
              <a:rPr lang="en-US" sz="1200" kern="0" dirty="0" err="1">
                <a:latin typeface="Futura CE Book" pitchFamily="2" charset="0"/>
              </a:rPr>
              <a:t>cele</a:t>
            </a:r>
            <a:r>
              <a:rPr lang="en-US" sz="1200" kern="0" dirty="0">
                <a:latin typeface="Futura CE Book" pitchFamily="2" charset="0"/>
              </a:rPr>
              <a:t> generate de </a:t>
            </a:r>
            <a:r>
              <a:rPr lang="en-US" sz="1200" kern="0" dirty="0" err="1">
                <a:latin typeface="Futura CE Book" pitchFamily="2" charset="0"/>
              </a:rPr>
              <a:t>cererea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agregata</a:t>
            </a:r>
            <a:r>
              <a:rPr lang="en-US" sz="1200" kern="0" dirty="0">
                <a:latin typeface="Futura CE Book" pitchFamily="2" charset="0"/>
              </a:rPr>
              <a:t>), de </a:t>
            </a:r>
            <a:r>
              <a:rPr lang="en-US" sz="1200" kern="0" dirty="0" err="1">
                <a:latin typeface="Futura CE Book" pitchFamily="2" charset="0"/>
              </a:rPr>
              <a:t>majorarea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accizei</a:t>
            </a:r>
            <a:r>
              <a:rPr lang="en-US" sz="1200" kern="0" dirty="0">
                <a:latin typeface="Futura CE Book" pitchFamily="2" charset="0"/>
              </a:rPr>
              <a:t> la </a:t>
            </a:r>
            <a:r>
              <a:rPr lang="en-US" sz="1200" kern="0" dirty="0" err="1">
                <a:latin typeface="Futura CE Book" pitchFamily="2" charset="0"/>
              </a:rPr>
              <a:t>carburanti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si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disparitia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efectului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baza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statistica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favorabila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generat</a:t>
            </a:r>
            <a:r>
              <a:rPr lang="en-US" sz="1200" kern="0" dirty="0">
                <a:latin typeface="Futura CE Book" pitchFamily="2" charset="0"/>
              </a:rPr>
              <a:t> de </a:t>
            </a:r>
            <a:r>
              <a:rPr lang="en-US" sz="1200" kern="0" dirty="0" err="1">
                <a:latin typeface="Futura CE Book" pitchFamily="2" charset="0"/>
              </a:rPr>
              <a:t>reducerea</a:t>
            </a:r>
            <a:r>
              <a:rPr lang="en-US" sz="1200" kern="0" dirty="0">
                <a:latin typeface="Futura CE Book" pitchFamily="2" charset="0"/>
              </a:rPr>
              <a:t> </a:t>
            </a:r>
            <a:r>
              <a:rPr lang="en-US" sz="1200" kern="0" dirty="0" err="1">
                <a:latin typeface="Futura CE Book" pitchFamily="2" charset="0"/>
              </a:rPr>
              <a:t>taxelor</a:t>
            </a:r>
            <a:r>
              <a:rPr lang="en-US" sz="1200" kern="0" dirty="0">
                <a:latin typeface="Futura CE Book" pitchFamily="2" charset="0"/>
              </a:rPr>
              <a:t> in T1 2017.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3146" y="6335644"/>
            <a:ext cx="52164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dirty="0" err="1">
                <a:latin typeface="Futura CE Book" pitchFamily="2" charset="0"/>
              </a:rPr>
              <a:t>Sursa</a:t>
            </a:r>
            <a:r>
              <a:rPr lang="en-US" sz="1000" dirty="0">
                <a:latin typeface="Futura CE Book" pitchFamily="2" charset="0"/>
              </a:rPr>
              <a:t>: </a:t>
            </a:r>
            <a:r>
              <a:rPr lang="en-US" sz="1000" dirty="0" err="1">
                <a:latin typeface="Futura CE Book" pitchFamily="2" charset="0"/>
              </a:rPr>
              <a:t>Banca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Nationala</a:t>
            </a:r>
            <a:r>
              <a:rPr lang="en-US" sz="1000" dirty="0">
                <a:latin typeface="Futura CE Book" pitchFamily="2" charset="0"/>
              </a:rPr>
              <a:t> a </a:t>
            </a:r>
            <a:r>
              <a:rPr lang="en-US" sz="1000" dirty="0" err="1">
                <a:latin typeface="Futura CE Book" pitchFamily="2" charset="0"/>
              </a:rPr>
              <a:t>Romaniei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Institutul</a:t>
            </a:r>
            <a:r>
              <a:rPr lang="en-US" sz="1000" dirty="0">
                <a:latin typeface="Futura CE Book" pitchFamily="2" charset="0"/>
              </a:rPr>
              <a:t> National de </a:t>
            </a:r>
            <a:r>
              <a:rPr lang="en-US" sz="1000" dirty="0" err="1">
                <a:latin typeface="Futura CE Book" pitchFamily="2" charset="0"/>
              </a:rPr>
              <a:t>Statistica</a:t>
            </a:r>
            <a:r>
              <a:rPr lang="en-US" sz="1000" dirty="0">
                <a:latin typeface="Futura CE Book" pitchFamily="2" charset="0"/>
              </a:rPr>
              <a:t>, </a:t>
            </a:r>
            <a:r>
              <a:rPr lang="en-US" sz="1000" dirty="0" err="1">
                <a:latin typeface="Futura CE Book" pitchFamily="2" charset="0"/>
              </a:rPr>
              <a:t>Raiffeisen</a:t>
            </a:r>
            <a:r>
              <a:rPr lang="en-US" sz="1000" dirty="0">
                <a:latin typeface="Futura CE Book" pitchFamily="2" charset="0"/>
              </a:rPr>
              <a:t> RESEARCH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7034" y="5954230"/>
            <a:ext cx="5173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dirty="0">
                <a:latin typeface="Futura CE Book" pitchFamily="2" charset="0"/>
              </a:rPr>
              <a:t>Nota: </a:t>
            </a:r>
            <a:r>
              <a:rPr lang="en-US" sz="1000" dirty="0" err="1">
                <a:latin typeface="Futura CE Book" pitchFamily="2" charset="0"/>
              </a:rPr>
              <a:t>Dinamica</a:t>
            </a:r>
            <a:r>
              <a:rPr lang="en-US" sz="1000" dirty="0">
                <a:latin typeface="Futura CE Book" pitchFamily="2" charset="0"/>
              </a:rPr>
              <a:t> IPC </a:t>
            </a:r>
            <a:r>
              <a:rPr lang="en-US" sz="1000" dirty="0" err="1">
                <a:latin typeface="Futura CE Book" pitchFamily="2" charset="0"/>
              </a:rPr>
              <a:t>este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ajustata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pentru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modificarile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cotei</a:t>
            </a:r>
            <a:r>
              <a:rPr lang="en-US" sz="1000" dirty="0">
                <a:latin typeface="Futura CE Book" pitchFamily="2" charset="0"/>
              </a:rPr>
              <a:t> TVA, </a:t>
            </a:r>
            <a:r>
              <a:rPr lang="en-US" sz="1000" dirty="0" err="1">
                <a:latin typeface="Futura CE Book" pitchFamily="2" charset="0"/>
              </a:rPr>
              <a:t>cele</a:t>
            </a:r>
            <a:r>
              <a:rPr lang="en-US" sz="1000" dirty="0">
                <a:latin typeface="Futura CE Book" pitchFamily="2" charset="0"/>
              </a:rPr>
              <a:t> ale </a:t>
            </a:r>
            <a:r>
              <a:rPr lang="en-US" sz="1000" dirty="0" err="1">
                <a:latin typeface="Futura CE Book" pitchFamily="2" charset="0"/>
              </a:rPr>
              <a:t>accizei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speciale</a:t>
            </a:r>
            <a:r>
              <a:rPr lang="en-US" sz="1000" dirty="0">
                <a:latin typeface="Futura CE Book" pitchFamily="2" charset="0"/>
              </a:rPr>
              <a:t> la </a:t>
            </a:r>
            <a:r>
              <a:rPr lang="en-US" sz="1000" dirty="0" err="1">
                <a:latin typeface="Futura CE Book" pitchFamily="2" charset="0"/>
              </a:rPr>
              <a:t>combustibili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modificarea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taxei</a:t>
            </a:r>
            <a:r>
              <a:rPr lang="en-US" sz="1000" dirty="0">
                <a:latin typeface="Futura CE Book" pitchFamily="2" charset="0"/>
              </a:rPr>
              <a:t> radio-TV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26584" y="5920514"/>
            <a:ext cx="45693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000" dirty="0">
                <a:latin typeface="Futura CE Book" pitchFamily="2" charset="0"/>
              </a:rPr>
              <a:t>CORE 3 =  IPC </a:t>
            </a:r>
            <a:r>
              <a:rPr lang="en-US" sz="1000" dirty="0" err="1">
                <a:latin typeface="Futura CE Book" pitchFamily="2" charset="0"/>
              </a:rPr>
              <a:t>excluzand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preturile</a:t>
            </a:r>
            <a:r>
              <a:rPr lang="en-US" sz="1000" dirty="0">
                <a:latin typeface="Futura CE Book" pitchFamily="2" charset="0"/>
              </a:rPr>
              <a:t> administrate, </a:t>
            </a:r>
            <a:r>
              <a:rPr lang="en-US" sz="1000" dirty="0" err="1">
                <a:latin typeface="Futura CE Book" pitchFamily="2" charset="0"/>
              </a:rPr>
              <a:t>preturile</a:t>
            </a:r>
            <a:r>
              <a:rPr lang="en-US" sz="1000" dirty="0">
                <a:latin typeface="Futura CE Book" pitchFamily="2" charset="0"/>
              </a:rPr>
              <a:t> volatile ale </a:t>
            </a:r>
            <a:r>
              <a:rPr lang="en-US" sz="1000" dirty="0" err="1">
                <a:latin typeface="Futura CE Book" pitchFamily="2" charset="0"/>
              </a:rPr>
              <a:t>alimentelor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combustibililor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preturile</a:t>
            </a:r>
            <a:r>
              <a:rPr lang="en-US" sz="1000" dirty="0">
                <a:latin typeface="Futura CE Book" pitchFamily="2" charset="0"/>
              </a:rPr>
              <a:t> la </a:t>
            </a:r>
            <a:r>
              <a:rPr lang="en-US" sz="1000" dirty="0" err="1">
                <a:latin typeface="Futura CE Book" pitchFamily="2" charset="0"/>
              </a:rPr>
              <a:t>alcool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si</a:t>
            </a:r>
            <a:r>
              <a:rPr lang="en-US" sz="1000" dirty="0">
                <a:latin typeface="Futura CE Book" pitchFamily="2" charset="0"/>
              </a:rPr>
              <a:t> </a:t>
            </a:r>
            <a:r>
              <a:rPr lang="en-US" sz="1000" dirty="0" err="1">
                <a:latin typeface="Futura CE Book" pitchFamily="2" charset="0"/>
              </a:rPr>
              <a:t>tutun</a:t>
            </a:r>
            <a:endParaRPr lang="en-US" sz="1000" dirty="0">
              <a:latin typeface="Futura CE Book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2983" y="2223101"/>
            <a:ext cx="41243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416" y="2181912"/>
            <a:ext cx="412432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2309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630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Futura CE Book</vt:lpstr>
      <vt:lpstr>Wingdings</vt:lpstr>
      <vt:lpstr>Office Theme</vt:lpstr>
      <vt:lpstr>PowerPoint Presentation</vt:lpstr>
      <vt:lpstr>PowerPoint Presentation</vt:lpstr>
      <vt:lpstr>Consumul vs cresterea economica in tarile UE</vt:lpstr>
      <vt:lpstr>PowerPoint Presentation</vt:lpstr>
      <vt:lpstr>PowerPoint Presentation</vt:lpstr>
      <vt:lpstr>PowerPoint Presentation</vt:lpstr>
      <vt:lpstr>PowerPoint Presentation</vt:lpstr>
      <vt:lpstr>Majoritatea tarilor UE au surplus de cont curent </vt:lpstr>
      <vt:lpstr>PowerPoint Presentation</vt:lpstr>
      <vt:lpstr>PowerPoint Presentation</vt:lpstr>
      <vt:lpstr>PowerPoint Presentation</vt:lpstr>
      <vt:lpstr>PowerPoint Presentation</vt:lpstr>
      <vt:lpstr>Deviatie majora de la obiectivul pe termen mediu (MTO)</vt:lpstr>
      <vt:lpstr>Investitiile publice au scazut masiv in ultimii ani (% din PIB)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Felicia</dc:creator>
  <cp:lastModifiedBy>Ionut</cp:lastModifiedBy>
  <cp:revision>398</cp:revision>
  <dcterms:created xsi:type="dcterms:W3CDTF">2017-03-24T12:35:02Z</dcterms:created>
  <dcterms:modified xsi:type="dcterms:W3CDTF">2017-09-19T05:53:45Z</dcterms:modified>
</cp:coreProperties>
</file>