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6" r:id="rId4"/>
    <p:sldId id="261" r:id="rId5"/>
    <p:sldId id="258" r:id="rId6"/>
    <p:sldId id="262" r:id="rId7"/>
    <p:sldId id="263" r:id="rId8"/>
    <p:sldId id="264" r:id="rId9"/>
    <p:sldId id="266" r:id="rId10"/>
    <p:sldId id="265" r:id="rId11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4C5"/>
    <a:srgbClr val="CEC9A2"/>
    <a:srgbClr val="85AAAB"/>
    <a:srgbClr val="C7A9C7"/>
    <a:srgbClr val="0E5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0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Tabelle1!$A$2:$A$18</c:f>
              <c:strCache>
                <c:ptCount val="17"/>
                <c:pt idx="0">
                  <c:v>Franta</c:v>
                </c:pt>
                <c:pt idx="1">
                  <c:v>Serbia</c:v>
                </c:pt>
                <c:pt idx="2">
                  <c:v>Slovakia</c:v>
                </c:pt>
                <c:pt idx="3">
                  <c:v>Germania</c:v>
                </c:pt>
                <c:pt idx="4">
                  <c:v>Austria</c:v>
                </c:pt>
                <c:pt idx="5">
                  <c:v>EU27</c:v>
                </c:pt>
                <c:pt idx="6">
                  <c:v>Italia</c:v>
                </c:pt>
                <c:pt idx="7">
                  <c:v>Polonia</c:v>
                </c:pt>
                <c:pt idx="8">
                  <c:v>Ungaria</c:v>
                </c:pt>
                <c:pt idx="9">
                  <c:v>Spania</c:v>
                </c:pt>
                <c:pt idx="10">
                  <c:v>Moldova</c:v>
                </c:pt>
                <c:pt idx="11">
                  <c:v>Cehia</c:v>
                </c:pt>
                <c:pt idx="12">
                  <c:v>Belgia</c:v>
                </c:pt>
                <c:pt idx="13">
                  <c:v>Grecia</c:v>
                </c:pt>
                <c:pt idx="14">
                  <c:v>Olanda</c:v>
                </c:pt>
                <c:pt idx="15">
                  <c:v>Bulgaria</c:v>
                </c:pt>
                <c:pt idx="16">
                  <c:v>Romania</c:v>
                </c:pt>
              </c:strCache>
            </c:strRef>
          </c:cat>
          <c:val>
            <c:numRef>
              <c:f>Tabelle1!$B$2:$B$18</c:f>
              <c:numCache>
                <c:formatCode>0.0000</c:formatCode>
                <c:ptCount val="17"/>
                <c:pt idx="0">
                  <c:v>3.3000000000000002E-2</c:v>
                </c:pt>
                <c:pt idx="1">
                  <c:v>0.03</c:v>
                </c:pt>
                <c:pt idx="2">
                  <c:v>2.9899999999999999E-2</c:v>
                </c:pt>
                <c:pt idx="3">
                  <c:v>2.9100000000000001E-2</c:v>
                </c:pt>
                <c:pt idx="4">
                  <c:v>2.7400000000000001E-2</c:v>
                </c:pt>
                <c:pt idx="5">
                  <c:v>2.6800000000000001E-2</c:v>
                </c:pt>
                <c:pt idx="6">
                  <c:v>2.5600000000000001E-2</c:v>
                </c:pt>
                <c:pt idx="7">
                  <c:v>2.5600000000000001E-2</c:v>
                </c:pt>
                <c:pt idx="8">
                  <c:v>2.5499999999999998E-2</c:v>
                </c:pt>
                <c:pt idx="9">
                  <c:v>2.5399999999999999E-2</c:v>
                </c:pt>
                <c:pt idx="10">
                  <c:v>2.52E-2</c:v>
                </c:pt>
                <c:pt idx="11">
                  <c:v>2.46E-2</c:v>
                </c:pt>
                <c:pt idx="12">
                  <c:v>2.3300000000000001E-2</c:v>
                </c:pt>
                <c:pt idx="13">
                  <c:v>2.2800000000000001E-2</c:v>
                </c:pt>
                <c:pt idx="14">
                  <c:v>2.2499999999999999E-2</c:v>
                </c:pt>
                <c:pt idx="15">
                  <c:v>1.8200000000000001E-2</c:v>
                </c:pt>
                <c:pt idx="16">
                  <c:v>1.7899999999999999E-2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622456"/>
        <c:axId val="379618536"/>
      </c:barChart>
      <c:catAx>
        <c:axId val="379622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940000"/>
          <a:lstStyle/>
          <a:p>
            <a:pPr>
              <a:defRPr/>
            </a:pPr>
            <a:endParaRPr lang="en-US"/>
          </a:p>
        </c:txPr>
        <c:crossAx val="379618536"/>
        <c:crosses val="autoZero"/>
        <c:auto val="1"/>
        <c:lblAlgn val="ctr"/>
        <c:lblOffset val="100"/>
        <c:noMultiLvlLbl val="0"/>
      </c:catAx>
      <c:valAx>
        <c:axId val="379618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smtClean="0"/>
                  <a:t>€/kWh</a:t>
                </a:r>
                <a:endParaRPr lang="de-DE" dirty="0"/>
              </a:p>
            </c:rich>
          </c:tx>
          <c:layout/>
          <c:overlay val="0"/>
        </c:title>
        <c:numFmt formatCode="0.0000" sourceLinked="1"/>
        <c:majorTickMark val="out"/>
        <c:minorTickMark val="none"/>
        <c:tickLblPos val="nextTo"/>
        <c:crossAx val="379622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16353725015143E-2"/>
          <c:y val="0.12125491207942822"/>
          <c:w val="0.9052144155057541"/>
          <c:h val="0.59173428287899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Cota lunara producatorilor pentru piata reglementata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Sheet1!$A$2:$A$28</c:f>
              <c:strCache>
                <c:ptCount val="27"/>
                <c:pt idx="0">
                  <c:v>Ianuarie 2015</c:v>
                </c:pt>
                <c:pt idx="1">
                  <c:v>Februarie 2015</c:v>
                </c:pt>
                <c:pt idx="2">
                  <c:v>Martie 2015</c:v>
                </c:pt>
                <c:pt idx="3">
                  <c:v>Aprilie 2015</c:v>
                </c:pt>
                <c:pt idx="4">
                  <c:v>Mai 2015</c:v>
                </c:pt>
                <c:pt idx="5">
                  <c:v>Iunie 2015</c:v>
                </c:pt>
                <c:pt idx="6">
                  <c:v>Iulie 2015</c:v>
                </c:pt>
                <c:pt idx="7">
                  <c:v>August 2015</c:v>
                </c:pt>
                <c:pt idx="8">
                  <c:v>Septembrie 2015</c:v>
                </c:pt>
                <c:pt idx="9">
                  <c:v>Octombrie 2015</c:v>
                </c:pt>
                <c:pt idx="10">
                  <c:v>Noiembrie 2015</c:v>
                </c:pt>
                <c:pt idx="11">
                  <c:v>Decembrie 2015</c:v>
                </c:pt>
                <c:pt idx="12">
                  <c:v>Ianuarie 2016</c:v>
                </c:pt>
                <c:pt idx="13">
                  <c:v>Februarie 2016</c:v>
                </c:pt>
                <c:pt idx="14">
                  <c:v>Martie 2016</c:v>
                </c:pt>
                <c:pt idx="15">
                  <c:v>Aprilie 2016</c:v>
                </c:pt>
                <c:pt idx="16">
                  <c:v>Mai 2016</c:v>
                </c:pt>
                <c:pt idx="17">
                  <c:v>Iunie 2016</c:v>
                </c:pt>
                <c:pt idx="18">
                  <c:v>Iulie 2016</c:v>
                </c:pt>
                <c:pt idx="19">
                  <c:v>August 2016</c:v>
                </c:pt>
                <c:pt idx="20">
                  <c:v>Septembrie 2016</c:v>
                </c:pt>
                <c:pt idx="21">
                  <c:v>Octombrie 2016</c:v>
                </c:pt>
                <c:pt idx="22">
                  <c:v>Noiembrie 2016</c:v>
                </c:pt>
                <c:pt idx="23">
                  <c:v>Decembrie 2016</c:v>
                </c:pt>
                <c:pt idx="24">
                  <c:v>Ianuarie 2017</c:v>
                </c:pt>
                <c:pt idx="25">
                  <c:v>Februarie 2017</c:v>
                </c:pt>
                <c:pt idx="26">
                  <c:v>Martie 2017</c:v>
                </c:pt>
              </c:strCache>
            </c:strRef>
          </c:cat>
          <c:val>
            <c:numRef>
              <c:f>Sheet1!$B$2:$B$28</c:f>
              <c:numCache>
                <c:formatCode>0%</c:formatCode>
                <c:ptCount val="27"/>
                <c:pt idx="0">
                  <c:v>0.53754818365302304</c:v>
                </c:pt>
                <c:pt idx="1">
                  <c:v>0.58424169135562332</c:v>
                </c:pt>
                <c:pt idx="2">
                  <c:v>0.38618733462927329</c:v>
                </c:pt>
                <c:pt idx="3">
                  <c:v>0.3556615846758559</c:v>
                </c:pt>
                <c:pt idx="4">
                  <c:v>0.35318629976056842</c:v>
                </c:pt>
                <c:pt idx="5">
                  <c:v>0.3681690576185212</c:v>
                </c:pt>
                <c:pt idx="6">
                  <c:v>0.35102647815431737</c:v>
                </c:pt>
                <c:pt idx="7">
                  <c:v>0.3489231091763213</c:v>
                </c:pt>
                <c:pt idx="8">
                  <c:v>0.36380751754446072</c:v>
                </c:pt>
                <c:pt idx="9">
                  <c:v>0.38772860700958289</c:v>
                </c:pt>
                <c:pt idx="10">
                  <c:v>0.39920634584794662</c:v>
                </c:pt>
                <c:pt idx="11">
                  <c:v>0.39376548464609923</c:v>
                </c:pt>
                <c:pt idx="12">
                  <c:v>0.39471721510055374</c:v>
                </c:pt>
                <c:pt idx="13">
                  <c:v>0.42939561700108209</c:v>
                </c:pt>
                <c:pt idx="14">
                  <c:v>0.51203380799050302</c:v>
                </c:pt>
                <c:pt idx="15">
                  <c:v>0.41715478482853285</c:v>
                </c:pt>
                <c:pt idx="16">
                  <c:v>0.4362017182467785</c:v>
                </c:pt>
                <c:pt idx="17">
                  <c:v>0.46695422741516246</c:v>
                </c:pt>
                <c:pt idx="18">
                  <c:v>0.44265275154481942</c:v>
                </c:pt>
                <c:pt idx="19">
                  <c:v>0.42528189819454604</c:v>
                </c:pt>
                <c:pt idx="20">
                  <c:v>0.44724797647362907</c:v>
                </c:pt>
                <c:pt idx="21">
                  <c:v>0.41836496151502678</c:v>
                </c:pt>
                <c:pt idx="22">
                  <c:v>0.42562031629826913</c:v>
                </c:pt>
                <c:pt idx="23">
                  <c:v>0.4591229294310703</c:v>
                </c:pt>
                <c:pt idx="24">
                  <c:v>0.56823886656103806</c:v>
                </c:pt>
                <c:pt idx="25">
                  <c:v>0.50868985548252488</c:v>
                </c:pt>
                <c:pt idx="26">
                  <c:v>0.41018250733516637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71-455D-8637-7C6B4310F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623240"/>
        <c:axId val="381002896"/>
      </c:barChart>
      <c:catAx>
        <c:axId val="37962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002896"/>
        <c:crosses val="autoZero"/>
        <c:auto val="1"/>
        <c:lblAlgn val="ctr"/>
        <c:lblOffset val="100"/>
        <c:noMultiLvlLbl val="0"/>
      </c:catAx>
      <c:valAx>
        <c:axId val="38100289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62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Pre</a:t>
            </a:r>
            <a:r>
              <a:rPr lang="ro-RO" dirty="0"/>
              <a:t>ţ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gazelor</a:t>
            </a:r>
            <a:r>
              <a:rPr lang="en-US" dirty="0"/>
              <a:t>, Lei/MWh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Sheet1!$A$2:$A$35</c:f>
              <c:strCache>
                <c:ptCount val="34"/>
                <c:pt idx="0">
                  <c:v>Ianuarie 2014</c:v>
                </c:pt>
                <c:pt idx="1">
                  <c:v>Februarie 2014</c:v>
                </c:pt>
                <c:pt idx="2">
                  <c:v>Martie 2014</c:v>
                </c:pt>
                <c:pt idx="3">
                  <c:v>Aprilie 2014</c:v>
                </c:pt>
                <c:pt idx="4">
                  <c:v>Mai 2014</c:v>
                </c:pt>
                <c:pt idx="5">
                  <c:v>Iunie 2014</c:v>
                </c:pt>
                <c:pt idx="6">
                  <c:v>Iulie 2014</c:v>
                </c:pt>
                <c:pt idx="7">
                  <c:v>August 2014</c:v>
                </c:pt>
                <c:pt idx="8">
                  <c:v>Septembrie 2014</c:v>
                </c:pt>
                <c:pt idx="9">
                  <c:v>Octombrie 2014</c:v>
                </c:pt>
                <c:pt idx="10">
                  <c:v>Noiembrie 2014</c:v>
                </c:pt>
                <c:pt idx="11">
                  <c:v>Decembrie 2014</c:v>
                </c:pt>
                <c:pt idx="12">
                  <c:v>Ianuarie 2015</c:v>
                </c:pt>
                <c:pt idx="13">
                  <c:v>Februarie 2015</c:v>
                </c:pt>
                <c:pt idx="14">
                  <c:v>Martie 2015</c:v>
                </c:pt>
                <c:pt idx="15">
                  <c:v>Aprilie 2015</c:v>
                </c:pt>
                <c:pt idx="16">
                  <c:v>Mai 2015</c:v>
                </c:pt>
                <c:pt idx="17">
                  <c:v>Iunie 2015</c:v>
                </c:pt>
                <c:pt idx="18">
                  <c:v>Iulie 2015</c:v>
                </c:pt>
                <c:pt idx="19">
                  <c:v>August 2015</c:v>
                </c:pt>
                <c:pt idx="20">
                  <c:v>Septembrie 2015</c:v>
                </c:pt>
                <c:pt idx="21">
                  <c:v>Octombrie 2015</c:v>
                </c:pt>
                <c:pt idx="22">
                  <c:v>Noiembrie 2015</c:v>
                </c:pt>
                <c:pt idx="23">
                  <c:v>Decembrie 2015</c:v>
                </c:pt>
                <c:pt idx="24">
                  <c:v>Ianuarie 2016</c:v>
                </c:pt>
                <c:pt idx="25">
                  <c:v>Februarie 2016</c:v>
                </c:pt>
                <c:pt idx="26">
                  <c:v>Martie 2016</c:v>
                </c:pt>
                <c:pt idx="27">
                  <c:v>Aprilie 2016</c:v>
                </c:pt>
                <c:pt idx="28">
                  <c:v>Mai 2016</c:v>
                </c:pt>
                <c:pt idx="29">
                  <c:v>Iunie 2016</c:v>
                </c:pt>
                <c:pt idx="30">
                  <c:v>Iulie 2016</c:v>
                </c:pt>
                <c:pt idx="31">
                  <c:v>August 2016</c:v>
                </c:pt>
                <c:pt idx="32">
                  <c:v>Septembrie 2016</c:v>
                </c:pt>
                <c:pt idx="33">
                  <c:v>Octombrie 2016</c:v>
                </c:pt>
              </c:strCache>
            </c:strRef>
          </c:cat>
          <c:val>
            <c:numRef>
              <c:f>Sheet1!$B$2:$B$35</c:f>
              <c:numCache>
                <c:formatCode>General</c:formatCode>
                <c:ptCount val="34"/>
                <c:pt idx="0">
                  <c:v>122.56</c:v>
                </c:pt>
                <c:pt idx="1">
                  <c:v>117.55</c:v>
                </c:pt>
                <c:pt idx="2">
                  <c:v>112.54</c:v>
                </c:pt>
                <c:pt idx="3">
                  <c:v>106.82</c:v>
                </c:pt>
                <c:pt idx="4">
                  <c:v>106.77</c:v>
                </c:pt>
                <c:pt idx="5">
                  <c:v>106.59</c:v>
                </c:pt>
                <c:pt idx="6">
                  <c:v>108.5</c:v>
                </c:pt>
                <c:pt idx="7">
                  <c:v>109.06</c:v>
                </c:pt>
                <c:pt idx="8">
                  <c:v>114.31</c:v>
                </c:pt>
                <c:pt idx="9">
                  <c:v>123</c:v>
                </c:pt>
                <c:pt idx="10">
                  <c:v>125.28</c:v>
                </c:pt>
                <c:pt idx="11">
                  <c:v>135.81</c:v>
                </c:pt>
                <c:pt idx="12" formatCode="0.0">
                  <c:v>136.6</c:v>
                </c:pt>
                <c:pt idx="13" formatCode="0.0">
                  <c:v>137.9</c:v>
                </c:pt>
                <c:pt idx="14" formatCode="0.0">
                  <c:v>142.19999999999999</c:v>
                </c:pt>
                <c:pt idx="15" formatCode="0.0">
                  <c:v>114.53</c:v>
                </c:pt>
                <c:pt idx="16" formatCode="0.0">
                  <c:v>115.29</c:v>
                </c:pt>
                <c:pt idx="17" formatCode="0.0">
                  <c:v>115.46</c:v>
                </c:pt>
                <c:pt idx="18" formatCode="0.0">
                  <c:v>95.68</c:v>
                </c:pt>
                <c:pt idx="19" formatCode="0.0">
                  <c:v>93.62</c:v>
                </c:pt>
                <c:pt idx="20" formatCode="0.0">
                  <c:v>93.96</c:v>
                </c:pt>
                <c:pt idx="21" formatCode="0.0">
                  <c:v>87.35</c:v>
                </c:pt>
                <c:pt idx="22" formatCode="0.0">
                  <c:v>91.02</c:v>
                </c:pt>
                <c:pt idx="23" formatCode="0.0">
                  <c:v>89.92</c:v>
                </c:pt>
                <c:pt idx="24" formatCode="0.0">
                  <c:v>88.88</c:v>
                </c:pt>
                <c:pt idx="25" formatCode="0.0">
                  <c:v>84.79</c:v>
                </c:pt>
                <c:pt idx="26" formatCode="0.0">
                  <c:v>83.18</c:v>
                </c:pt>
                <c:pt idx="27" formatCode="0.0">
                  <c:v>66.510000000000005</c:v>
                </c:pt>
                <c:pt idx="28" formatCode="0.0">
                  <c:v>67.37</c:v>
                </c:pt>
                <c:pt idx="29" formatCode="0.0">
                  <c:v>67.39</c:v>
                </c:pt>
                <c:pt idx="30" formatCode="0.0">
                  <c:v>64.099999999999994</c:v>
                </c:pt>
                <c:pt idx="31" formatCode="0.0">
                  <c:v>62.01</c:v>
                </c:pt>
                <c:pt idx="32" formatCode="0.0">
                  <c:v>62.08</c:v>
                </c:pt>
                <c:pt idx="33" formatCode="0.0">
                  <c:v>66.400000000000006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66-4C3C-9BD8-7B602D32E1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Intern non-casnici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Sheet1!$A$2:$A$35</c:f>
              <c:strCache>
                <c:ptCount val="34"/>
                <c:pt idx="0">
                  <c:v>Ianuarie 2014</c:v>
                </c:pt>
                <c:pt idx="1">
                  <c:v>Februarie 2014</c:v>
                </c:pt>
                <c:pt idx="2">
                  <c:v>Martie 2014</c:v>
                </c:pt>
                <c:pt idx="3">
                  <c:v>Aprilie 2014</c:v>
                </c:pt>
                <c:pt idx="4">
                  <c:v>Mai 2014</c:v>
                </c:pt>
                <c:pt idx="5">
                  <c:v>Iunie 2014</c:v>
                </c:pt>
                <c:pt idx="6">
                  <c:v>Iulie 2014</c:v>
                </c:pt>
                <c:pt idx="7">
                  <c:v>August 2014</c:v>
                </c:pt>
                <c:pt idx="8">
                  <c:v>Septembrie 2014</c:v>
                </c:pt>
                <c:pt idx="9">
                  <c:v>Octombrie 2014</c:v>
                </c:pt>
                <c:pt idx="10">
                  <c:v>Noiembrie 2014</c:v>
                </c:pt>
                <c:pt idx="11">
                  <c:v>Decembrie 2014</c:v>
                </c:pt>
                <c:pt idx="12">
                  <c:v>Ianuarie 2015</c:v>
                </c:pt>
                <c:pt idx="13">
                  <c:v>Februarie 2015</c:v>
                </c:pt>
                <c:pt idx="14">
                  <c:v>Martie 2015</c:v>
                </c:pt>
                <c:pt idx="15">
                  <c:v>Aprilie 2015</c:v>
                </c:pt>
                <c:pt idx="16">
                  <c:v>Mai 2015</c:v>
                </c:pt>
                <c:pt idx="17">
                  <c:v>Iunie 2015</c:v>
                </c:pt>
                <c:pt idx="18">
                  <c:v>Iulie 2015</c:v>
                </c:pt>
                <c:pt idx="19">
                  <c:v>August 2015</c:v>
                </c:pt>
                <c:pt idx="20">
                  <c:v>Septembrie 2015</c:v>
                </c:pt>
                <c:pt idx="21">
                  <c:v>Octombrie 2015</c:v>
                </c:pt>
                <c:pt idx="22">
                  <c:v>Noiembrie 2015</c:v>
                </c:pt>
                <c:pt idx="23">
                  <c:v>Decembrie 2015</c:v>
                </c:pt>
                <c:pt idx="24">
                  <c:v>Ianuarie 2016</c:v>
                </c:pt>
                <c:pt idx="25">
                  <c:v>Februarie 2016</c:v>
                </c:pt>
                <c:pt idx="26">
                  <c:v>Martie 2016</c:v>
                </c:pt>
                <c:pt idx="27">
                  <c:v>Aprilie 2016</c:v>
                </c:pt>
                <c:pt idx="28">
                  <c:v>Mai 2016</c:v>
                </c:pt>
                <c:pt idx="29">
                  <c:v>Iunie 2016</c:v>
                </c:pt>
                <c:pt idx="30">
                  <c:v>Iulie 2016</c:v>
                </c:pt>
                <c:pt idx="31">
                  <c:v>August 2016</c:v>
                </c:pt>
                <c:pt idx="32">
                  <c:v>Septembrie 2016</c:v>
                </c:pt>
                <c:pt idx="33">
                  <c:v>Octombrie 2016</c:v>
                </c:pt>
              </c:strCache>
            </c:strRef>
          </c:cat>
          <c:val>
            <c:numRef>
              <c:f>Sheet1!$C$2:$C$35</c:f>
              <c:numCache>
                <c:formatCode>0.0</c:formatCode>
                <c:ptCount val="34"/>
                <c:pt idx="0">
                  <c:v>67.63</c:v>
                </c:pt>
                <c:pt idx="1">
                  <c:v>69.930000000000007</c:v>
                </c:pt>
                <c:pt idx="2">
                  <c:v>68.78</c:v>
                </c:pt>
                <c:pt idx="3">
                  <c:v>82.83</c:v>
                </c:pt>
                <c:pt idx="4">
                  <c:v>74.64</c:v>
                </c:pt>
                <c:pt idx="5">
                  <c:v>68.98</c:v>
                </c:pt>
                <c:pt idx="6">
                  <c:v>82.84</c:v>
                </c:pt>
                <c:pt idx="7">
                  <c:v>80.66</c:v>
                </c:pt>
                <c:pt idx="8">
                  <c:v>80.89</c:v>
                </c:pt>
                <c:pt idx="9">
                  <c:v>71.45</c:v>
                </c:pt>
                <c:pt idx="10">
                  <c:v>83.44</c:v>
                </c:pt>
                <c:pt idx="11">
                  <c:v>77.790000000000006</c:v>
                </c:pt>
                <c:pt idx="12" formatCode="General">
                  <c:v>80.180000000000007</c:v>
                </c:pt>
                <c:pt idx="13" formatCode="General">
                  <c:v>79.89</c:v>
                </c:pt>
                <c:pt idx="14" formatCode="General">
                  <c:v>81.540000000000006</c:v>
                </c:pt>
                <c:pt idx="15" formatCode="General">
                  <c:v>76.98</c:v>
                </c:pt>
                <c:pt idx="16" formatCode="General">
                  <c:v>72.459999999999994</c:v>
                </c:pt>
                <c:pt idx="17" formatCode="General">
                  <c:v>77.72</c:v>
                </c:pt>
                <c:pt idx="18" formatCode="General">
                  <c:v>79.45</c:v>
                </c:pt>
                <c:pt idx="19" formatCode="General">
                  <c:v>79.680000000000007</c:v>
                </c:pt>
                <c:pt idx="20" formatCode="General">
                  <c:v>79.099999999999994</c:v>
                </c:pt>
                <c:pt idx="21" formatCode="General">
                  <c:v>76.08</c:v>
                </c:pt>
                <c:pt idx="22" formatCode="General">
                  <c:v>80.63</c:v>
                </c:pt>
                <c:pt idx="23" formatCode="General">
                  <c:v>75.37</c:v>
                </c:pt>
                <c:pt idx="24" formatCode="General">
                  <c:v>74.06</c:v>
                </c:pt>
                <c:pt idx="25" formatCode="General">
                  <c:v>79.67</c:v>
                </c:pt>
                <c:pt idx="26" formatCode="General">
                  <c:v>81.349999999999994</c:v>
                </c:pt>
                <c:pt idx="27" formatCode="General">
                  <c:v>75.680000000000007</c:v>
                </c:pt>
                <c:pt idx="28" formatCode="General">
                  <c:v>73.5</c:v>
                </c:pt>
                <c:pt idx="29" formatCode="General">
                  <c:v>73.3</c:v>
                </c:pt>
                <c:pt idx="30" formatCode="General">
                  <c:v>68.23</c:v>
                </c:pt>
                <c:pt idx="31" formatCode="General">
                  <c:v>72.040000000000006</c:v>
                </c:pt>
                <c:pt idx="32" formatCode="General">
                  <c:v>72.37</c:v>
                </c:pt>
                <c:pt idx="33" formatCode="General">
                  <c:v>70.61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66-4C3C-9BD8-7B602D32E1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Intern casnici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Sheet1!$A$2:$A$35</c:f>
              <c:strCache>
                <c:ptCount val="34"/>
                <c:pt idx="0">
                  <c:v>Ianuarie 2014</c:v>
                </c:pt>
                <c:pt idx="1">
                  <c:v>Februarie 2014</c:v>
                </c:pt>
                <c:pt idx="2">
                  <c:v>Martie 2014</c:v>
                </c:pt>
                <c:pt idx="3">
                  <c:v>Aprilie 2014</c:v>
                </c:pt>
                <c:pt idx="4">
                  <c:v>Mai 2014</c:v>
                </c:pt>
                <c:pt idx="5">
                  <c:v>Iunie 2014</c:v>
                </c:pt>
                <c:pt idx="6">
                  <c:v>Iulie 2014</c:v>
                </c:pt>
                <c:pt idx="7">
                  <c:v>August 2014</c:v>
                </c:pt>
                <c:pt idx="8">
                  <c:v>Septembrie 2014</c:v>
                </c:pt>
                <c:pt idx="9">
                  <c:v>Octombrie 2014</c:v>
                </c:pt>
                <c:pt idx="10">
                  <c:v>Noiembrie 2014</c:v>
                </c:pt>
                <c:pt idx="11">
                  <c:v>Decembrie 2014</c:v>
                </c:pt>
                <c:pt idx="12">
                  <c:v>Ianuarie 2015</c:v>
                </c:pt>
                <c:pt idx="13">
                  <c:v>Februarie 2015</c:v>
                </c:pt>
                <c:pt idx="14">
                  <c:v>Martie 2015</c:v>
                </c:pt>
                <c:pt idx="15">
                  <c:v>Aprilie 2015</c:v>
                </c:pt>
                <c:pt idx="16">
                  <c:v>Mai 2015</c:v>
                </c:pt>
                <c:pt idx="17">
                  <c:v>Iunie 2015</c:v>
                </c:pt>
                <c:pt idx="18">
                  <c:v>Iulie 2015</c:v>
                </c:pt>
                <c:pt idx="19">
                  <c:v>August 2015</c:v>
                </c:pt>
                <c:pt idx="20">
                  <c:v>Septembrie 2015</c:v>
                </c:pt>
                <c:pt idx="21">
                  <c:v>Octombrie 2015</c:v>
                </c:pt>
                <c:pt idx="22">
                  <c:v>Noiembrie 2015</c:v>
                </c:pt>
                <c:pt idx="23">
                  <c:v>Decembrie 2015</c:v>
                </c:pt>
                <c:pt idx="24">
                  <c:v>Ianuarie 2016</c:v>
                </c:pt>
                <c:pt idx="25">
                  <c:v>Februarie 2016</c:v>
                </c:pt>
                <c:pt idx="26">
                  <c:v>Martie 2016</c:v>
                </c:pt>
                <c:pt idx="27">
                  <c:v>Aprilie 2016</c:v>
                </c:pt>
                <c:pt idx="28">
                  <c:v>Mai 2016</c:v>
                </c:pt>
                <c:pt idx="29">
                  <c:v>Iunie 2016</c:v>
                </c:pt>
                <c:pt idx="30">
                  <c:v>Iulie 2016</c:v>
                </c:pt>
                <c:pt idx="31">
                  <c:v>August 2016</c:v>
                </c:pt>
                <c:pt idx="32">
                  <c:v>Septembrie 2016</c:v>
                </c:pt>
                <c:pt idx="33">
                  <c:v>Octombrie 2016</c:v>
                </c:pt>
              </c:strCache>
            </c:strRef>
          </c:cat>
          <c:val>
            <c:numRef>
              <c:f>Sheet1!$D$2:$D$35</c:f>
              <c:numCache>
                <c:formatCode>General</c:formatCode>
                <c:ptCount val="34"/>
                <c:pt idx="0">
                  <c:v>50.62</c:v>
                </c:pt>
                <c:pt idx="1">
                  <c:v>49.76</c:v>
                </c:pt>
                <c:pt idx="2">
                  <c:v>50.65</c:v>
                </c:pt>
                <c:pt idx="3">
                  <c:v>51.8</c:v>
                </c:pt>
                <c:pt idx="4">
                  <c:v>51.8</c:v>
                </c:pt>
                <c:pt idx="5">
                  <c:v>51.8</c:v>
                </c:pt>
                <c:pt idx="6">
                  <c:v>53.3</c:v>
                </c:pt>
                <c:pt idx="7">
                  <c:v>53.3</c:v>
                </c:pt>
                <c:pt idx="8">
                  <c:v>53.3</c:v>
                </c:pt>
                <c:pt idx="9">
                  <c:v>53.26</c:v>
                </c:pt>
                <c:pt idx="10">
                  <c:v>52.52</c:v>
                </c:pt>
                <c:pt idx="11">
                  <c:v>51.67</c:v>
                </c:pt>
                <c:pt idx="12" formatCode="0.0">
                  <c:v>53.17</c:v>
                </c:pt>
                <c:pt idx="13" formatCode="0.0">
                  <c:v>54.18</c:v>
                </c:pt>
                <c:pt idx="14" formatCode="0.0">
                  <c:v>53.2</c:v>
                </c:pt>
                <c:pt idx="15" formatCode="0.0">
                  <c:v>53.2</c:v>
                </c:pt>
                <c:pt idx="16" formatCode="0.0">
                  <c:v>53.2</c:v>
                </c:pt>
                <c:pt idx="17" formatCode="0.0">
                  <c:v>53.18</c:v>
                </c:pt>
                <c:pt idx="18" formatCode="0.0">
                  <c:v>59.82</c:v>
                </c:pt>
                <c:pt idx="19" formatCode="0.0">
                  <c:v>59.85</c:v>
                </c:pt>
                <c:pt idx="20" formatCode="0.0">
                  <c:v>59.81</c:v>
                </c:pt>
                <c:pt idx="21" formatCode="0.0">
                  <c:v>59.89</c:v>
                </c:pt>
                <c:pt idx="22" formatCode="0.0">
                  <c:v>59.84</c:v>
                </c:pt>
                <c:pt idx="23" formatCode="0.0">
                  <c:v>59.88</c:v>
                </c:pt>
                <c:pt idx="24" formatCode="0.0">
                  <c:v>60</c:v>
                </c:pt>
                <c:pt idx="25" formatCode="0.0">
                  <c:v>60</c:v>
                </c:pt>
                <c:pt idx="26" formatCode="0.0">
                  <c:v>60</c:v>
                </c:pt>
                <c:pt idx="27" formatCode="0.0">
                  <c:v>60</c:v>
                </c:pt>
                <c:pt idx="28" formatCode="0.0">
                  <c:v>60</c:v>
                </c:pt>
                <c:pt idx="29" formatCode="0.0">
                  <c:v>60</c:v>
                </c:pt>
                <c:pt idx="30" formatCode="0.0">
                  <c:v>60</c:v>
                </c:pt>
                <c:pt idx="31" formatCode="0.0">
                  <c:v>60</c:v>
                </c:pt>
                <c:pt idx="32" formatCode="0.0">
                  <c:v>60</c:v>
                </c:pt>
                <c:pt idx="33" formatCode="0.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66-4C3C-9BD8-7B602D32E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0999760"/>
        <c:axId val="381000544"/>
      </c:barChart>
      <c:catAx>
        <c:axId val="38099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000544"/>
        <c:crosses val="autoZero"/>
        <c:auto val="1"/>
        <c:lblAlgn val="ctr"/>
        <c:lblOffset val="100"/>
        <c:noMultiLvlLbl val="0"/>
      </c:catAx>
      <c:valAx>
        <c:axId val="38100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99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F70F-4EC6-4913-AA86-2DF79E8D852D}" type="datetimeFigureOut">
              <a:rPr lang="en-US" smtClean="0"/>
              <a:t>23-May-17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64A-34F9-4A90-8400-D7059B3B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F70F-4EC6-4913-AA86-2DF79E8D852D}" type="datetimeFigureOut">
              <a:rPr lang="en-US" smtClean="0"/>
              <a:t>23-May-17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64A-34F9-4A90-8400-D7059B3B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1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F70F-4EC6-4913-AA86-2DF79E8D852D}" type="datetimeFigureOut">
              <a:rPr lang="en-US" smtClean="0"/>
              <a:t>23-May-17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64A-34F9-4A90-8400-D7059B3B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F70F-4EC6-4913-AA86-2DF79E8D852D}" type="datetimeFigureOut">
              <a:rPr lang="en-US" smtClean="0"/>
              <a:t>23-May-17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64A-34F9-4A90-8400-D7059B3B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5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F70F-4EC6-4913-AA86-2DF79E8D852D}" type="datetimeFigureOut">
              <a:rPr lang="en-US" smtClean="0"/>
              <a:t>23-May-17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64A-34F9-4A90-8400-D7059B3B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5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F70F-4EC6-4913-AA86-2DF79E8D852D}" type="datetimeFigureOut">
              <a:rPr lang="en-US" smtClean="0"/>
              <a:t>23-May-17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64A-34F9-4A90-8400-D7059B3B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8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F70F-4EC6-4913-AA86-2DF79E8D852D}" type="datetimeFigureOut">
              <a:rPr lang="en-US" smtClean="0"/>
              <a:t>23-May-17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64A-34F9-4A90-8400-D7059B3B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1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F70F-4EC6-4913-AA86-2DF79E8D852D}" type="datetimeFigureOut">
              <a:rPr lang="en-US" smtClean="0"/>
              <a:t>23-May-17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64A-34F9-4A90-8400-D7059B3B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F70F-4EC6-4913-AA86-2DF79E8D852D}" type="datetimeFigureOut">
              <a:rPr lang="en-US" smtClean="0"/>
              <a:t>23-May-17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64A-34F9-4A90-8400-D7059B3B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9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F70F-4EC6-4913-AA86-2DF79E8D852D}" type="datetimeFigureOut">
              <a:rPr lang="en-US" smtClean="0"/>
              <a:t>23-May-17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64A-34F9-4A90-8400-D7059B3B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7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F70F-4EC6-4913-AA86-2DF79E8D852D}" type="datetimeFigureOut">
              <a:rPr lang="en-US" smtClean="0"/>
              <a:t>23-May-17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64A-34F9-4A90-8400-D7059B3B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F70F-4EC6-4913-AA86-2DF79E8D852D}" type="datetimeFigureOut">
              <a:rPr lang="en-US" smtClean="0"/>
              <a:t>23-May-17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D164A-34F9-4A90-8400-D7059B3B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8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9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1091744"/>
          </a:xfrm>
          <a:prstGeom prst="rect">
            <a:avLst/>
          </a:prstGeom>
          <a:solidFill>
            <a:srgbClr val="0E5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247" y="284262"/>
            <a:ext cx="849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torii au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subven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ţ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ionat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consumatori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casnici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9" y="5437402"/>
            <a:ext cx="4760687" cy="1149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10"/>
            <a:ext cx="1243227" cy="41325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8806" y="6126265"/>
            <a:ext cx="362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Pagina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web ANRE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64332375"/>
              </p:ext>
            </p:extLst>
          </p:nvPr>
        </p:nvGraphicFramePr>
        <p:xfrm>
          <a:off x="1651000" y="1227666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492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594" y="779520"/>
            <a:ext cx="391885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DESPRE NOI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182" y="1605206"/>
            <a:ext cx="77636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19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membri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deţinători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acorduri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concesiune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care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au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investit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</a:rPr>
              <a:t>î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anii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trecu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</a:rPr>
              <a:t>ţ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aproape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1,5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mld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€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au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</a:rPr>
              <a:t>contribuit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</a:rPr>
              <a:t>cu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 c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</a:rPr>
              <a:t>ir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ca 2,5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</a:rPr>
              <a:t>mld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 €/an c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</a:rPr>
              <a:t>ă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</a:rPr>
              <a:t>tre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</a:rPr>
              <a:t>bugetul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 de stat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asigur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</a:rPr>
              <a:t>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peste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15 000 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locuri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munc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</a:rPr>
              <a:t>ă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247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10"/>
            <a:ext cx="1243227" cy="41325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5394"/>
            <a:ext cx="9906000" cy="1524000"/>
          </a:xfrm>
          <a:prstGeom prst="rect">
            <a:avLst/>
          </a:prstGeom>
          <a:solidFill>
            <a:srgbClr val="0E5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9189" y="501408"/>
            <a:ext cx="8914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Impactului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industriei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onshore de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explorare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și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producție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a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țițeiului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și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a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gazelor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naturale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asupra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economiei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românești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400" b="1" dirty="0">
                <a:solidFill>
                  <a:srgbClr val="FFFF00"/>
                </a:solidFill>
              </a:rPr>
              <a:t>Care </a:t>
            </a:r>
            <a:r>
              <a:rPr lang="en-US" sz="2400" b="1" dirty="0" err="1">
                <a:solidFill>
                  <a:srgbClr val="FFFF00"/>
                </a:solidFill>
              </a:rPr>
              <a:t>este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impactul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unei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investitii</a:t>
            </a:r>
            <a:r>
              <a:rPr lang="en-US" sz="2400" b="1" dirty="0">
                <a:solidFill>
                  <a:srgbClr val="FFFF00"/>
                </a:solidFill>
              </a:rPr>
              <a:t> de 1 </a:t>
            </a:r>
            <a:r>
              <a:rPr lang="en-US" sz="2400" b="1" dirty="0" err="1">
                <a:solidFill>
                  <a:srgbClr val="FFFF00"/>
                </a:solidFill>
              </a:rPr>
              <a:t>mld</a:t>
            </a:r>
            <a:r>
              <a:rPr lang="en-US" sz="2400" b="1" dirty="0">
                <a:solidFill>
                  <a:srgbClr val="FFFF00"/>
                </a:solidFill>
              </a:rPr>
              <a:t>. €?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9" y="5437402"/>
            <a:ext cx="4760687" cy="1149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-5400000">
            <a:off x="17734" y="3531067"/>
            <a:ext cx="2728207" cy="369332"/>
          </a:xfrm>
          <a:prstGeom prst="rect">
            <a:avLst/>
          </a:prstGeom>
          <a:solidFill>
            <a:srgbClr val="85AA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Impactul</a:t>
            </a:r>
            <a:r>
              <a:rPr lang="en-US" dirty="0"/>
              <a:t> economic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4002" y="2351630"/>
            <a:ext cx="2368681" cy="1815882"/>
          </a:xfrm>
          <a:prstGeom prst="rect">
            <a:avLst/>
          </a:prstGeom>
          <a:solidFill>
            <a:srgbClr val="ABC4C5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400" dirty="0"/>
              <a:t>un impact direct </a:t>
            </a:r>
            <a:r>
              <a:rPr lang="en-US" sz="1400" dirty="0" err="1"/>
              <a:t>și</a:t>
            </a:r>
            <a:r>
              <a:rPr lang="en-US" sz="1400" dirty="0"/>
              <a:t> indirect de 2,3miliarde de € </a:t>
            </a:r>
            <a:r>
              <a:rPr lang="en-US" sz="1400" dirty="0" err="1"/>
              <a:t>asupra</a:t>
            </a:r>
            <a:r>
              <a:rPr lang="en-US" sz="1400" dirty="0"/>
              <a:t>  </a:t>
            </a:r>
            <a:r>
              <a:rPr lang="en-US" sz="1400" dirty="0" err="1"/>
              <a:t>economiei</a:t>
            </a:r>
            <a:r>
              <a:rPr lang="en-US" sz="1400" dirty="0"/>
              <a:t>   </a:t>
            </a:r>
            <a:r>
              <a:rPr lang="en-US" sz="1400" dirty="0" err="1"/>
              <a:t>românești</a:t>
            </a:r>
            <a:r>
              <a:rPr lang="en-US" sz="1400" dirty="0"/>
              <a:t> </a:t>
            </a:r>
            <a:r>
              <a:rPr lang="en-US" sz="1400" dirty="0" err="1"/>
              <a:t>lanivelul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PIB-</a:t>
            </a:r>
            <a:r>
              <a:rPr lang="en-US" sz="1400" dirty="0" err="1"/>
              <a:t>lui</a:t>
            </a:r>
            <a:r>
              <a:rPr lang="en-US" sz="1400" dirty="0"/>
              <a:t>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400" dirty="0"/>
              <a:t>un impact </a:t>
            </a:r>
            <a:r>
              <a:rPr lang="en-US" sz="1400" dirty="0" err="1"/>
              <a:t>indus</a:t>
            </a:r>
            <a:r>
              <a:rPr lang="en-US" sz="1400" dirty="0"/>
              <a:t> </a:t>
            </a:r>
            <a:r>
              <a:rPr lang="en-US" sz="1400" dirty="0" err="1"/>
              <a:t>asupra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valorii</a:t>
            </a:r>
            <a:r>
              <a:rPr lang="en-US" sz="1400" dirty="0"/>
              <a:t>  </a:t>
            </a:r>
            <a:r>
              <a:rPr lang="en-US" sz="1400" dirty="0" err="1"/>
              <a:t>economice</a:t>
            </a:r>
            <a:r>
              <a:rPr lang="en-US" sz="1400" dirty="0"/>
              <a:t> de </a:t>
            </a:r>
            <a:r>
              <a:rPr lang="en-US" sz="1400" dirty="0" err="1"/>
              <a:t>încă</a:t>
            </a:r>
            <a:r>
              <a:rPr lang="en-US" sz="1400" dirty="0"/>
              <a:t> 0,9 </a:t>
            </a:r>
            <a:r>
              <a:rPr lang="en-US" sz="1400" dirty="0" err="1"/>
              <a:t>miliarde</a:t>
            </a:r>
            <a:r>
              <a:rPr lang="en-US" sz="1400" dirty="0"/>
              <a:t> de €</a:t>
            </a:r>
          </a:p>
        </p:txBody>
      </p:sp>
      <p:sp>
        <p:nvSpPr>
          <p:cNvPr id="11" name="Isosceles Triangle 10"/>
          <p:cNvSpPr/>
          <p:nvPr/>
        </p:nvSpPr>
        <p:spPr>
          <a:xfrm rot="10800000">
            <a:off x="2284001" y="4450950"/>
            <a:ext cx="2368681" cy="20540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25169" y="2351630"/>
            <a:ext cx="2368681" cy="1815882"/>
          </a:xfrm>
          <a:prstGeom prst="rect">
            <a:avLst/>
          </a:prstGeom>
          <a:solidFill>
            <a:srgbClr val="C7A9C7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un impact direct </a:t>
            </a:r>
            <a:r>
              <a:rPr lang="en-US" sz="1400" dirty="0" err="1"/>
              <a:t>și</a:t>
            </a:r>
            <a:r>
              <a:rPr lang="en-US" sz="1400" dirty="0"/>
              <a:t> indirect </a:t>
            </a:r>
            <a:r>
              <a:rPr lang="en-US" sz="1400" dirty="0" err="1"/>
              <a:t>pe</a:t>
            </a:r>
            <a:r>
              <a:rPr lang="en-US" sz="1400" dirty="0"/>
              <a:t> </a:t>
            </a:r>
            <a:r>
              <a:rPr lang="en-US" sz="1400" dirty="0" err="1"/>
              <a:t>aproximativ</a:t>
            </a:r>
            <a:r>
              <a:rPr lang="en-US" sz="1400" dirty="0"/>
              <a:t> 28 000 de </a:t>
            </a:r>
            <a:r>
              <a:rPr lang="en-US" sz="1400" dirty="0" err="1"/>
              <a:t>locuri</a:t>
            </a:r>
            <a:r>
              <a:rPr lang="en-US" sz="1400" dirty="0"/>
              <a:t> de </a:t>
            </a:r>
            <a:r>
              <a:rPr lang="en-US" sz="1400" dirty="0" err="1"/>
              <a:t>muncă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sectorul</a:t>
            </a:r>
            <a:r>
              <a:rPr lang="en-US" sz="1400" dirty="0"/>
              <a:t> de </a:t>
            </a:r>
            <a:r>
              <a:rPr lang="en-US" sz="1400" dirty="0" err="1"/>
              <a:t>explorare</a:t>
            </a:r>
            <a:r>
              <a:rPr lang="en-US" sz="1400" dirty="0"/>
              <a:t>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producţie</a:t>
            </a:r>
            <a:r>
              <a:rPr lang="en-US" sz="1400" dirty="0"/>
              <a:t> a </a:t>
            </a:r>
            <a:r>
              <a:rPr lang="en-US" sz="1400" dirty="0" err="1"/>
              <a:t>ţiţeiului</a:t>
            </a:r>
            <a:r>
              <a:rPr lang="en-US" sz="1400" dirty="0"/>
              <a:t> </a:t>
            </a:r>
            <a:r>
              <a:rPr lang="en-US" sz="1400" dirty="0" err="1"/>
              <a:t>şi</a:t>
            </a:r>
            <a:r>
              <a:rPr lang="en-US" sz="1400" dirty="0"/>
              <a:t> a </a:t>
            </a:r>
            <a:r>
              <a:rPr lang="en-US" sz="1400" dirty="0" err="1"/>
              <a:t>gazelor</a:t>
            </a:r>
            <a:r>
              <a:rPr lang="en-US" sz="1400" dirty="0"/>
              <a:t> natural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cadrul</a:t>
            </a:r>
            <a:r>
              <a:rPr lang="en-US" sz="1400" dirty="0"/>
              <a:t> </a:t>
            </a:r>
            <a:r>
              <a:rPr lang="en-US" sz="1400" dirty="0" err="1"/>
              <a:t>lanțului</a:t>
            </a:r>
            <a:r>
              <a:rPr lang="en-US" sz="1400" dirty="0"/>
              <a:t> </a:t>
            </a:r>
            <a:r>
              <a:rPr lang="en-US" sz="1400" dirty="0" err="1"/>
              <a:t>său</a:t>
            </a:r>
            <a:r>
              <a:rPr lang="en-US" sz="1400" dirty="0"/>
              <a:t> de </a:t>
            </a:r>
            <a:r>
              <a:rPr lang="en-US" sz="1400" dirty="0" err="1"/>
              <a:t>aprovizionare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81502" y="2351631"/>
            <a:ext cx="2368681" cy="1815882"/>
          </a:xfrm>
          <a:prstGeom prst="rect">
            <a:avLst/>
          </a:prstGeom>
          <a:solidFill>
            <a:srgbClr val="CEC9A2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un impact </a:t>
            </a:r>
            <a:r>
              <a:rPr lang="en-US" sz="1400" dirty="0" err="1"/>
              <a:t>positiv</a:t>
            </a:r>
            <a:r>
              <a:rPr lang="en-US" sz="1400" dirty="0"/>
              <a:t> de </a:t>
            </a:r>
            <a:r>
              <a:rPr lang="en-US" sz="1400" dirty="0" err="1"/>
              <a:t>cca</a:t>
            </a:r>
            <a:r>
              <a:rPr lang="en-US" sz="1400" dirty="0"/>
              <a:t>. </a:t>
            </a:r>
            <a:br>
              <a:rPr lang="en-US" sz="1400" dirty="0"/>
            </a:br>
            <a:r>
              <a:rPr lang="en-US" sz="1400" dirty="0"/>
              <a:t>1 </a:t>
            </a:r>
            <a:r>
              <a:rPr lang="en-US" sz="1400" dirty="0" err="1"/>
              <a:t>mld</a:t>
            </a:r>
            <a:r>
              <a:rPr lang="en-US" sz="1400" dirty="0"/>
              <a:t>. de €/an in </a:t>
            </a:r>
            <a:r>
              <a:rPr lang="en-US" sz="1400" dirty="0" err="1"/>
              <a:t>veniturile</a:t>
            </a:r>
            <a:r>
              <a:rPr lang="en-US" sz="1400" dirty="0"/>
              <a:t> </a:t>
            </a:r>
            <a:r>
              <a:rPr lang="en-US" sz="1400" dirty="0" err="1"/>
              <a:t>fiscale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6" name="Isosceles Triangle 15"/>
          <p:cNvSpPr/>
          <p:nvPr/>
        </p:nvSpPr>
        <p:spPr>
          <a:xfrm rot="10800000">
            <a:off x="7181501" y="4450950"/>
            <a:ext cx="2368681" cy="20540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10800000">
            <a:off x="4652682" y="4450950"/>
            <a:ext cx="2368681" cy="20540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84000" y="4746907"/>
            <a:ext cx="2368681" cy="338554"/>
          </a:xfrm>
          <a:prstGeom prst="rect">
            <a:avLst/>
          </a:prstGeom>
          <a:solidFill>
            <a:srgbClr val="ABC4C5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    3,2 </a:t>
            </a:r>
            <a:r>
              <a:rPr lang="en-US" sz="1600" b="1" dirty="0" err="1"/>
              <a:t>miliarde</a:t>
            </a:r>
            <a:r>
              <a:rPr lang="en-US" sz="1600" b="1" dirty="0"/>
              <a:t> de €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5168" y="4741283"/>
            <a:ext cx="2368681" cy="338554"/>
          </a:xfrm>
          <a:prstGeom prst="rect">
            <a:avLst/>
          </a:prstGeom>
          <a:solidFill>
            <a:srgbClr val="ABC4C5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 28 00 </a:t>
            </a:r>
            <a:r>
              <a:rPr lang="en-US" sz="1600" b="1" dirty="0" err="1"/>
              <a:t>locuri</a:t>
            </a:r>
            <a:r>
              <a:rPr lang="en-US" sz="1600" b="1" dirty="0"/>
              <a:t> de </a:t>
            </a:r>
            <a:r>
              <a:rPr lang="en-US" sz="1600" b="1" dirty="0" err="1"/>
              <a:t>munca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80003" y="4750789"/>
            <a:ext cx="2368681" cy="338554"/>
          </a:xfrm>
          <a:prstGeom prst="rect">
            <a:avLst/>
          </a:prstGeom>
          <a:solidFill>
            <a:srgbClr val="ABC4C5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     1 </a:t>
            </a:r>
            <a:r>
              <a:rPr lang="en-US" sz="1600" b="1" dirty="0" err="1"/>
              <a:t>miliard</a:t>
            </a:r>
            <a:r>
              <a:rPr lang="en-US" sz="1600" b="1" dirty="0"/>
              <a:t> de €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576" y="6126265"/>
            <a:ext cx="362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Sursa</a:t>
            </a:r>
            <a:r>
              <a:rPr lang="en-US" dirty="0"/>
              <a:t>: </a:t>
            </a:r>
            <a:r>
              <a:rPr lang="en-US" dirty="0" err="1"/>
              <a:t>Studiul</a:t>
            </a:r>
            <a:r>
              <a:rPr lang="en-US" dirty="0"/>
              <a:t> KPMG </a:t>
            </a:r>
            <a:r>
              <a:rPr lang="en-US" dirty="0" err="1"/>
              <a:t>Februarie</a:t>
            </a:r>
            <a:r>
              <a:rPr lang="en-US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25938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1" y="1614408"/>
            <a:ext cx="1243227" cy="41325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5394"/>
            <a:ext cx="9906000" cy="1524000"/>
          </a:xfrm>
          <a:prstGeom prst="rect">
            <a:avLst/>
          </a:prstGeom>
          <a:solidFill>
            <a:srgbClr val="0E5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9189" y="501408"/>
            <a:ext cx="8914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Impactului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industriei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onshore de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explorare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și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producție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a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țițeiului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și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a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gazelor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naturale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asupra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economiei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românești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400" b="1" dirty="0">
                <a:solidFill>
                  <a:srgbClr val="FFFF00"/>
                </a:solidFill>
              </a:rPr>
              <a:t>Care </a:t>
            </a:r>
            <a:r>
              <a:rPr lang="en-US" sz="2400" b="1" dirty="0" err="1">
                <a:solidFill>
                  <a:srgbClr val="FFFF00"/>
                </a:solidFill>
              </a:rPr>
              <a:t>va</a:t>
            </a:r>
            <a:r>
              <a:rPr lang="en-US" sz="2400" b="1" dirty="0">
                <a:solidFill>
                  <a:srgbClr val="FFFF00"/>
                </a:solidFill>
              </a:rPr>
              <a:t> fi </a:t>
            </a:r>
            <a:r>
              <a:rPr lang="en-US" sz="2400" b="1" dirty="0" err="1">
                <a:solidFill>
                  <a:srgbClr val="FFFF00"/>
                </a:solidFill>
              </a:rPr>
              <a:t>impactul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lipsei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unei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investitii</a:t>
            </a:r>
            <a:r>
              <a:rPr lang="en-US" sz="2400" b="1" dirty="0">
                <a:solidFill>
                  <a:srgbClr val="FFFF00"/>
                </a:solidFill>
              </a:rPr>
              <a:t> de 1 </a:t>
            </a:r>
            <a:r>
              <a:rPr lang="en-US" sz="2400" b="1" dirty="0" err="1">
                <a:solidFill>
                  <a:srgbClr val="FFFF00"/>
                </a:solidFill>
              </a:rPr>
              <a:t>mld</a:t>
            </a:r>
            <a:r>
              <a:rPr lang="en-US" sz="2400" b="1" dirty="0">
                <a:solidFill>
                  <a:srgbClr val="FFFF00"/>
                </a:solidFill>
              </a:rPr>
              <a:t>. €?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9" y="5437402"/>
            <a:ext cx="4760687" cy="1149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-5400000">
            <a:off x="17733" y="3531068"/>
            <a:ext cx="2728209" cy="369332"/>
          </a:xfrm>
          <a:prstGeom prst="rect">
            <a:avLst/>
          </a:prstGeom>
          <a:solidFill>
            <a:srgbClr val="85AA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Impactul</a:t>
            </a:r>
            <a:r>
              <a:rPr lang="en-US" dirty="0"/>
              <a:t> economic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4002" y="2351630"/>
            <a:ext cx="2368681" cy="1015663"/>
          </a:xfrm>
          <a:prstGeom prst="rect">
            <a:avLst/>
          </a:prstGeom>
          <a:solidFill>
            <a:srgbClr val="ABC4C5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Impact </a:t>
            </a:r>
            <a:r>
              <a:rPr lang="en-US" sz="2000" dirty="0" err="1"/>
              <a:t>negativ</a:t>
            </a:r>
            <a:r>
              <a:rPr lang="en-US" sz="2000" dirty="0"/>
              <a:t> de 3,2 </a:t>
            </a:r>
            <a:r>
              <a:rPr lang="en-US" sz="2000" dirty="0" err="1"/>
              <a:t>miliarde</a:t>
            </a:r>
            <a:r>
              <a:rPr lang="en-US" sz="2000" dirty="0"/>
              <a:t> de € </a:t>
            </a:r>
            <a:br>
              <a:rPr lang="en-US" sz="2000" dirty="0"/>
            </a:br>
            <a:r>
              <a:rPr lang="en-US" sz="2000" dirty="0" err="1"/>
              <a:t>pe</a:t>
            </a:r>
            <a:r>
              <a:rPr lang="en-US" sz="2000" dirty="0"/>
              <a:t> PIB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5169" y="2351630"/>
            <a:ext cx="2368681" cy="1015663"/>
          </a:xfrm>
          <a:prstGeom prst="rect">
            <a:avLst/>
          </a:prstGeom>
          <a:solidFill>
            <a:srgbClr val="C7A9C7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3 000 de </a:t>
            </a:r>
            <a:r>
              <a:rPr lang="en-US" sz="2000" dirty="0" err="1"/>
              <a:t>locuri</a:t>
            </a:r>
            <a:r>
              <a:rPr lang="en-US" sz="2000" dirty="0"/>
              <a:t> de </a:t>
            </a:r>
            <a:r>
              <a:rPr lang="en-US" sz="2000" dirty="0" err="1"/>
              <a:t>munca</a:t>
            </a:r>
            <a:r>
              <a:rPr lang="en-US" sz="2000" dirty="0"/>
              <a:t> in </a:t>
            </a:r>
            <a:r>
              <a:rPr lang="en-US" sz="2000" dirty="0" err="1"/>
              <a:t>pericol</a:t>
            </a:r>
            <a:r>
              <a:rPr lang="en-US" sz="2000" dirty="0"/>
              <a:t> </a:t>
            </a:r>
            <a:r>
              <a:rPr lang="en-US" sz="2000" dirty="0" err="1"/>
              <a:t>anual</a:t>
            </a:r>
            <a:r>
              <a:rPr lang="en-US" sz="2000" dirty="0"/>
              <a:t> in </a:t>
            </a:r>
            <a:r>
              <a:rPr lang="en-US" sz="2000" dirty="0" err="1"/>
              <a:t>urmatori</a:t>
            </a:r>
            <a:r>
              <a:rPr lang="en-US" sz="2000" dirty="0"/>
              <a:t> </a:t>
            </a:r>
            <a:r>
              <a:rPr lang="en-US" sz="2000" dirty="0" err="1"/>
              <a:t>ani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81502" y="2351631"/>
            <a:ext cx="2368681" cy="1015663"/>
          </a:xfrm>
          <a:prstGeom prst="rect">
            <a:avLst/>
          </a:prstGeom>
          <a:solidFill>
            <a:srgbClr val="CEC9A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Impact negative de 1 milliard de €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bugetul</a:t>
            </a:r>
            <a:r>
              <a:rPr lang="en-US" sz="2000" dirty="0"/>
              <a:t> de stat.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576" y="6126265"/>
            <a:ext cx="362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Sursa</a:t>
            </a:r>
            <a:r>
              <a:rPr lang="en-US" dirty="0"/>
              <a:t>: </a:t>
            </a:r>
            <a:r>
              <a:rPr lang="en-US" dirty="0" err="1"/>
              <a:t>Analiza</a:t>
            </a:r>
            <a:r>
              <a:rPr lang="en-US" dirty="0"/>
              <a:t> Deloitte </a:t>
            </a:r>
            <a:r>
              <a:rPr lang="en-US" dirty="0" err="1"/>
              <a:t>Aprilie</a:t>
            </a:r>
            <a:r>
              <a:rPr lang="en-US" dirty="0"/>
              <a:t> 2017</a:t>
            </a:r>
          </a:p>
        </p:txBody>
      </p:sp>
      <p:sp>
        <p:nvSpPr>
          <p:cNvPr id="11" name="Isosceles Triangle 10"/>
          <p:cNvSpPr/>
          <p:nvPr/>
        </p:nvSpPr>
        <p:spPr>
          <a:xfrm rot="10800000">
            <a:off x="2284001" y="4450950"/>
            <a:ext cx="2368681" cy="20540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7181501" y="4450950"/>
            <a:ext cx="2368681" cy="20540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4652682" y="4450950"/>
            <a:ext cx="2368681" cy="20540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4000" y="4746907"/>
            <a:ext cx="2368681" cy="338554"/>
          </a:xfrm>
          <a:prstGeom prst="rect">
            <a:avLst/>
          </a:prstGeom>
          <a:solidFill>
            <a:srgbClr val="ABC4C5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    - 3,2 </a:t>
            </a:r>
            <a:r>
              <a:rPr lang="en-US" sz="1600" b="1" dirty="0" err="1">
                <a:solidFill>
                  <a:srgbClr val="FF0000"/>
                </a:solidFill>
              </a:rPr>
              <a:t>miliarde</a:t>
            </a:r>
            <a:r>
              <a:rPr lang="en-US" sz="1600" b="1" dirty="0">
                <a:solidFill>
                  <a:srgbClr val="FF0000"/>
                </a:solidFill>
              </a:rPr>
              <a:t> de 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5168" y="4741283"/>
            <a:ext cx="2368681" cy="338554"/>
          </a:xfrm>
          <a:prstGeom prst="rect">
            <a:avLst/>
          </a:prstGeom>
          <a:solidFill>
            <a:srgbClr val="ABC4C5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- 3 000 </a:t>
            </a:r>
            <a:r>
              <a:rPr lang="en-US" sz="1600" b="1" dirty="0" err="1">
                <a:solidFill>
                  <a:srgbClr val="FF0000"/>
                </a:solidFill>
              </a:rPr>
              <a:t>locuri</a:t>
            </a:r>
            <a:r>
              <a:rPr lang="en-US" sz="1600" b="1" dirty="0">
                <a:solidFill>
                  <a:srgbClr val="FF0000"/>
                </a:solidFill>
              </a:rPr>
              <a:t> de </a:t>
            </a:r>
            <a:r>
              <a:rPr lang="en-US" sz="1600" b="1" dirty="0" err="1">
                <a:solidFill>
                  <a:srgbClr val="FF0000"/>
                </a:solidFill>
              </a:rPr>
              <a:t>munca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0003" y="4750789"/>
            <a:ext cx="2368681" cy="338554"/>
          </a:xfrm>
          <a:prstGeom prst="rect">
            <a:avLst/>
          </a:prstGeom>
          <a:solidFill>
            <a:srgbClr val="ABC4C5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    </a:t>
            </a:r>
            <a:r>
              <a:rPr lang="en-US" sz="1600" b="1" dirty="0">
                <a:solidFill>
                  <a:srgbClr val="FF0000"/>
                </a:solidFill>
              </a:rPr>
              <a:t>- 1 </a:t>
            </a:r>
            <a:r>
              <a:rPr lang="en-US" sz="1600" b="1" dirty="0" err="1">
                <a:solidFill>
                  <a:srgbClr val="FF0000"/>
                </a:solidFill>
              </a:rPr>
              <a:t>miliard</a:t>
            </a:r>
            <a:r>
              <a:rPr lang="en-US" sz="1600" b="1" dirty="0">
                <a:solidFill>
                  <a:srgbClr val="FF0000"/>
                </a:solidFill>
              </a:rPr>
              <a:t> de €</a:t>
            </a:r>
          </a:p>
        </p:txBody>
      </p:sp>
    </p:spTree>
    <p:extLst>
      <p:ext uri="{BB962C8B-B14F-4D97-AF65-F5344CB8AC3E}">
        <p14:creationId xmlns:p14="http://schemas.microsoft.com/office/powerpoint/2010/main" val="189391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1091744"/>
          </a:xfrm>
          <a:prstGeom prst="rect">
            <a:avLst/>
          </a:prstGeom>
          <a:solidFill>
            <a:srgbClr val="0E5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2248" y="346385"/>
            <a:ext cx="849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Redevente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si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taxe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speciale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Romania - UE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9" y="5437402"/>
            <a:ext cx="4760687" cy="1149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10"/>
            <a:ext cx="1243227" cy="41325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876" y="1515208"/>
            <a:ext cx="3105150" cy="3352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937" y="1533157"/>
            <a:ext cx="3267075" cy="322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307" y="4985129"/>
            <a:ext cx="3012626" cy="4796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85312" y="4489177"/>
            <a:ext cx="43873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Rom</a:t>
            </a:r>
            <a:r>
              <a:rPr lang="ro-RO" dirty="0"/>
              <a:t>â</a:t>
            </a:r>
            <a:r>
              <a:rPr lang="en-US" dirty="0" err="1"/>
              <a:t>nia</a:t>
            </a:r>
            <a:r>
              <a:rPr lang="en-US" dirty="0"/>
              <a:t>                                                 UE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9576" y="6126265"/>
            <a:ext cx="362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Sursa</a:t>
            </a:r>
            <a:r>
              <a:rPr lang="en-US" dirty="0"/>
              <a:t>: </a:t>
            </a:r>
            <a:r>
              <a:rPr lang="en-US" dirty="0" err="1"/>
              <a:t>Studiul</a:t>
            </a:r>
            <a:r>
              <a:rPr lang="en-US" dirty="0"/>
              <a:t> Deloitte </a:t>
            </a:r>
            <a:r>
              <a:rPr lang="en-US" dirty="0" err="1"/>
              <a:t>Martie</a:t>
            </a:r>
            <a:r>
              <a:rPr lang="en-US" dirty="0"/>
              <a:t>  2017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697" y="1547442"/>
            <a:ext cx="2022233" cy="2862322"/>
          </a:xfrm>
          <a:prstGeom prst="rect">
            <a:avLst/>
          </a:prstGeom>
          <a:solidFill>
            <a:srgbClr val="ABC4C5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Ca </a:t>
            </a:r>
            <a:r>
              <a:rPr lang="en-US" sz="2000" b="1" dirty="0" err="1"/>
              <a:t>urmare</a:t>
            </a:r>
            <a:r>
              <a:rPr lang="ro-RO" sz="2000" b="1" dirty="0"/>
              <a:t> a</a:t>
            </a:r>
            <a:r>
              <a:rPr lang="en-US" sz="2000" b="1" dirty="0"/>
              <a:t> </a:t>
            </a:r>
            <a:r>
              <a:rPr lang="en-US" sz="2000" b="1" dirty="0" err="1"/>
              <a:t>sc</a:t>
            </a:r>
            <a:r>
              <a:rPr lang="ro-RO" sz="2000" b="1" dirty="0"/>
              <a:t>ă</a:t>
            </a:r>
            <a:r>
              <a:rPr lang="en-US" sz="2000" b="1" dirty="0" err="1"/>
              <a:t>derii</a:t>
            </a:r>
            <a:endParaRPr lang="en-US" sz="2000" b="1" dirty="0"/>
          </a:p>
          <a:p>
            <a:r>
              <a:rPr lang="en-US" sz="2000" b="1" dirty="0"/>
              <a:t>pre</a:t>
            </a:r>
            <a:r>
              <a:rPr lang="ro-RO" sz="2000" b="1" dirty="0"/>
              <a:t>ţ</a:t>
            </a:r>
            <a:r>
              <a:rPr lang="en-US" sz="2000" b="1" dirty="0" err="1"/>
              <a:t>ului</a:t>
            </a:r>
            <a:r>
              <a:rPr lang="en-US" sz="2000" b="1" dirty="0"/>
              <a:t> </a:t>
            </a:r>
            <a:r>
              <a:rPr lang="ro-RO" sz="2000" b="1" dirty="0"/>
              <a:t>la</a:t>
            </a:r>
            <a:r>
              <a:rPr lang="en-US" sz="2000" b="1" dirty="0"/>
              <a:t> </a:t>
            </a:r>
            <a:r>
              <a:rPr lang="ro-RO" sz="2000" b="1" dirty="0"/>
              <a:t>ţ</a:t>
            </a:r>
            <a:r>
              <a:rPr lang="en-US" sz="2000" b="1" dirty="0" err="1"/>
              <a:t>i</a:t>
            </a:r>
            <a:r>
              <a:rPr lang="ro-RO" sz="2000" b="1" dirty="0"/>
              <a:t>ţ</a:t>
            </a:r>
            <a:r>
              <a:rPr lang="en-US" sz="2000" b="1" dirty="0" err="1"/>
              <a:t>ei</a:t>
            </a:r>
            <a:r>
              <a:rPr lang="en-US" sz="2000" b="1" dirty="0"/>
              <a:t> </a:t>
            </a:r>
            <a:r>
              <a:rPr lang="ro-RO" sz="2000" b="1" dirty="0"/>
              <a:t>ş</a:t>
            </a:r>
            <a:r>
              <a:rPr lang="en-US" sz="2000" b="1" dirty="0" err="1"/>
              <a:t>i</a:t>
            </a:r>
            <a:r>
              <a:rPr lang="en-US" sz="2000" b="1" dirty="0"/>
              <a:t> gaze </a:t>
            </a:r>
            <a:r>
              <a:rPr lang="en-US" sz="2000" b="1" dirty="0" err="1"/>
              <a:t>naturale</a:t>
            </a:r>
            <a:r>
              <a:rPr lang="en-US" sz="2000" b="1" dirty="0"/>
              <a:t>, </a:t>
            </a:r>
            <a:r>
              <a:rPr lang="en-US" sz="2000" b="1" dirty="0" err="1"/>
              <a:t>anumite</a:t>
            </a:r>
            <a:r>
              <a:rPr lang="en-US" sz="2000" b="1" dirty="0"/>
              <a:t> </a:t>
            </a:r>
            <a:r>
              <a:rPr lang="ro-RO" sz="2000" b="1" dirty="0"/>
              <a:t>ţă</a:t>
            </a:r>
            <a:r>
              <a:rPr lang="en-US" sz="2000" b="1" dirty="0" err="1"/>
              <a:t>ri</a:t>
            </a:r>
            <a:r>
              <a:rPr lang="en-US" sz="2000" b="1" dirty="0"/>
              <a:t> au </a:t>
            </a:r>
            <a:r>
              <a:rPr lang="en-US" sz="2000" b="1" dirty="0" err="1"/>
              <a:t>redus</a:t>
            </a:r>
            <a:r>
              <a:rPr lang="en-US" sz="2000" b="1" dirty="0"/>
              <a:t> </a:t>
            </a:r>
            <a:r>
              <a:rPr lang="en-US" sz="2000" b="1" dirty="0" err="1"/>
              <a:t>regimul</a:t>
            </a:r>
            <a:r>
              <a:rPr lang="en-US" sz="2000" b="1" dirty="0"/>
              <a:t> fiscal </a:t>
            </a:r>
            <a:r>
              <a:rPr lang="ro-RO" sz="2000" b="1" dirty="0"/>
              <a:t>pentru </a:t>
            </a:r>
            <a:r>
              <a:rPr lang="en-US" sz="2000" b="1" dirty="0"/>
              <a:t>a </a:t>
            </a:r>
            <a:r>
              <a:rPr lang="en-US" sz="2000" b="1" dirty="0" err="1"/>
              <a:t>proteja</a:t>
            </a:r>
            <a:r>
              <a:rPr lang="en-US" sz="2000" b="1" dirty="0"/>
              <a:t> </a:t>
            </a:r>
            <a:r>
              <a:rPr lang="en-US" sz="2000" b="1" dirty="0" err="1"/>
              <a:t>industria</a:t>
            </a:r>
            <a:r>
              <a:rPr lang="en-US" sz="2000" b="1" dirty="0"/>
              <a:t> </a:t>
            </a:r>
            <a:r>
              <a:rPr lang="en-US" sz="2000" b="1" dirty="0" err="1"/>
              <a:t>petrolier</a:t>
            </a:r>
            <a:r>
              <a:rPr lang="ro-RO" sz="2000" b="1" dirty="0"/>
              <a:t>ă</a:t>
            </a:r>
            <a:r>
              <a:rPr lang="en-US" sz="2000" b="1" dirty="0"/>
              <a:t>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56006" y="1428948"/>
            <a:ext cx="1828800" cy="5120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06573" y="1940948"/>
            <a:ext cx="1123693" cy="388183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39751" y="1880557"/>
            <a:ext cx="576000" cy="25747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7192273" y="5081761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8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1091744"/>
          </a:xfrm>
          <a:prstGeom prst="rect">
            <a:avLst/>
          </a:prstGeom>
          <a:solidFill>
            <a:srgbClr val="0E5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2248" y="346385"/>
            <a:ext cx="849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Impact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po</a:t>
            </a:r>
            <a:r>
              <a:rPr lang="ro-RO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z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itiv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pe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balan</a:t>
            </a:r>
            <a:r>
              <a:rPr lang="ro-RO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ţ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comercial</a:t>
            </a:r>
            <a:r>
              <a:rPr lang="ro-RO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ă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9" y="5437402"/>
            <a:ext cx="4760687" cy="1149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10"/>
            <a:ext cx="1243227" cy="4132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291" y="2078966"/>
            <a:ext cx="8600535" cy="3046988"/>
          </a:xfrm>
          <a:prstGeom prst="rect">
            <a:avLst/>
          </a:prstGeom>
          <a:solidFill>
            <a:srgbClr val="ABC4C5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Produc</a:t>
            </a:r>
            <a:r>
              <a:rPr lang="ro-RO" sz="2400" b="1" u="sng" dirty="0"/>
              <a:t>ţ</a:t>
            </a:r>
            <a:r>
              <a:rPr lang="en-US" sz="2400" b="1" u="sng" dirty="0" err="1"/>
              <a:t>ia</a:t>
            </a:r>
            <a:r>
              <a:rPr lang="en-US" sz="2400" b="1" u="sng" dirty="0"/>
              <a:t> intern</a:t>
            </a:r>
            <a:r>
              <a:rPr lang="ro-RO" sz="2400" b="1" u="sng" dirty="0"/>
              <a:t>ă în</a:t>
            </a:r>
            <a:r>
              <a:rPr lang="en-US" sz="2400" b="1" u="sng" dirty="0"/>
              <a:t> 2016:</a:t>
            </a:r>
          </a:p>
          <a:p>
            <a:endParaRPr lang="en-US" sz="2400" dirty="0"/>
          </a:p>
          <a:p>
            <a:r>
              <a:rPr lang="ro-RO" sz="2400" dirty="0"/>
              <a:t>Ţ</a:t>
            </a:r>
            <a:r>
              <a:rPr lang="en-US" sz="2400" dirty="0" err="1"/>
              <a:t>i</a:t>
            </a:r>
            <a:r>
              <a:rPr lang="ro-RO" sz="2400" dirty="0"/>
              <a:t>ţ</a:t>
            </a:r>
            <a:r>
              <a:rPr lang="en-US" sz="2400" dirty="0" err="1"/>
              <a:t>ei</a:t>
            </a:r>
            <a:r>
              <a:rPr lang="en-US" sz="2400" dirty="0"/>
              <a:t>:   26,5 mil</a:t>
            </a:r>
            <a:r>
              <a:rPr lang="ro-RO" sz="2400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baril</a:t>
            </a:r>
            <a:r>
              <a:rPr lang="ro-RO" sz="2400" dirty="0"/>
              <a:t>i</a:t>
            </a:r>
            <a:r>
              <a:rPr lang="en-US" sz="2400" dirty="0"/>
              <a:t>, pre</a:t>
            </a:r>
            <a:r>
              <a:rPr lang="ro-RO" sz="2400" dirty="0"/>
              <a:t>ţ</a:t>
            </a:r>
            <a:r>
              <a:rPr lang="en-US" sz="2400" dirty="0"/>
              <a:t> </a:t>
            </a:r>
            <a:r>
              <a:rPr lang="en-US" sz="2400" dirty="0" err="1"/>
              <a:t>mediu</a:t>
            </a:r>
            <a:r>
              <a:rPr lang="en-US" sz="2400" dirty="0"/>
              <a:t> 44 $/</a:t>
            </a:r>
            <a:r>
              <a:rPr lang="en-US" sz="2400" dirty="0" err="1"/>
              <a:t>baril</a:t>
            </a:r>
            <a:r>
              <a:rPr lang="ro-RO" sz="2400" dirty="0"/>
              <a:t> </a:t>
            </a:r>
            <a:r>
              <a:rPr lang="en-US" sz="2400" dirty="0"/>
              <a:t>= </a:t>
            </a:r>
            <a:r>
              <a:rPr lang="en-US" sz="2400" dirty="0" err="1"/>
              <a:t>valoare</a:t>
            </a:r>
            <a:r>
              <a:rPr lang="en-US" sz="2400" dirty="0"/>
              <a:t> 1,2 </a:t>
            </a:r>
            <a:r>
              <a:rPr lang="en-US" sz="2400" dirty="0" err="1"/>
              <a:t>mld</a:t>
            </a:r>
            <a:r>
              <a:rPr lang="en-US" sz="2400" dirty="0"/>
              <a:t>. $</a:t>
            </a:r>
          </a:p>
          <a:p>
            <a:endParaRPr lang="en-US" sz="2400" dirty="0"/>
          </a:p>
          <a:p>
            <a:r>
              <a:rPr lang="en-US" sz="2400" dirty="0"/>
              <a:t>Gaze: 11 </a:t>
            </a:r>
            <a:r>
              <a:rPr lang="en-US" sz="2400" dirty="0" err="1"/>
              <a:t>mld</a:t>
            </a:r>
            <a:r>
              <a:rPr lang="en-US" sz="2400" dirty="0"/>
              <a:t>. mc, pre</a:t>
            </a:r>
            <a:r>
              <a:rPr lang="ro-RO" sz="2400" dirty="0"/>
              <a:t>ţ</a:t>
            </a:r>
            <a:r>
              <a:rPr lang="en-US" sz="2400" dirty="0"/>
              <a:t> </a:t>
            </a:r>
            <a:r>
              <a:rPr lang="en-US" sz="2400" dirty="0" err="1"/>
              <a:t>mediu</a:t>
            </a:r>
            <a:r>
              <a:rPr lang="en-US" sz="2400" dirty="0"/>
              <a:t> 175 $/mii mc</a:t>
            </a:r>
            <a:r>
              <a:rPr lang="ro-RO" sz="2400" dirty="0"/>
              <a:t> </a:t>
            </a:r>
            <a:r>
              <a:rPr lang="en-US" sz="2400" dirty="0"/>
              <a:t>=</a:t>
            </a:r>
            <a:r>
              <a:rPr lang="ro-RO" sz="2400" dirty="0"/>
              <a:t> </a:t>
            </a:r>
            <a:r>
              <a:rPr lang="en-US" sz="2400" dirty="0" err="1"/>
              <a:t>valoare</a:t>
            </a:r>
            <a:r>
              <a:rPr lang="en-US" sz="2400" dirty="0"/>
              <a:t> 1,9 </a:t>
            </a:r>
            <a:r>
              <a:rPr lang="en-US" sz="2400" dirty="0" err="1"/>
              <a:t>mld</a:t>
            </a:r>
            <a:r>
              <a:rPr lang="en-US" sz="2400" dirty="0"/>
              <a:t>. $</a:t>
            </a:r>
          </a:p>
          <a:p>
            <a:endParaRPr lang="en-US" sz="2400" dirty="0"/>
          </a:p>
          <a:p>
            <a:r>
              <a:rPr lang="en-US" sz="2400" dirty="0"/>
              <a:t>						         Total:     3.1 </a:t>
            </a:r>
            <a:r>
              <a:rPr lang="en-US" sz="2400" dirty="0" err="1"/>
              <a:t>mld</a:t>
            </a:r>
            <a:r>
              <a:rPr lang="en-US" sz="2400" dirty="0"/>
              <a:t>. $</a:t>
            </a:r>
          </a:p>
          <a:p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155542" y="4054415"/>
            <a:ext cx="2264503" cy="17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155541" y="4727541"/>
            <a:ext cx="2264503" cy="17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155542" y="4666384"/>
            <a:ext cx="2264503" cy="17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53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1091744"/>
          </a:xfrm>
          <a:prstGeom prst="rect">
            <a:avLst/>
          </a:prstGeom>
          <a:solidFill>
            <a:srgbClr val="0E5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2248" y="346385"/>
            <a:ext cx="849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Priorit</a:t>
            </a:r>
            <a:r>
              <a:rPr lang="ro-RO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ăţ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ile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ROPEPCA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9" y="5437402"/>
            <a:ext cx="4760687" cy="1149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10"/>
            <a:ext cx="1243227" cy="4132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8320" y="1813841"/>
            <a:ext cx="8147957" cy="3477875"/>
          </a:xfrm>
          <a:prstGeom prst="rect">
            <a:avLst/>
          </a:prstGeom>
          <a:solidFill>
            <a:srgbClr val="ABC4C5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Un </a:t>
            </a:r>
            <a:r>
              <a:rPr lang="en-US" sz="2000" dirty="0" err="1"/>
              <a:t>regim</a:t>
            </a:r>
            <a:r>
              <a:rPr lang="en-US" sz="2000" dirty="0"/>
              <a:t> fiscal </a:t>
            </a:r>
            <a:r>
              <a:rPr lang="ro-RO" sz="2000" dirty="0"/>
              <a:t>ş</a:t>
            </a:r>
            <a:r>
              <a:rPr lang="en-US" sz="2000" dirty="0" err="1"/>
              <a:t>i</a:t>
            </a:r>
            <a:r>
              <a:rPr lang="en-US" sz="2000" dirty="0"/>
              <a:t> un </a:t>
            </a:r>
            <a:r>
              <a:rPr lang="en-US" sz="2000" dirty="0" err="1"/>
              <a:t>cadru</a:t>
            </a:r>
            <a:r>
              <a:rPr lang="en-US" sz="2000" dirty="0"/>
              <a:t> de </a:t>
            </a:r>
            <a:r>
              <a:rPr lang="en-US" sz="2000" dirty="0" err="1"/>
              <a:t>reglementare</a:t>
            </a:r>
            <a:r>
              <a:rPr lang="en-US" sz="2000" dirty="0"/>
              <a:t> </a:t>
            </a:r>
            <a:r>
              <a:rPr lang="en-US" sz="2000" dirty="0" err="1"/>
              <a:t>stabil</a:t>
            </a:r>
            <a:r>
              <a:rPr lang="en-US" sz="2000" dirty="0"/>
              <a:t>, </a:t>
            </a:r>
            <a:r>
              <a:rPr lang="en-US" sz="2000" dirty="0" err="1"/>
              <a:t>echilibrat</a:t>
            </a:r>
            <a:r>
              <a:rPr lang="en-US" sz="2000" dirty="0"/>
              <a:t> </a:t>
            </a:r>
            <a:r>
              <a:rPr lang="ro-RO" sz="2000" dirty="0"/>
              <a:t>ş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predictibil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/>
              <a:t>Adaptarea</a:t>
            </a:r>
            <a:r>
              <a:rPr lang="en-US" sz="2000" dirty="0"/>
              <a:t> </a:t>
            </a:r>
            <a:r>
              <a:rPr lang="en-US" sz="2000" dirty="0" err="1"/>
              <a:t>Legii</a:t>
            </a:r>
            <a:r>
              <a:rPr lang="en-US" sz="2000" dirty="0"/>
              <a:t> </a:t>
            </a:r>
            <a:r>
              <a:rPr lang="en-US" sz="2000" dirty="0" err="1"/>
              <a:t>Petrolului</a:t>
            </a:r>
            <a:r>
              <a:rPr lang="en-US" sz="2000" dirty="0"/>
              <a:t> la </a:t>
            </a:r>
            <a:r>
              <a:rPr lang="ro-RO" sz="2000" dirty="0"/>
              <a:t>necesitatea </a:t>
            </a:r>
            <a:r>
              <a:rPr lang="en-US" sz="2000" dirty="0"/>
              <a:t>de a </a:t>
            </a:r>
            <a:r>
              <a:rPr lang="en-US" sz="2000" dirty="0" err="1"/>
              <a:t>promova</a:t>
            </a:r>
            <a:r>
              <a:rPr lang="en-US" sz="2000" dirty="0"/>
              <a:t> </a:t>
            </a:r>
            <a:r>
              <a:rPr lang="en-US" sz="2000" dirty="0" err="1"/>
              <a:t>activit</a:t>
            </a:r>
            <a:r>
              <a:rPr lang="ro-RO" sz="2000"/>
              <a:t>ăţ</a:t>
            </a:r>
            <a:r>
              <a:rPr lang="en-US" sz="2000" dirty="0" err="1"/>
              <a:t>i</a:t>
            </a:r>
            <a:r>
              <a:rPr lang="ro-RO" sz="2000" dirty="0"/>
              <a:t>le</a:t>
            </a:r>
            <a:r>
              <a:rPr lang="en-US" sz="2000" dirty="0"/>
              <a:t> de </a:t>
            </a:r>
            <a:r>
              <a:rPr lang="en-US" sz="2000" dirty="0" err="1"/>
              <a:t>explorare</a:t>
            </a:r>
            <a:r>
              <a:rPr lang="en-US" sz="2000" dirty="0"/>
              <a:t> </a:t>
            </a:r>
            <a:r>
              <a:rPr lang="ro-RO" sz="2000" dirty="0"/>
              <a:t>ş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ro-RO" sz="2000" dirty="0"/>
              <a:t>producţie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Un </a:t>
            </a:r>
            <a:r>
              <a:rPr lang="en-US" sz="2000" dirty="0" err="1"/>
              <a:t>cadru</a:t>
            </a:r>
            <a:r>
              <a:rPr lang="en-US" sz="2000" dirty="0"/>
              <a:t> </a:t>
            </a:r>
            <a:r>
              <a:rPr lang="en-US" sz="2000" dirty="0" err="1"/>
              <a:t>practicabil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acces</a:t>
            </a:r>
            <a:r>
              <a:rPr lang="ro-RO" sz="2000" dirty="0"/>
              <a:t>ul</a:t>
            </a:r>
            <a:r>
              <a:rPr lang="en-US" sz="2000" dirty="0"/>
              <a:t> la </a:t>
            </a:r>
            <a:r>
              <a:rPr lang="en-US" sz="2000" dirty="0" err="1"/>
              <a:t>teren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Declasificarea</a:t>
            </a:r>
            <a:r>
              <a:rPr lang="en-US" sz="2000" dirty="0"/>
              <a:t> </a:t>
            </a:r>
            <a:r>
              <a:rPr lang="en-US" sz="2000" dirty="0" err="1"/>
              <a:t>documentelor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Reorganizarea</a:t>
            </a:r>
            <a:r>
              <a:rPr lang="en-US" sz="2000" dirty="0"/>
              <a:t> ANRM cu </a:t>
            </a:r>
            <a:r>
              <a:rPr lang="en-US" sz="2000" dirty="0" err="1"/>
              <a:t>competen</a:t>
            </a:r>
            <a:r>
              <a:rPr lang="ro-RO" sz="2000" dirty="0"/>
              <a:t>ţ</a:t>
            </a:r>
            <a:r>
              <a:rPr lang="en-US" sz="2000" dirty="0"/>
              <a:t>e </a:t>
            </a:r>
            <a:r>
              <a:rPr lang="ro-RO" sz="2000" dirty="0"/>
              <a:t>crescute î</a:t>
            </a:r>
            <a:r>
              <a:rPr lang="en-US" sz="2000" dirty="0"/>
              <a:t>n con</a:t>
            </a:r>
            <a:r>
              <a:rPr lang="ro-RO" sz="2000" dirty="0"/>
              <a:t>formitate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cu </a:t>
            </a:r>
            <a:r>
              <a:rPr lang="en-US" sz="2000" dirty="0" err="1"/>
              <a:t>acorduril</a:t>
            </a:r>
            <a:r>
              <a:rPr lang="ro-RO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petroliere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/>
              <a:t>Elaborarea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strategi</a:t>
            </a:r>
            <a:r>
              <a:rPr lang="ro-RO" sz="2000" dirty="0"/>
              <a:t>i</a:t>
            </a:r>
            <a:r>
              <a:rPr lang="en-US" sz="2000" dirty="0"/>
              <a:t> </a:t>
            </a:r>
            <a:r>
              <a:rPr lang="en-US" sz="2000" dirty="0" err="1"/>
              <a:t>energetice</a:t>
            </a:r>
            <a:r>
              <a:rPr lang="en-US" sz="2000" dirty="0"/>
              <a:t> care </a:t>
            </a:r>
            <a:r>
              <a:rPr lang="ro-RO" sz="2000" dirty="0"/>
              <a:t>să </a:t>
            </a:r>
            <a:r>
              <a:rPr lang="en-US" sz="2000" dirty="0"/>
              <a:t>reflect</a:t>
            </a:r>
            <a:r>
              <a:rPr lang="ro-RO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viziune</a:t>
            </a:r>
            <a:r>
              <a:rPr lang="ro-RO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viitorul</a:t>
            </a:r>
            <a:r>
              <a:rPr lang="en-US" sz="2000" dirty="0"/>
              <a:t> energetic al </a:t>
            </a:r>
            <a:r>
              <a:rPr lang="ro-RO" sz="2000" dirty="0"/>
              <a:t>ţă</a:t>
            </a:r>
            <a:r>
              <a:rPr lang="en-US" sz="2000" dirty="0" err="1"/>
              <a:t>rii</a:t>
            </a: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4841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1091744"/>
          </a:xfrm>
          <a:prstGeom prst="rect">
            <a:avLst/>
          </a:prstGeom>
          <a:solidFill>
            <a:srgbClr val="0E5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142" y="68818"/>
            <a:ext cx="849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EUROSTAT: Pre</a:t>
            </a:r>
            <a:r>
              <a:rPr lang="ro-RO" sz="2800" b="1" dirty="0" smtClean="0">
                <a:solidFill>
                  <a:prstClr val="white"/>
                </a:solidFill>
              </a:rPr>
              <a:t>ţ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lvl="0"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semestrul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II/2016 (f</a:t>
            </a:r>
            <a:r>
              <a:rPr lang="ro-RO" sz="2800" b="1" dirty="0" smtClean="0">
                <a:solidFill>
                  <a:schemeClr val="bg1"/>
                </a:solidFill>
              </a:rPr>
              <a:t>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lang="ro-RO" sz="2800" b="1" dirty="0" smtClean="0">
                <a:solidFill>
                  <a:schemeClr val="bg1"/>
                </a:solidFill>
              </a:rPr>
              <a:t>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taxe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9" y="5437402"/>
            <a:ext cx="4760687" cy="1149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710"/>
            <a:ext cx="1243227" cy="41325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763" y="6012218"/>
            <a:ext cx="362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Pagina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web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EUROSTAT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36762" y="6448534"/>
            <a:ext cx="4538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http://ec.europa.eu/eurostat/data/database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162001780"/>
              </p:ext>
            </p:extLst>
          </p:nvPr>
        </p:nvGraphicFramePr>
        <p:xfrm>
          <a:off x="1243226" y="1227666"/>
          <a:ext cx="778103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571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1091744"/>
          </a:xfrm>
          <a:prstGeom prst="rect">
            <a:avLst/>
          </a:prstGeom>
          <a:solidFill>
            <a:srgbClr val="0E5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247" y="284262"/>
            <a:ext cx="849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Cota lunar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torilor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ţ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9" y="5437402"/>
            <a:ext cx="4760687" cy="1149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10"/>
            <a:ext cx="1243227" cy="4132580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/>
          </p:nvPr>
        </p:nvGraphicFramePr>
        <p:xfrm>
          <a:off x="1555714" y="1160846"/>
          <a:ext cx="6311181" cy="420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8806" y="6126265"/>
            <a:ext cx="362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Pagina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web SNTGN TRANSGAZ</a:t>
            </a:r>
          </a:p>
        </p:txBody>
      </p:sp>
    </p:spTree>
    <p:extLst>
      <p:ext uri="{BB962C8B-B14F-4D97-AF65-F5344CB8AC3E}">
        <p14:creationId xmlns:p14="http://schemas.microsoft.com/office/powerpoint/2010/main" val="402158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371</Words>
  <Application>Microsoft Office PowerPoint</Application>
  <PresentationFormat>A4 Paper (210x297 mm)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Wingmedia</dc:creator>
  <cp:lastModifiedBy>Harald Kraft</cp:lastModifiedBy>
  <cp:revision>65</cp:revision>
  <dcterms:created xsi:type="dcterms:W3CDTF">2015-08-18T09:03:05Z</dcterms:created>
  <dcterms:modified xsi:type="dcterms:W3CDTF">2017-05-23T08:58:10Z</dcterms:modified>
</cp:coreProperties>
</file>