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ags/tag1.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02" r:id="rId2"/>
  </p:sldMasterIdLst>
  <p:notesMasterIdLst>
    <p:notesMasterId r:id="rId14"/>
  </p:notesMasterIdLst>
  <p:handoutMasterIdLst>
    <p:handoutMasterId r:id="rId15"/>
  </p:handoutMasterIdLst>
  <p:sldIdLst>
    <p:sldId id="319" r:id="rId3"/>
    <p:sldId id="335" r:id="rId4"/>
    <p:sldId id="322" r:id="rId5"/>
    <p:sldId id="359" r:id="rId6"/>
    <p:sldId id="327" r:id="rId7"/>
    <p:sldId id="332" r:id="rId8"/>
    <p:sldId id="316" r:id="rId9"/>
    <p:sldId id="330" r:id="rId10"/>
    <p:sldId id="360" r:id="rId11"/>
    <p:sldId id="328" r:id="rId12"/>
    <p:sldId id="320" r:id="rId1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lad, Andreea (RO - Bucharest)" initials="VA(-B" lastIdx="19" clrIdx="0">
    <p:extLst>
      <p:ext uri="{19B8F6BF-5375-455C-9EA6-DF929625EA0E}">
        <p15:presenceInfo xmlns:p15="http://schemas.microsoft.com/office/powerpoint/2012/main" xmlns="" userId="S-1-5-21-2094927150-201071529-617630493-572382" providerId="AD"/>
      </p:ext>
    </p:extLst>
  </p:cmAuthor>
  <p:cmAuthor id="2" name="Preda, Anca (RO - Bucharest)" initials="PA(-B" lastIdx="5" clrIdx="1">
    <p:extLst>
      <p:ext uri="{19B8F6BF-5375-455C-9EA6-DF929625EA0E}">
        <p15:presenceInfo xmlns:p15="http://schemas.microsoft.com/office/powerpoint/2012/main" xmlns="" userId="S-1-5-21-2094927150-201071529-617630493-10009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169"/>
    <a:srgbClr val="E30613"/>
    <a:srgbClr val="0097A9"/>
    <a:srgbClr val="43B02A"/>
    <a:srgbClr val="C2D7DD"/>
    <a:srgbClr val="BFD5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47" autoAdjust="0"/>
    <p:restoredTop sz="94434" autoAdjust="0"/>
  </p:normalViewPr>
  <p:slideViewPr>
    <p:cSldViewPr snapToGrid="0">
      <p:cViewPr>
        <p:scale>
          <a:sx n="60" d="100"/>
          <a:sy n="60" d="100"/>
        </p:scale>
        <p:origin x="-1368" y="-28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oleObject" Target="file:///\\robuh0001\office\Tax%20&amp;%20Legal%20Working%20Area\Clients\R\ROPEPCA\Presentation\Romanian%20version\Graphs%20-%2022%20martie.xlsx" TargetMode="Externa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Sheet3!$C$1</c:f>
              <c:strCache>
                <c:ptCount val="1"/>
                <c:pt idx="0">
                  <c:v>Rata efectivă (2014)</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290999091517622E-17"/>
                  <c:y val="1.023621063542285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4906696613893531E-3"/>
                  <c:y val="-5.118105317711518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2453348306946817E-3"/>
                  <c:y val="2.559052658855618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4906696613893843E-3"/>
                  <c:y val="-5.118105317711425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6133370767366634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4.1163996366070487E-17"/>
                  <c:y val="7.677157976567137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
                  <c:y val="5.118105317711425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4.4906696613893635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6.7360044920840457E-3"/>
                  <c:y val="-2.559052658855712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1.3472008984168091E-2"/>
                  <c:y val="1.535431595313418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3.3680022460419404E-3"/>
                  <c:y val="-2.559052658855712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4.4906696613892811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7"/>
              <c:layout>
                <c:manualLayout>
                  <c:x val="-6.7360044920841281E-3"/>
                  <c:y val="-5.118105317711425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2"/>
              <c:layout>
                <c:manualLayout>
                  <c:x val="-3.3680022460420228E-3"/>
                  <c:y val="7.677157976567137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4"/>
              <c:layout/>
              <c:tx>
                <c:rich>
                  <a:bodyPr/>
                  <a:lstStyle/>
                  <a:p>
                    <a:r>
                      <a:rPr lang="en-US" smtClean="0"/>
                      <a:t>69.9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Sheet3!$A$2:$A$26</c:f>
              <c:strCache>
                <c:ptCount val="25"/>
                <c:pt idx="0">
                  <c:v>Marea Britanie</c:v>
                </c:pt>
                <c:pt idx="1">
                  <c:v>Grecia</c:v>
                </c:pt>
                <c:pt idx="2">
                  <c:v>Polonia</c:v>
                </c:pt>
                <c:pt idx="3">
                  <c:v>Slovenia</c:v>
                </c:pt>
                <c:pt idx="4">
                  <c:v>Spania</c:v>
                </c:pt>
                <c:pt idx="5">
                  <c:v>Germania: alte câmpuri</c:v>
                </c:pt>
                <c:pt idx="6">
                  <c:v>Olanda: câmpuri mici</c:v>
                </c:pt>
                <c:pt idx="7">
                  <c:v>Serbia</c:v>
                </c:pt>
                <c:pt idx="8">
                  <c:v>Irlanda</c:v>
                </c:pt>
                <c:pt idx="9">
                  <c:v>Republica Cehă</c:v>
                </c:pt>
                <c:pt idx="10">
                  <c:v>Republica Slovaciei</c:v>
                </c:pt>
                <c:pt idx="11">
                  <c:v>Bulgaria</c:v>
                </c:pt>
                <c:pt idx="12">
                  <c:v>Italia</c:v>
                </c:pt>
                <c:pt idx="13">
                  <c:v>Danemarca</c:v>
                </c:pt>
                <c:pt idx="14">
                  <c:v>Franța</c:v>
                </c:pt>
                <c:pt idx="15">
                  <c:v>Croația</c:v>
                </c:pt>
                <c:pt idx="16">
                  <c:v>Turcia</c:v>
                </c:pt>
                <c:pt idx="17">
                  <c:v>Lituania</c:v>
                </c:pt>
                <c:pt idx="18">
                  <c:v>Norvegia</c:v>
                </c:pt>
                <c:pt idx="19">
                  <c:v>Albania</c:v>
                </c:pt>
                <c:pt idx="20">
                  <c:v>Germania: SH&amp;NI</c:v>
                </c:pt>
                <c:pt idx="21">
                  <c:v>Austria</c:v>
                </c:pt>
                <c:pt idx="22">
                  <c:v>Romania</c:v>
                </c:pt>
                <c:pt idx="23">
                  <c:v>Ungaria</c:v>
                </c:pt>
                <c:pt idx="24">
                  <c:v>Olanda Groeningen*</c:v>
                </c:pt>
              </c:strCache>
            </c:strRef>
          </c:cat>
          <c:val>
            <c:numRef>
              <c:f>Sheet3!$C$2:$C$26</c:f>
              <c:numCache>
                <c:formatCode>General</c:formatCode>
                <c:ptCount val="25"/>
                <c:pt idx="0">
                  <c:v>6</c:v>
                </c:pt>
                <c:pt idx="1">
                  <c:v>0</c:v>
                </c:pt>
                <c:pt idx="2">
                  <c:v>0.7</c:v>
                </c:pt>
                <c:pt idx="3">
                  <c:v>1</c:v>
                </c:pt>
                <c:pt idx="4">
                  <c:v>2.2000000000000002</c:v>
                </c:pt>
                <c:pt idx="5">
                  <c:v>3.6</c:v>
                </c:pt>
                <c:pt idx="6">
                  <c:v>4.0999999999999996</c:v>
                </c:pt>
                <c:pt idx="7">
                  <c:v>2.8</c:v>
                </c:pt>
                <c:pt idx="8">
                  <c:v>4.0999999999999996</c:v>
                </c:pt>
                <c:pt idx="9">
                  <c:v>5</c:v>
                </c:pt>
                <c:pt idx="10">
                  <c:v>5</c:v>
                </c:pt>
                <c:pt idx="11">
                  <c:v>7.7</c:v>
                </c:pt>
                <c:pt idx="12">
                  <c:v>11.7</c:v>
                </c:pt>
                <c:pt idx="13">
                  <c:v>20.6</c:v>
                </c:pt>
                <c:pt idx="14">
                  <c:v>6.6</c:v>
                </c:pt>
                <c:pt idx="15">
                  <c:v>10</c:v>
                </c:pt>
                <c:pt idx="16">
                  <c:v>12.5</c:v>
                </c:pt>
                <c:pt idx="17">
                  <c:v>9.9</c:v>
                </c:pt>
                <c:pt idx="18">
                  <c:v>18.8</c:v>
                </c:pt>
                <c:pt idx="19">
                  <c:v>14.7</c:v>
                </c:pt>
                <c:pt idx="20">
                  <c:v>17.3</c:v>
                </c:pt>
                <c:pt idx="21">
                  <c:v>21.2</c:v>
                </c:pt>
                <c:pt idx="22">
                  <c:v>15</c:v>
                </c:pt>
                <c:pt idx="23">
                  <c:v>22.9</c:v>
                </c:pt>
                <c:pt idx="24">
                  <c:v>27</c:v>
                </c:pt>
              </c:numCache>
            </c:numRef>
          </c:val>
        </c:ser>
        <c:ser>
          <c:idx val="1"/>
          <c:order val="1"/>
          <c:tx>
            <c:strRef>
              <c:f>Sheet3!$J$1</c:f>
              <c:strCache>
                <c:ptCount val="1"/>
                <c:pt idx="0">
                  <c:v>Rata efectivă (2015)</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290999091517622E-17"/>
                  <c:y val="-7.677157976567043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layout>
                <c:manualLayout>
                  <c:x val="5.613337076736705E-3"/>
                  <c:y val="-2.559052658855806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4.4906696613893635E-3"/>
                  <c:y val="5.118105317711425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4906696613893635E-3"/>
                  <c:y val="5.118105317711425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0104006738126068E-2"/>
                  <c:y val="7.677157976567137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4.4906696613894051E-3"/>
                  <c:y val="-7.677157976567137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layout>
                <c:manualLayout>
                  <c:x val="1.459467639951535E-2"/>
                  <c:y val="2.559052658855703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1.1226674153473327E-2"/>
                  <c:y val="2.303147392970141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4.4906696613893635E-3"/>
                  <c:y val="-1.791336861198998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5"/>
              <c:delete val="1"/>
              <c:extLst>
                <c:ext xmlns:c15="http://schemas.microsoft.com/office/drawing/2012/chart" uri="{CE6537A1-D6FC-4f65-9D91-7224C49458BB}"/>
              </c:extLst>
            </c:dLbl>
            <c:dLbl>
              <c:idx val="16"/>
              <c:delete val="1"/>
              <c:extLst>
                <c:ext xmlns:c15="http://schemas.microsoft.com/office/drawing/2012/chart" uri="{CE6537A1-D6FC-4f65-9D91-7224C49458BB}"/>
              </c:extLst>
            </c:dLbl>
            <c:dLbl>
              <c:idx val="18"/>
              <c:layout>
                <c:manualLayout>
                  <c:x val="4.4906696613894459E-3"/>
                  <c:y val="-4.6915423441379684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19"/>
              <c:layout>
                <c:manualLayout>
                  <c:x val="6.7360044920840457E-3"/>
                  <c:y val="2.559052658855712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0"/>
              <c:layout>
                <c:manualLayout>
                  <c:x val="6.7360044920838809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1"/>
              <c:layout>
                <c:manualLayout>
                  <c:x val="5.6133370767365402E-3"/>
                  <c:y val="5.118105317711425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2"/>
              <c:layout>
                <c:manualLayout>
                  <c:x val="-7.8586719074315511E-3"/>
                  <c:y val="1.279526329427851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3"/>
              <c:layout>
                <c:manualLayout>
                  <c:x val="1.0104006738125903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4"/>
              <c:layout>
                <c:manualLayout>
                  <c:x val="5.613337076736705E-3"/>
                  <c:y val="-2.5590526588557126E-3"/>
                </c:manualLayout>
              </c:layout>
              <c:tx>
                <c:rich>
                  <a:bodyPr/>
                  <a:lstStyle/>
                  <a:p>
                    <a:r>
                      <a:rPr lang="en-US" dirty="0" smtClean="0"/>
                      <a:t>60.8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Sheet3!$A$2:$A$26</c:f>
              <c:strCache>
                <c:ptCount val="25"/>
                <c:pt idx="0">
                  <c:v>Marea Britanie</c:v>
                </c:pt>
                <c:pt idx="1">
                  <c:v>Grecia</c:v>
                </c:pt>
                <c:pt idx="2">
                  <c:v>Polonia</c:v>
                </c:pt>
                <c:pt idx="3">
                  <c:v>Slovenia</c:v>
                </c:pt>
                <c:pt idx="4">
                  <c:v>Spania</c:v>
                </c:pt>
                <c:pt idx="5">
                  <c:v>Germania: alte câmpuri</c:v>
                </c:pt>
                <c:pt idx="6">
                  <c:v>Olanda: câmpuri mici</c:v>
                </c:pt>
                <c:pt idx="7">
                  <c:v>Serbia</c:v>
                </c:pt>
                <c:pt idx="8">
                  <c:v>Irlanda</c:v>
                </c:pt>
                <c:pt idx="9">
                  <c:v>Republica Cehă</c:v>
                </c:pt>
                <c:pt idx="10">
                  <c:v>Republica Slovaciei</c:v>
                </c:pt>
                <c:pt idx="11">
                  <c:v>Bulgaria</c:v>
                </c:pt>
                <c:pt idx="12">
                  <c:v>Italia</c:v>
                </c:pt>
                <c:pt idx="13">
                  <c:v>Danemarca</c:v>
                </c:pt>
                <c:pt idx="14">
                  <c:v>Franța</c:v>
                </c:pt>
                <c:pt idx="15">
                  <c:v>Croația</c:v>
                </c:pt>
                <c:pt idx="16">
                  <c:v>Turcia</c:v>
                </c:pt>
                <c:pt idx="17">
                  <c:v>Lituania</c:v>
                </c:pt>
                <c:pt idx="18">
                  <c:v>Norvegia</c:v>
                </c:pt>
                <c:pt idx="19">
                  <c:v>Albania</c:v>
                </c:pt>
                <c:pt idx="20">
                  <c:v>Germania: SH&amp;NI</c:v>
                </c:pt>
                <c:pt idx="21">
                  <c:v>Austria</c:v>
                </c:pt>
                <c:pt idx="22">
                  <c:v>Romania</c:v>
                </c:pt>
                <c:pt idx="23">
                  <c:v>Ungaria</c:v>
                </c:pt>
                <c:pt idx="24">
                  <c:v>Olanda Groeningen*</c:v>
                </c:pt>
              </c:strCache>
            </c:strRef>
          </c:cat>
          <c:val>
            <c:numRef>
              <c:f>Sheet3!$J$2:$J$26</c:f>
              <c:numCache>
                <c:formatCode>General</c:formatCode>
                <c:ptCount val="25"/>
                <c:pt idx="0">
                  <c:v>-1.1000000000000001</c:v>
                </c:pt>
                <c:pt idx="1">
                  <c:v>0</c:v>
                </c:pt>
                <c:pt idx="2">
                  <c:v>0.9</c:v>
                </c:pt>
                <c:pt idx="3">
                  <c:v>1</c:v>
                </c:pt>
                <c:pt idx="4">
                  <c:v>2.2000000000000002</c:v>
                </c:pt>
                <c:pt idx="5">
                  <c:v>2.5</c:v>
                </c:pt>
                <c:pt idx="6">
                  <c:v>2.8</c:v>
                </c:pt>
                <c:pt idx="7">
                  <c:v>2.9</c:v>
                </c:pt>
                <c:pt idx="8">
                  <c:v>4.5</c:v>
                </c:pt>
                <c:pt idx="9">
                  <c:v>5</c:v>
                </c:pt>
                <c:pt idx="10">
                  <c:v>5</c:v>
                </c:pt>
                <c:pt idx="11">
                  <c:v>7.1</c:v>
                </c:pt>
                <c:pt idx="12">
                  <c:v>8.6999999999999993</c:v>
                </c:pt>
                <c:pt idx="13">
                  <c:v>9.1999999999999993</c:v>
                </c:pt>
                <c:pt idx="14">
                  <c:v>9.6</c:v>
                </c:pt>
                <c:pt idx="15">
                  <c:v>10</c:v>
                </c:pt>
                <c:pt idx="16">
                  <c:v>12.5</c:v>
                </c:pt>
                <c:pt idx="17">
                  <c:v>13.4</c:v>
                </c:pt>
                <c:pt idx="18">
                  <c:v>13.9</c:v>
                </c:pt>
                <c:pt idx="19">
                  <c:v>14</c:v>
                </c:pt>
                <c:pt idx="20">
                  <c:v>14.5</c:v>
                </c:pt>
                <c:pt idx="21">
                  <c:v>16.899999999999999</c:v>
                </c:pt>
                <c:pt idx="22">
                  <c:v>16.899999999999999</c:v>
                </c:pt>
                <c:pt idx="23">
                  <c:v>18.100000000000001</c:v>
                </c:pt>
                <c:pt idx="24">
                  <c:v>25</c:v>
                </c:pt>
              </c:numCache>
            </c:numRef>
          </c:val>
        </c:ser>
        <c:ser>
          <c:idx val="2"/>
          <c:order val="2"/>
          <c:tx>
            <c:strRef>
              <c:f>Sheet3!$O$1</c:f>
              <c:strCache>
                <c:ptCount val="1"/>
                <c:pt idx="0">
                  <c:v>Rata efectivă (2016)</c:v>
                </c:pt>
              </c:strCache>
            </c:strRef>
          </c:tx>
          <c:spPr>
            <a:solidFill>
              <a:srgbClr val="FF0000"/>
            </a:solidFill>
            <a:ln>
              <a:solidFill>
                <a:srgbClr val="FF0000"/>
              </a:solid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Sheet3!$A$2:$A$26</c:f>
              <c:strCache>
                <c:ptCount val="25"/>
                <c:pt idx="0">
                  <c:v>Marea Britanie</c:v>
                </c:pt>
                <c:pt idx="1">
                  <c:v>Grecia</c:v>
                </c:pt>
                <c:pt idx="2">
                  <c:v>Polonia</c:v>
                </c:pt>
                <c:pt idx="3">
                  <c:v>Slovenia</c:v>
                </c:pt>
                <c:pt idx="4">
                  <c:v>Spania</c:v>
                </c:pt>
                <c:pt idx="5">
                  <c:v>Germania: alte câmpuri</c:v>
                </c:pt>
                <c:pt idx="6">
                  <c:v>Olanda: câmpuri mici</c:v>
                </c:pt>
                <c:pt idx="7">
                  <c:v>Serbia</c:v>
                </c:pt>
                <c:pt idx="8">
                  <c:v>Irlanda</c:v>
                </c:pt>
                <c:pt idx="9">
                  <c:v>Republica Cehă</c:v>
                </c:pt>
                <c:pt idx="10">
                  <c:v>Republica Slovaciei</c:v>
                </c:pt>
                <c:pt idx="11">
                  <c:v>Bulgaria</c:v>
                </c:pt>
                <c:pt idx="12">
                  <c:v>Italia</c:v>
                </c:pt>
                <c:pt idx="13">
                  <c:v>Danemarca</c:v>
                </c:pt>
                <c:pt idx="14">
                  <c:v>Franța</c:v>
                </c:pt>
                <c:pt idx="15">
                  <c:v>Croația</c:v>
                </c:pt>
                <c:pt idx="16">
                  <c:v>Turcia</c:v>
                </c:pt>
                <c:pt idx="17">
                  <c:v>Lituania</c:v>
                </c:pt>
                <c:pt idx="18">
                  <c:v>Norvegia</c:v>
                </c:pt>
                <c:pt idx="19">
                  <c:v>Albania</c:v>
                </c:pt>
                <c:pt idx="20">
                  <c:v>Germania: SH&amp;NI</c:v>
                </c:pt>
                <c:pt idx="21">
                  <c:v>Austria</c:v>
                </c:pt>
                <c:pt idx="22">
                  <c:v>Romania</c:v>
                </c:pt>
                <c:pt idx="23">
                  <c:v>Ungaria</c:v>
                </c:pt>
                <c:pt idx="24">
                  <c:v>Olanda Groeningen*</c:v>
                </c:pt>
              </c:strCache>
            </c:strRef>
          </c:cat>
          <c:val>
            <c:numRef>
              <c:f>Sheet3!$O$2:$O$26</c:f>
              <c:numCache>
                <c:formatCode>General</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17.5</c:v>
                </c:pt>
                <c:pt idx="23">
                  <c:v>0</c:v>
                </c:pt>
                <c:pt idx="24">
                  <c:v>0</c:v>
                </c:pt>
              </c:numCache>
            </c:numRef>
          </c:val>
        </c:ser>
        <c:dLbls>
          <c:showLegendKey val="0"/>
          <c:showVal val="0"/>
          <c:showCatName val="0"/>
          <c:showSerName val="0"/>
          <c:showPercent val="0"/>
          <c:showBubbleSize val="0"/>
        </c:dLbls>
        <c:gapWidth val="219"/>
        <c:overlap val="-27"/>
        <c:axId val="185723520"/>
        <c:axId val="185622912"/>
      </c:barChart>
      <c:lineChart>
        <c:grouping val="standard"/>
        <c:varyColors val="0"/>
        <c:ser>
          <c:idx val="3"/>
          <c:order val="3"/>
          <c:tx>
            <c:strRef>
              <c:f>Sheet3!$M$1</c:f>
              <c:strCache>
                <c:ptCount val="1"/>
                <c:pt idx="0">
                  <c:v>Media Europei (2015)</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cat>
            <c:strRef>
              <c:f>Sheet3!$A$2:$A$26</c:f>
              <c:strCache>
                <c:ptCount val="25"/>
                <c:pt idx="0">
                  <c:v>Marea Britanie</c:v>
                </c:pt>
                <c:pt idx="1">
                  <c:v>Grecia</c:v>
                </c:pt>
                <c:pt idx="2">
                  <c:v>Polonia</c:v>
                </c:pt>
                <c:pt idx="3">
                  <c:v>Slovenia</c:v>
                </c:pt>
                <c:pt idx="4">
                  <c:v>Spania</c:v>
                </c:pt>
                <c:pt idx="5">
                  <c:v>Germania: alte câmpuri</c:v>
                </c:pt>
                <c:pt idx="6">
                  <c:v>Olanda: câmpuri mici</c:v>
                </c:pt>
                <c:pt idx="7">
                  <c:v>Serbia</c:v>
                </c:pt>
                <c:pt idx="8">
                  <c:v>Irlanda</c:v>
                </c:pt>
                <c:pt idx="9">
                  <c:v>Republica Cehă</c:v>
                </c:pt>
                <c:pt idx="10">
                  <c:v>Republica Slovaciei</c:v>
                </c:pt>
                <c:pt idx="11">
                  <c:v>Bulgaria</c:v>
                </c:pt>
                <c:pt idx="12">
                  <c:v>Italia</c:v>
                </c:pt>
                <c:pt idx="13">
                  <c:v>Danemarca</c:v>
                </c:pt>
                <c:pt idx="14">
                  <c:v>Franța</c:v>
                </c:pt>
                <c:pt idx="15">
                  <c:v>Croația</c:v>
                </c:pt>
                <c:pt idx="16">
                  <c:v>Turcia</c:v>
                </c:pt>
                <c:pt idx="17">
                  <c:v>Lituania</c:v>
                </c:pt>
                <c:pt idx="18">
                  <c:v>Norvegia</c:v>
                </c:pt>
                <c:pt idx="19">
                  <c:v>Albania</c:v>
                </c:pt>
                <c:pt idx="20">
                  <c:v>Germania: SH&amp;NI</c:v>
                </c:pt>
                <c:pt idx="21">
                  <c:v>Austria</c:v>
                </c:pt>
                <c:pt idx="22">
                  <c:v>Romania</c:v>
                </c:pt>
                <c:pt idx="23">
                  <c:v>Ungaria</c:v>
                </c:pt>
                <c:pt idx="24">
                  <c:v>Olanda Groeningen*</c:v>
                </c:pt>
              </c:strCache>
            </c:strRef>
          </c:cat>
          <c:val>
            <c:numRef>
              <c:f>Sheet3!$M$2:$M$26</c:f>
              <c:numCache>
                <c:formatCode>General</c:formatCode>
                <c:ptCount val="25"/>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numCache>
            </c:numRef>
          </c:val>
          <c:smooth val="0"/>
        </c:ser>
        <c:ser>
          <c:idx val="4"/>
          <c:order val="4"/>
          <c:tx>
            <c:strRef>
              <c:f>Sheet3!$N$1</c:f>
              <c:strCache>
                <c:ptCount val="1"/>
                <c:pt idx="0">
                  <c:v>Media Europei, exceptând Groeningen Olanda (2015)</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cat>
            <c:strRef>
              <c:f>Sheet3!$A$2:$A$26</c:f>
              <c:strCache>
                <c:ptCount val="25"/>
                <c:pt idx="0">
                  <c:v>Marea Britanie</c:v>
                </c:pt>
                <c:pt idx="1">
                  <c:v>Grecia</c:v>
                </c:pt>
                <c:pt idx="2">
                  <c:v>Polonia</c:v>
                </c:pt>
                <c:pt idx="3">
                  <c:v>Slovenia</c:v>
                </c:pt>
                <c:pt idx="4">
                  <c:v>Spania</c:v>
                </c:pt>
                <c:pt idx="5">
                  <c:v>Germania: alte câmpuri</c:v>
                </c:pt>
                <c:pt idx="6">
                  <c:v>Olanda: câmpuri mici</c:v>
                </c:pt>
                <c:pt idx="7">
                  <c:v>Serbia</c:v>
                </c:pt>
                <c:pt idx="8">
                  <c:v>Irlanda</c:v>
                </c:pt>
                <c:pt idx="9">
                  <c:v>Republica Cehă</c:v>
                </c:pt>
                <c:pt idx="10">
                  <c:v>Republica Slovaciei</c:v>
                </c:pt>
                <c:pt idx="11">
                  <c:v>Bulgaria</c:v>
                </c:pt>
                <c:pt idx="12">
                  <c:v>Italia</c:v>
                </c:pt>
                <c:pt idx="13">
                  <c:v>Danemarca</c:v>
                </c:pt>
                <c:pt idx="14">
                  <c:v>Franța</c:v>
                </c:pt>
                <c:pt idx="15">
                  <c:v>Croația</c:v>
                </c:pt>
                <c:pt idx="16">
                  <c:v>Turcia</c:v>
                </c:pt>
                <c:pt idx="17">
                  <c:v>Lituania</c:v>
                </c:pt>
                <c:pt idx="18">
                  <c:v>Norvegia</c:v>
                </c:pt>
                <c:pt idx="19">
                  <c:v>Albania</c:v>
                </c:pt>
                <c:pt idx="20">
                  <c:v>Germania: SH&amp;NI</c:v>
                </c:pt>
                <c:pt idx="21">
                  <c:v>Austria</c:v>
                </c:pt>
                <c:pt idx="22">
                  <c:v>Romania</c:v>
                </c:pt>
                <c:pt idx="23">
                  <c:v>Ungaria</c:v>
                </c:pt>
                <c:pt idx="24">
                  <c:v>Olanda Groeningen*</c:v>
                </c:pt>
              </c:strCache>
            </c:strRef>
          </c:cat>
          <c:val>
            <c:numRef>
              <c:f>Sheet3!$N$2:$N$26</c:f>
              <c:numCache>
                <c:formatCode>General</c:formatCode>
                <c:ptCount val="25"/>
                <c:pt idx="0">
                  <c:v>7.9</c:v>
                </c:pt>
                <c:pt idx="1">
                  <c:v>7.9</c:v>
                </c:pt>
                <c:pt idx="2">
                  <c:v>7.9</c:v>
                </c:pt>
                <c:pt idx="3">
                  <c:v>7.9</c:v>
                </c:pt>
                <c:pt idx="4">
                  <c:v>7.9</c:v>
                </c:pt>
                <c:pt idx="5">
                  <c:v>7.9</c:v>
                </c:pt>
                <c:pt idx="6">
                  <c:v>7.9</c:v>
                </c:pt>
                <c:pt idx="7">
                  <c:v>7.9</c:v>
                </c:pt>
                <c:pt idx="8">
                  <c:v>7.9</c:v>
                </c:pt>
                <c:pt idx="9">
                  <c:v>7.9</c:v>
                </c:pt>
                <c:pt idx="10">
                  <c:v>7.9</c:v>
                </c:pt>
                <c:pt idx="11">
                  <c:v>7.9</c:v>
                </c:pt>
                <c:pt idx="12">
                  <c:v>7.9</c:v>
                </c:pt>
                <c:pt idx="13">
                  <c:v>7.9</c:v>
                </c:pt>
                <c:pt idx="14">
                  <c:v>7.9</c:v>
                </c:pt>
                <c:pt idx="15">
                  <c:v>7.9</c:v>
                </c:pt>
                <c:pt idx="16">
                  <c:v>7.9</c:v>
                </c:pt>
                <c:pt idx="17">
                  <c:v>7.9</c:v>
                </c:pt>
                <c:pt idx="18">
                  <c:v>7.9</c:v>
                </c:pt>
                <c:pt idx="19">
                  <c:v>7.9</c:v>
                </c:pt>
                <c:pt idx="20">
                  <c:v>7.9</c:v>
                </c:pt>
                <c:pt idx="21">
                  <c:v>7.9</c:v>
                </c:pt>
                <c:pt idx="22">
                  <c:v>7.9</c:v>
                </c:pt>
                <c:pt idx="23">
                  <c:v>7.9</c:v>
                </c:pt>
                <c:pt idx="24">
                  <c:v>7.9</c:v>
                </c:pt>
              </c:numCache>
            </c:numRef>
          </c:val>
          <c:smooth val="0"/>
        </c:ser>
        <c:dLbls>
          <c:showLegendKey val="0"/>
          <c:showVal val="0"/>
          <c:showCatName val="0"/>
          <c:showSerName val="0"/>
          <c:showPercent val="0"/>
          <c:showBubbleSize val="0"/>
        </c:dLbls>
        <c:marker val="1"/>
        <c:smooth val="0"/>
        <c:axId val="185723520"/>
        <c:axId val="185622912"/>
      </c:lineChart>
      <c:catAx>
        <c:axId val="1857235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622912"/>
        <c:crosses val="autoZero"/>
        <c:auto val="1"/>
        <c:lblAlgn val="ctr"/>
        <c:lblOffset val="100"/>
        <c:noMultiLvlLbl val="0"/>
      </c:catAx>
      <c:valAx>
        <c:axId val="18562291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57235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32C4C6-4F4D-4E0A-8875-414F1D306A92}"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US"/>
        </a:p>
      </dgm:t>
    </dgm:pt>
    <dgm:pt modelId="{870B8B2A-626C-47D1-9BE0-DE847E7D8736}">
      <dgm:prSet custT="1"/>
      <dgm:spPr/>
      <dgm:t>
        <a:bodyPr/>
        <a:lstStyle/>
        <a:p>
          <a:pPr rtl="0"/>
          <a:r>
            <a:rPr lang="en-US" sz="1400" b="0" dirty="0" err="1" smtClean="0"/>
            <a:t>Fiscalitatea</a:t>
          </a:r>
          <a:r>
            <a:rPr lang="en-US" sz="1400" b="0" dirty="0" smtClean="0"/>
            <a:t> </a:t>
          </a:r>
          <a:r>
            <a:rPr lang="ro-RO" sz="1400" b="0" dirty="0" smtClean="0"/>
            <a:t>î</a:t>
          </a:r>
          <a:r>
            <a:rPr lang="en-US" sz="1400" b="0" dirty="0" smtClean="0"/>
            <a:t>n </a:t>
          </a:r>
          <a:r>
            <a:rPr lang="en-US" sz="1400" b="0" dirty="0" err="1" smtClean="0"/>
            <a:t>strategia</a:t>
          </a:r>
          <a:r>
            <a:rPr lang="en-US" sz="1400" b="0" dirty="0" smtClean="0"/>
            <a:t> energetic</a:t>
          </a:r>
          <a:r>
            <a:rPr lang="ro-RO" sz="1400" b="0" dirty="0" smtClean="0"/>
            <a:t>ă</a:t>
          </a:r>
          <a:r>
            <a:rPr lang="en-US" sz="1400" b="0" i="0" baseline="0" dirty="0" smtClean="0"/>
            <a:t>	</a:t>
          </a:r>
          <a:endParaRPr lang="en-US" sz="1400" b="0" dirty="0"/>
        </a:p>
      </dgm:t>
    </dgm:pt>
    <dgm:pt modelId="{C194DC72-0E5F-41CD-B7DF-A0D998B01FFB}" type="parTrans" cxnId="{415BA4F3-EEAA-4D01-A891-F4CCFA1675B3}">
      <dgm:prSet/>
      <dgm:spPr/>
      <dgm:t>
        <a:bodyPr/>
        <a:lstStyle/>
        <a:p>
          <a:endParaRPr lang="en-US" sz="1600"/>
        </a:p>
      </dgm:t>
    </dgm:pt>
    <dgm:pt modelId="{D1906FCE-38BB-4A70-AA98-E1D244B43878}" type="sibTrans" cxnId="{415BA4F3-EEAA-4D01-A891-F4CCFA1675B3}">
      <dgm:prSet/>
      <dgm:spPr/>
      <dgm:t>
        <a:bodyPr/>
        <a:lstStyle/>
        <a:p>
          <a:endParaRPr lang="en-US" sz="1600"/>
        </a:p>
      </dgm:t>
    </dgm:pt>
    <dgm:pt modelId="{5541C7D2-FBEB-4A38-BC00-5D6A14FEB585}">
      <dgm:prSet custT="1"/>
      <dgm:spPr/>
      <dgm:t>
        <a:bodyPr/>
        <a:lstStyle/>
        <a:p>
          <a:pPr rtl="0"/>
          <a:r>
            <a:rPr lang="ro-RO" sz="1400" b="0" dirty="0" smtClean="0"/>
            <a:t>Caracteristicile regimului fiscal </a:t>
          </a:r>
          <a:r>
            <a:rPr lang="en-US" sz="1400" b="0" dirty="0" err="1" smtClean="0"/>
            <a:t>optim</a:t>
          </a:r>
          <a:r>
            <a:rPr lang="en-US" sz="1400" b="0" dirty="0" smtClean="0"/>
            <a:t> </a:t>
          </a:r>
          <a:r>
            <a:rPr lang="ro-RO" sz="1400" b="0" dirty="0" smtClean="0"/>
            <a:t>pentru sectorul </a:t>
          </a:r>
          <a:r>
            <a:rPr lang="ro-RO" sz="1400" b="0" dirty="0" err="1" smtClean="0"/>
            <a:t>upstream</a:t>
          </a:r>
          <a:endParaRPr lang="en-US" sz="1400" b="0" dirty="0"/>
        </a:p>
      </dgm:t>
    </dgm:pt>
    <dgm:pt modelId="{51F21203-C0A1-46A2-AACD-8471B11E65CD}" type="parTrans" cxnId="{FCEF9590-C032-46FE-B191-AF8613AC70B0}">
      <dgm:prSet/>
      <dgm:spPr/>
      <dgm:t>
        <a:bodyPr/>
        <a:lstStyle/>
        <a:p>
          <a:endParaRPr lang="en-US" sz="1600"/>
        </a:p>
      </dgm:t>
    </dgm:pt>
    <dgm:pt modelId="{EC4DA3E8-2D9C-4F97-9DE2-894413B2FA6F}" type="sibTrans" cxnId="{FCEF9590-C032-46FE-B191-AF8613AC70B0}">
      <dgm:prSet/>
      <dgm:spPr/>
      <dgm:t>
        <a:bodyPr/>
        <a:lstStyle/>
        <a:p>
          <a:endParaRPr lang="en-US" sz="1600"/>
        </a:p>
      </dgm:t>
    </dgm:pt>
    <dgm:pt modelId="{A984593B-7A4F-4A36-BDF6-01786963547C}">
      <dgm:prSet custT="1"/>
      <dgm:spPr/>
      <dgm:t>
        <a:bodyPr/>
        <a:lstStyle/>
        <a:p>
          <a:pPr rtl="0"/>
          <a:r>
            <a:rPr lang="ro-RO" sz="1400" b="0" dirty="0" smtClean="0"/>
            <a:t>Cum e impozitat sectorul </a:t>
          </a:r>
          <a:r>
            <a:rPr lang="ro-RO" sz="1400" b="0" dirty="0" err="1" smtClean="0"/>
            <a:t>upstream</a:t>
          </a:r>
          <a:r>
            <a:rPr lang="ro-RO" sz="1400" b="0" dirty="0" smtClean="0"/>
            <a:t> în prezent?</a:t>
          </a:r>
          <a:endParaRPr lang="en-US" sz="1400" b="0" dirty="0"/>
        </a:p>
      </dgm:t>
    </dgm:pt>
    <dgm:pt modelId="{E783C46D-64FE-4B01-8653-EDE4BB840915}" type="parTrans" cxnId="{D3DA9901-1CCF-4806-8C68-B8FF15E3B909}">
      <dgm:prSet/>
      <dgm:spPr/>
      <dgm:t>
        <a:bodyPr/>
        <a:lstStyle/>
        <a:p>
          <a:endParaRPr lang="en-US" sz="1600"/>
        </a:p>
      </dgm:t>
    </dgm:pt>
    <dgm:pt modelId="{13286E41-E7A7-41B5-AD39-3FB8BD9FA8C9}" type="sibTrans" cxnId="{D3DA9901-1CCF-4806-8C68-B8FF15E3B909}">
      <dgm:prSet/>
      <dgm:spPr/>
      <dgm:t>
        <a:bodyPr/>
        <a:lstStyle/>
        <a:p>
          <a:endParaRPr lang="en-US" sz="1600"/>
        </a:p>
      </dgm:t>
    </dgm:pt>
    <dgm:pt modelId="{381E6BB0-7E90-4DE0-9456-F8F267447297}">
      <dgm:prSet custT="1"/>
      <dgm:spPr/>
      <dgm:t>
        <a:bodyPr/>
        <a:lstStyle/>
        <a:p>
          <a:pPr rtl="0"/>
          <a:r>
            <a:rPr lang="en-US" sz="1400" b="0" dirty="0" err="1" smtClean="0"/>
            <a:t>Viitorul</a:t>
          </a:r>
          <a:r>
            <a:rPr lang="en-US" sz="1400" b="0" dirty="0" smtClean="0"/>
            <a:t> tax</a:t>
          </a:r>
          <a:r>
            <a:rPr lang="ro-RO" sz="1400" b="0" dirty="0" smtClean="0"/>
            <a:t>ă</a:t>
          </a:r>
          <a:r>
            <a:rPr lang="en-US" sz="1400" b="0" dirty="0" err="1" smtClean="0"/>
            <a:t>rii</a:t>
          </a:r>
          <a:r>
            <a:rPr lang="en-US" sz="1400" b="0" dirty="0" smtClean="0"/>
            <a:t> </a:t>
          </a:r>
          <a:r>
            <a:rPr lang="ro-RO" sz="1400" b="0" dirty="0" smtClean="0"/>
            <a:t>î</a:t>
          </a:r>
          <a:r>
            <a:rPr lang="en-US" sz="1400" b="0" dirty="0" smtClean="0"/>
            <a:t>n Rom</a:t>
          </a:r>
          <a:r>
            <a:rPr lang="ro-RO" sz="1400" b="0" dirty="0" smtClean="0"/>
            <a:t>â</a:t>
          </a:r>
          <a:r>
            <a:rPr lang="en-US" sz="1400" b="0" dirty="0" err="1" smtClean="0"/>
            <a:t>nia</a:t>
          </a:r>
          <a:r>
            <a:rPr lang="en-US" sz="1400" b="0" dirty="0" smtClean="0"/>
            <a:t> - </a:t>
          </a:r>
          <a:r>
            <a:rPr lang="ro-RO" sz="1400" b="0" dirty="0" smtClean="0"/>
            <a:t>î</a:t>
          </a:r>
          <a:r>
            <a:rPr lang="en-US" sz="1400" b="0" dirty="0" err="1" smtClean="0"/>
            <a:t>nc</a:t>
          </a:r>
          <a:r>
            <a:rPr lang="ro-RO" sz="1400" b="0" dirty="0" smtClean="0"/>
            <a:t>ă</a:t>
          </a:r>
          <a:r>
            <a:rPr lang="en-US" sz="1400" b="0" dirty="0" smtClean="0"/>
            <a:t> </a:t>
          </a:r>
          <a:r>
            <a:rPr lang="en-US" sz="1400" b="0" dirty="0" err="1" smtClean="0"/>
            <a:t>incert</a:t>
          </a:r>
          <a:endParaRPr lang="en-US" sz="1400" b="0" dirty="0"/>
        </a:p>
      </dgm:t>
    </dgm:pt>
    <dgm:pt modelId="{B0280582-CE68-4BAE-B59E-FF79334D53EC}" type="parTrans" cxnId="{5AF5BF31-3FCE-4BD1-A2D4-4FE61331B973}">
      <dgm:prSet/>
      <dgm:spPr/>
      <dgm:t>
        <a:bodyPr/>
        <a:lstStyle/>
        <a:p>
          <a:endParaRPr lang="en-US" sz="1600"/>
        </a:p>
      </dgm:t>
    </dgm:pt>
    <dgm:pt modelId="{AD062F15-C208-47F0-9CD2-DFBD8DC4AA83}" type="sibTrans" cxnId="{5AF5BF31-3FCE-4BD1-A2D4-4FE61331B973}">
      <dgm:prSet/>
      <dgm:spPr/>
      <dgm:t>
        <a:bodyPr/>
        <a:lstStyle/>
        <a:p>
          <a:endParaRPr lang="en-US" sz="1600"/>
        </a:p>
      </dgm:t>
    </dgm:pt>
    <dgm:pt modelId="{8190109E-357F-4173-9F42-45825ED7CB02}">
      <dgm:prSet custT="1"/>
      <dgm:spPr/>
      <dgm:t>
        <a:bodyPr/>
        <a:lstStyle/>
        <a:p>
          <a:pPr rtl="0"/>
          <a:r>
            <a:rPr lang="en-US" sz="1400" b="0" dirty="0" err="1" smtClean="0"/>
            <a:t>Tendin</a:t>
          </a:r>
          <a:r>
            <a:rPr lang="ro-RO" sz="1400" b="0" dirty="0" smtClean="0"/>
            <a:t>ț</a:t>
          </a:r>
          <a:r>
            <a:rPr lang="en-US" sz="1400" b="0" dirty="0" smtClean="0"/>
            <a:t>e </a:t>
          </a:r>
          <a:r>
            <a:rPr lang="ro-RO" sz="1400" b="0" dirty="0" smtClean="0"/>
            <a:t>î</a:t>
          </a:r>
          <a:r>
            <a:rPr lang="en-US" sz="1400" b="0" dirty="0" smtClean="0"/>
            <a:t>n </a:t>
          </a:r>
          <a:r>
            <a:rPr lang="en-US" sz="1400" b="0" dirty="0" err="1" smtClean="0"/>
            <a:t>alte</a:t>
          </a:r>
          <a:r>
            <a:rPr lang="en-US" sz="1400" b="0" dirty="0" smtClean="0"/>
            <a:t> </a:t>
          </a:r>
          <a:r>
            <a:rPr lang="ro-RO" sz="1400" b="0" dirty="0" err="1" smtClean="0"/>
            <a:t>ță</a:t>
          </a:r>
          <a:r>
            <a:rPr lang="en-US" sz="1400" b="0" dirty="0" err="1" smtClean="0"/>
            <a:t>ri</a:t>
          </a:r>
          <a:r>
            <a:rPr lang="en-US" sz="1400" b="0" dirty="0" smtClean="0"/>
            <a:t> </a:t>
          </a:r>
          <a:r>
            <a:rPr lang="en-US" sz="1400" b="0" dirty="0" err="1" smtClean="0"/>
            <a:t>europene</a:t>
          </a:r>
          <a:endParaRPr lang="en-US" sz="1400" b="0" dirty="0"/>
        </a:p>
      </dgm:t>
    </dgm:pt>
    <dgm:pt modelId="{31CC0EE2-C748-462B-B410-7D74D642AE46}" type="parTrans" cxnId="{A6440998-EC89-4815-83A9-279C2521C6AC}">
      <dgm:prSet/>
      <dgm:spPr/>
      <dgm:t>
        <a:bodyPr/>
        <a:lstStyle/>
        <a:p>
          <a:endParaRPr lang="en-US" sz="1600"/>
        </a:p>
      </dgm:t>
    </dgm:pt>
    <dgm:pt modelId="{35D75143-11B9-422B-8BAF-FCAC9EB5A3B5}" type="sibTrans" cxnId="{A6440998-EC89-4815-83A9-279C2521C6AC}">
      <dgm:prSet/>
      <dgm:spPr/>
      <dgm:t>
        <a:bodyPr/>
        <a:lstStyle/>
        <a:p>
          <a:endParaRPr lang="en-US" sz="1600"/>
        </a:p>
      </dgm:t>
    </dgm:pt>
    <dgm:pt modelId="{9AED7979-A6F4-430D-B182-2772F1F0814B}">
      <dgm:prSet custT="1"/>
      <dgm:spPr/>
      <dgm:t>
        <a:bodyPr/>
        <a:lstStyle/>
        <a:p>
          <a:pPr rtl="0"/>
          <a:r>
            <a:rPr lang="ro-RO" sz="1400" b="0" dirty="0" smtClean="0"/>
            <a:t>Concluzii</a:t>
          </a:r>
          <a:endParaRPr lang="en-US" sz="1400" b="0" dirty="0"/>
        </a:p>
      </dgm:t>
    </dgm:pt>
    <dgm:pt modelId="{338DB83C-9249-4534-ADF4-5328894DB7F1}" type="sibTrans" cxnId="{4743C0AD-F6BA-4F6C-8D7B-AC13581F1571}">
      <dgm:prSet/>
      <dgm:spPr/>
      <dgm:t>
        <a:bodyPr/>
        <a:lstStyle/>
        <a:p>
          <a:endParaRPr lang="en-US" sz="1600"/>
        </a:p>
      </dgm:t>
    </dgm:pt>
    <dgm:pt modelId="{692669C1-E4D5-4BBB-94C3-CCE7261532FD}" type="parTrans" cxnId="{4743C0AD-F6BA-4F6C-8D7B-AC13581F1571}">
      <dgm:prSet/>
      <dgm:spPr/>
      <dgm:t>
        <a:bodyPr/>
        <a:lstStyle/>
        <a:p>
          <a:endParaRPr lang="en-US" sz="1600"/>
        </a:p>
      </dgm:t>
    </dgm:pt>
    <dgm:pt modelId="{43132258-F5B6-4F10-BEB5-5BC9A3178810}" type="pres">
      <dgm:prSet presAssocID="{6E32C4C6-4F4D-4E0A-8875-414F1D306A92}" presName="linear" presStyleCnt="0">
        <dgm:presLayoutVars>
          <dgm:animLvl val="lvl"/>
          <dgm:resizeHandles val="exact"/>
        </dgm:presLayoutVars>
      </dgm:prSet>
      <dgm:spPr/>
      <dgm:t>
        <a:bodyPr/>
        <a:lstStyle/>
        <a:p>
          <a:endParaRPr lang="en-US"/>
        </a:p>
      </dgm:t>
    </dgm:pt>
    <dgm:pt modelId="{9F6E170D-E08E-4AC9-BCC2-B6F162FD1112}" type="pres">
      <dgm:prSet presAssocID="{870B8B2A-626C-47D1-9BE0-DE847E7D8736}" presName="parentText" presStyleLbl="node1" presStyleIdx="0" presStyleCnt="6" custLinFactNeighborY="-17064">
        <dgm:presLayoutVars>
          <dgm:chMax val="0"/>
          <dgm:bulletEnabled val="1"/>
        </dgm:presLayoutVars>
      </dgm:prSet>
      <dgm:spPr/>
      <dgm:t>
        <a:bodyPr/>
        <a:lstStyle/>
        <a:p>
          <a:endParaRPr lang="en-US"/>
        </a:p>
      </dgm:t>
    </dgm:pt>
    <dgm:pt modelId="{4A7D8E6B-6E07-499D-A766-6EFFC883D621}" type="pres">
      <dgm:prSet presAssocID="{D1906FCE-38BB-4A70-AA98-E1D244B43878}" presName="spacer" presStyleCnt="0"/>
      <dgm:spPr/>
      <dgm:t>
        <a:bodyPr/>
        <a:lstStyle/>
        <a:p>
          <a:endParaRPr lang="en-US"/>
        </a:p>
      </dgm:t>
    </dgm:pt>
    <dgm:pt modelId="{89F0505A-47A1-4640-B3F7-F1E4FFB0B79D}" type="pres">
      <dgm:prSet presAssocID="{5541C7D2-FBEB-4A38-BC00-5D6A14FEB585}" presName="parentText" presStyleLbl="node1" presStyleIdx="1" presStyleCnt="6">
        <dgm:presLayoutVars>
          <dgm:chMax val="0"/>
          <dgm:bulletEnabled val="1"/>
        </dgm:presLayoutVars>
      </dgm:prSet>
      <dgm:spPr/>
      <dgm:t>
        <a:bodyPr/>
        <a:lstStyle/>
        <a:p>
          <a:endParaRPr lang="en-US"/>
        </a:p>
      </dgm:t>
    </dgm:pt>
    <dgm:pt modelId="{C5AB9541-EF14-4D4D-8628-42E5E96CDCCD}" type="pres">
      <dgm:prSet presAssocID="{EC4DA3E8-2D9C-4F97-9DE2-894413B2FA6F}" presName="spacer" presStyleCnt="0"/>
      <dgm:spPr/>
      <dgm:t>
        <a:bodyPr/>
        <a:lstStyle/>
        <a:p>
          <a:endParaRPr lang="en-US"/>
        </a:p>
      </dgm:t>
    </dgm:pt>
    <dgm:pt modelId="{12CFB283-F062-4115-AD0C-236D47E4B67E}" type="pres">
      <dgm:prSet presAssocID="{A984593B-7A4F-4A36-BDF6-01786963547C}" presName="parentText" presStyleLbl="node1" presStyleIdx="2" presStyleCnt="6">
        <dgm:presLayoutVars>
          <dgm:chMax val="0"/>
          <dgm:bulletEnabled val="1"/>
        </dgm:presLayoutVars>
      </dgm:prSet>
      <dgm:spPr/>
      <dgm:t>
        <a:bodyPr/>
        <a:lstStyle/>
        <a:p>
          <a:endParaRPr lang="en-US"/>
        </a:p>
      </dgm:t>
    </dgm:pt>
    <dgm:pt modelId="{F37DBEAF-4130-4137-8724-F51417A36D33}" type="pres">
      <dgm:prSet presAssocID="{13286E41-E7A7-41B5-AD39-3FB8BD9FA8C9}" presName="spacer" presStyleCnt="0"/>
      <dgm:spPr/>
      <dgm:t>
        <a:bodyPr/>
        <a:lstStyle/>
        <a:p>
          <a:endParaRPr lang="en-US"/>
        </a:p>
      </dgm:t>
    </dgm:pt>
    <dgm:pt modelId="{943C92EC-A7A4-44C4-9C6A-1F38FB6FBEA5}" type="pres">
      <dgm:prSet presAssocID="{8190109E-357F-4173-9F42-45825ED7CB02}" presName="parentText" presStyleLbl="node1" presStyleIdx="3" presStyleCnt="6">
        <dgm:presLayoutVars>
          <dgm:chMax val="0"/>
          <dgm:bulletEnabled val="1"/>
        </dgm:presLayoutVars>
      </dgm:prSet>
      <dgm:spPr/>
      <dgm:t>
        <a:bodyPr/>
        <a:lstStyle/>
        <a:p>
          <a:endParaRPr lang="en-US"/>
        </a:p>
      </dgm:t>
    </dgm:pt>
    <dgm:pt modelId="{DBB8E266-CCF0-4BEB-856D-34BD483FF38F}" type="pres">
      <dgm:prSet presAssocID="{35D75143-11B9-422B-8BAF-FCAC9EB5A3B5}" presName="spacer" presStyleCnt="0"/>
      <dgm:spPr/>
    </dgm:pt>
    <dgm:pt modelId="{83B26686-FF60-490F-BDA0-B6D22DB1368A}" type="pres">
      <dgm:prSet presAssocID="{381E6BB0-7E90-4DE0-9456-F8F267447297}" presName="parentText" presStyleLbl="node1" presStyleIdx="4" presStyleCnt="6">
        <dgm:presLayoutVars>
          <dgm:chMax val="0"/>
          <dgm:bulletEnabled val="1"/>
        </dgm:presLayoutVars>
      </dgm:prSet>
      <dgm:spPr/>
      <dgm:t>
        <a:bodyPr/>
        <a:lstStyle/>
        <a:p>
          <a:endParaRPr lang="en-US"/>
        </a:p>
      </dgm:t>
    </dgm:pt>
    <dgm:pt modelId="{DA868D7C-B72B-4297-B8C0-D4150F952803}" type="pres">
      <dgm:prSet presAssocID="{AD062F15-C208-47F0-9CD2-DFBD8DC4AA83}" presName="spacer" presStyleCnt="0"/>
      <dgm:spPr/>
      <dgm:t>
        <a:bodyPr/>
        <a:lstStyle/>
        <a:p>
          <a:endParaRPr lang="en-US"/>
        </a:p>
      </dgm:t>
    </dgm:pt>
    <dgm:pt modelId="{74896D1E-F2CD-469A-8A39-E178395B217C}" type="pres">
      <dgm:prSet presAssocID="{9AED7979-A6F4-430D-B182-2772F1F0814B}" presName="parentText" presStyleLbl="node1" presStyleIdx="5" presStyleCnt="6">
        <dgm:presLayoutVars>
          <dgm:chMax val="0"/>
          <dgm:bulletEnabled val="1"/>
        </dgm:presLayoutVars>
      </dgm:prSet>
      <dgm:spPr/>
      <dgm:t>
        <a:bodyPr/>
        <a:lstStyle/>
        <a:p>
          <a:endParaRPr lang="en-US"/>
        </a:p>
      </dgm:t>
    </dgm:pt>
  </dgm:ptLst>
  <dgm:cxnLst>
    <dgm:cxn modelId="{3255528A-9E50-49DD-910A-27D15FB21FE5}" type="presOf" srcId="{6E32C4C6-4F4D-4E0A-8875-414F1D306A92}" destId="{43132258-F5B6-4F10-BEB5-5BC9A3178810}" srcOrd="0" destOrd="0" presId="urn:microsoft.com/office/officeart/2005/8/layout/vList2"/>
    <dgm:cxn modelId="{C9978BA4-53EA-4AB2-A6E1-AA77FA4A5913}" type="presOf" srcId="{8190109E-357F-4173-9F42-45825ED7CB02}" destId="{943C92EC-A7A4-44C4-9C6A-1F38FB6FBEA5}" srcOrd="0" destOrd="0" presId="urn:microsoft.com/office/officeart/2005/8/layout/vList2"/>
    <dgm:cxn modelId="{191B22A3-03F4-41FC-BC3E-B553048848D8}" type="presOf" srcId="{5541C7D2-FBEB-4A38-BC00-5D6A14FEB585}" destId="{89F0505A-47A1-4640-B3F7-F1E4FFB0B79D}" srcOrd="0" destOrd="0" presId="urn:microsoft.com/office/officeart/2005/8/layout/vList2"/>
    <dgm:cxn modelId="{4743C0AD-F6BA-4F6C-8D7B-AC13581F1571}" srcId="{6E32C4C6-4F4D-4E0A-8875-414F1D306A92}" destId="{9AED7979-A6F4-430D-B182-2772F1F0814B}" srcOrd="5" destOrd="0" parTransId="{692669C1-E4D5-4BBB-94C3-CCE7261532FD}" sibTransId="{338DB83C-9249-4534-ADF4-5328894DB7F1}"/>
    <dgm:cxn modelId="{D8657236-763E-473B-9883-AF22E64693E6}" type="presOf" srcId="{870B8B2A-626C-47D1-9BE0-DE847E7D8736}" destId="{9F6E170D-E08E-4AC9-BCC2-B6F162FD1112}" srcOrd="0" destOrd="0" presId="urn:microsoft.com/office/officeart/2005/8/layout/vList2"/>
    <dgm:cxn modelId="{5AF5BF31-3FCE-4BD1-A2D4-4FE61331B973}" srcId="{6E32C4C6-4F4D-4E0A-8875-414F1D306A92}" destId="{381E6BB0-7E90-4DE0-9456-F8F267447297}" srcOrd="4" destOrd="0" parTransId="{B0280582-CE68-4BAE-B59E-FF79334D53EC}" sibTransId="{AD062F15-C208-47F0-9CD2-DFBD8DC4AA83}"/>
    <dgm:cxn modelId="{8A48B3C9-7236-4AB6-B808-12E3F4310CED}" type="presOf" srcId="{9AED7979-A6F4-430D-B182-2772F1F0814B}" destId="{74896D1E-F2CD-469A-8A39-E178395B217C}" srcOrd="0" destOrd="0" presId="urn:microsoft.com/office/officeart/2005/8/layout/vList2"/>
    <dgm:cxn modelId="{415BA4F3-EEAA-4D01-A891-F4CCFA1675B3}" srcId="{6E32C4C6-4F4D-4E0A-8875-414F1D306A92}" destId="{870B8B2A-626C-47D1-9BE0-DE847E7D8736}" srcOrd="0" destOrd="0" parTransId="{C194DC72-0E5F-41CD-B7DF-A0D998B01FFB}" sibTransId="{D1906FCE-38BB-4A70-AA98-E1D244B43878}"/>
    <dgm:cxn modelId="{6FF801B2-FCA3-43BE-A7F1-1ABA24758DAC}" type="presOf" srcId="{381E6BB0-7E90-4DE0-9456-F8F267447297}" destId="{83B26686-FF60-490F-BDA0-B6D22DB1368A}" srcOrd="0" destOrd="0" presId="urn:microsoft.com/office/officeart/2005/8/layout/vList2"/>
    <dgm:cxn modelId="{A6440998-EC89-4815-83A9-279C2521C6AC}" srcId="{6E32C4C6-4F4D-4E0A-8875-414F1D306A92}" destId="{8190109E-357F-4173-9F42-45825ED7CB02}" srcOrd="3" destOrd="0" parTransId="{31CC0EE2-C748-462B-B410-7D74D642AE46}" sibTransId="{35D75143-11B9-422B-8BAF-FCAC9EB5A3B5}"/>
    <dgm:cxn modelId="{FCEF9590-C032-46FE-B191-AF8613AC70B0}" srcId="{6E32C4C6-4F4D-4E0A-8875-414F1D306A92}" destId="{5541C7D2-FBEB-4A38-BC00-5D6A14FEB585}" srcOrd="1" destOrd="0" parTransId="{51F21203-C0A1-46A2-AACD-8471B11E65CD}" sibTransId="{EC4DA3E8-2D9C-4F97-9DE2-894413B2FA6F}"/>
    <dgm:cxn modelId="{C1E2322A-9111-4702-9C15-0C679D92F5C3}" type="presOf" srcId="{A984593B-7A4F-4A36-BDF6-01786963547C}" destId="{12CFB283-F062-4115-AD0C-236D47E4B67E}" srcOrd="0" destOrd="0" presId="urn:microsoft.com/office/officeart/2005/8/layout/vList2"/>
    <dgm:cxn modelId="{D3DA9901-1CCF-4806-8C68-B8FF15E3B909}" srcId="{6E32C4C6-4F4D-4E0A-8875-414F1D306A92}" destId="{A984593B-7A4F-4A36-BDF6-01786963547C}" srcOrd="2" destOrd="0" parTransId="{E783C46D-64FE-4B01-8653-EDE4BB840915}" sibTransId="{13286E41-E7A7-41B5-AD39-3FB8BD9FA8C9}"/>
    <dgm:cxn modelId="{C8E3F181-807F-4F9C-8B81-37BCA402A90A}" type="presParOf" srcId="{43132258-F5B6-4F10-BEB5-5BC9A3178810}" destId="{9F6E170D-E08E-4AC9-BCC2-B6F162FD1112}" srcOrd="0" destOrd="0" presId="urn:microsoft.com/office/officeart/2005/8/layout/vList2"/>
    <dgm:cxn modelId="{012E4B02-4BFF-4BC6-944B-D0AF47087328}" type="presParOf" srcId="{43132258-F5B6-4F10-BEB5-5BC9A3178810}" destId="{4A7D8E6B-6E07-499D-A766-6EFFC883D621}" srcOrd="1" destOrd="0" presId="urn:microsoft.com/office/officeart/2005/8/layout/vList2"/>
    <dgm:cxn modelId="{4F390035-0A54-44B8-B661-93B7D736D1CE}" type="presParOf" srcId="{43132258-F5B6-4F10-BEB5-5BC9A3178810}" destId="{89F0505A-47A1-4640-B3F7-F1E4FFB0B79D}" srcOrd="2" destOrd="0" presId="urn:microsoft.com/office/officeart/2005/8/layout/vList2"/>
    <dgm:cxn modelId="{5EF3C403-CB03-4125-A6E5-24CA1A001D09}" type="presParOf" srcId="{43132258-F5B6-4F10-BEB5-5BC9A3178810}" destId="{C5AB9541-EF14-4D4D-8628-42E5E96CDCCD}" srcOrd="3" destOrd="0" presId="urn:microsoft.com/office/officeart/2005/8/layout/vList2"/>
    <dgm:cxn modelId="{575CD4C9-B970-4B51-895C-E04766BC2A88}" type="presParOf" srcId="{43132258-F5B6-4F10-BEB5-5BC9A3178810}" destId="{12CFB283-F062-4115-AD0C-236D47E4B67E}" srcOrd="4" destOrd="0" presId="urn:microsoft.com/office/officeart/2005/8/layout/vList2"/>
    <dgm:cxn modelId="{A8FFDA9A-DECE-46FF-8DE4-1482894FC2F5}" type="presParOf" srcId="{43132258-F5B6-4F10-BEB5-5BC9A3178810}" destId="{F37DBEAF-4130-4137-8724-F51417A36D33}" srcOrd="5" destOrd="0" presId="urn:microsoft.com/office/officeart/2005/8/layout/vList2"/>
    <dgm:cxn modelId="{67980901-3D20-4526-8F95-4814C446D770}" type="presParOf" srcId="{43132258-F5B6-4F10-BEB5-5BC9A3178810}" destId="{943C92EC-A7A4-44C4-9C6A-1F38FB6FBEA5}" srcOrd="6" destOrd="0" presId="urn:microsoft.com/office/officeart/2005/8/layout/vList2"/>
    <dgm:cxn modelId="{6A6698B7-5CF5-43C5-8480-F3B27E5C7696}" type="presParOf" srcId="{43132258-F5B6-4F10-BEB5-5BC9A3178810}" destId="{DBB8E266-CCF0-4BEB-856D-34BD483FF38F}" srcOrd="7" destOrd="0" presId="urn:microsoft.com/office/officeart/2005/8/layout/vList2"/>
    <dgm:cxn modelId="{5D482087-1DFE-4E30-8C4E-1B2B2F24C19F}" type="presParOf" srcId="{43132258-F5B6-4F10-BEB5-5BC9A3178810}" destId="{83B26686-FF60-490F-BDA0-B6D22DB1368A}" srcOrd="8" destOrd="0" presId="urn:microsoft.com/office/officeart/2005/8/layout/vList2"/>
    <dgm:cxn modelId="{81EC9A23-CB40-4725-8942-BD319920A0AF}" type="presParOf" srcId="{43132258-F5B6-4F10-BEB5-5BC9A3178810}" destId="{DA868D7C-B72B-4297-B8C0-D4150F952803}" srcOrd="9" destOrd="0" presId="urn:microsoft.com/office/officeart/2005/8/layout/vList2"/>
    <dgm:cxn modelId="{26721F99-9C04-4CFF-9478-9AE9EEE801B3}" type="presParOf" srcId="{43132258-F5B6-4F10-BEB5-5BC9A3178810}" destId="{74896D1E-F2CD-469A-8A39-E178395B217C}"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E170D-E08E-4AC9-BCC2-B6F162FD1112}">
      <dsp:nvSpPr>
        <dsp:cNvPr id="0" name=""/>
        <dsp:cNvSpPr/>
      </dsp:nvSpPr>
      <dsp:spPr>
        <a:xfrm>
          <a:off x="0" y="33404"/>
          <a:ext cx="5412285" cy="59904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0" kern="1200" dirty="0" err="1" smtClean="0"/>
            <a:t>Fiscalitatea</a:t>
          </a:r>
          <a:r>
            <a:rPr lang="en-US" sz="1400" b="0" kern="1200" dirty="0" smtClean="0"/>
            <a:t> </a:t>
          </a:r>
          <a:r>
            <a:rPr lang="ro-RO" sz="1400" b="0" kern="1200" dirty="0" smtClean="0"/>
            <a:t>î</a:t>
          </a:r>
          <a:r>
            <a:rPr lang="en-US" sz="1400" b="0" kern="1200" dirty="0" smtClean="0"/>
            <a:t>n </a:t>
          </a:r>
          <a:r>
            <a:rPr lang="en-US" sz="1400" b="0" kern="1200" dirty="0" err="1" smtClean="0"/>
            <a:t>strategia</a:t>
          </a:r>
          <a:r>
            <a:rPr lang="en-US" sz="1400" b="0" kern="1200" dirty="0" smtClean="0"/>
            <a:t> energetic</a:t>
          </a:r>
          <a:r>
            <a:rPr lang="ro-RO" sz="1400" b="0" kern="1200" dirty="0" smtClean="0"/>
            <a:t>ă</a:t>
          </a:r>
          <a:r>
            <a:rPr lang="en-US" sz="1400" b="0" i="0" kern="1200" baseline="0" dirty="0" smtClean="0"/>
            <a:t>	</a:t>
          </a:r>
          <a:endParaRPr lang="en-US" sz="1400" b="0" kern="1200" dirty="0"/>
        </a:p>
      </dsp:txBody>
      <dsp:txXfrm>
        <a:off x="29243" y="62647"/>
        <a:ext cx="5353799" cy="540554"/>
      </dsp:txXfrm>
    </dsp:sp>
    <dsp:sp modelId="{89F0505A-47A1-4640-B3F7-F1E4FFB0B79D}">
      <dsp:nvSpPr>
        <dsp:cNvPr id="0" name=""/>
        <dsp:cNvSpPr/>
      </dsp:nvSpPr>
      <dsp:spPr>
        <a:xfrm>
          <a:off x="0" y="740330"/>
          <a:ext cx="5412285" cy="59904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o-RO" sz="1400" b="0" kern="1200" dirty="0" smtClean="0"/>
            <a:t>Caracteristicile regimului fiscal </a:t>
          </a:r>
          <a:r>
            <a:rPr lang="en-US" sz="1400" b="0" kern="1200" dirty="0" err="1" smtClean="0"/>
            <a:t>optim</a:t>
          </a:r>
          <a:r>
            <a:rPr lang="en-US" sz="1400" b="0" kern="1200" dirty="0" smtClean="0"/>
            <a:t> </a:t>
          </a:r>
          <a:r>
            <a:rPr lang="ro-RO" sz="1400" b="0" kern="1200" dirty="0" smtClean="0"/>
            <a:t>pentru sectorul </a:t>
          </a:r>
          <a:r>
            <a:rPr lang="ro-RO" sz="1400" b="0" kern="1200" dirty="0" err="1" smtClean="0"/>
            <a:t>upstream</a:t>
          </a:r>
          <a:endParaRPr lang="en-US" sz="1400" b="0" kern="1200" dirty="0"/>
        </a:p>
      </dsp:txBody>
      <dsp:txXfrm>
        <a:off x="29243" y="769573"/>
        <a:ext cx="5353799" cy="540554"/>
      </dsp:txXfrm>
    </dsp:sp>
    <dsp:sp modelId="{12CFB283-F062-4115-AD0C-236D47E4B67E}">
      <dsp:nvSpPr>
        <dsp:cNvPr id="0" name=""/>
        <dsp:cNvSpPr/>
      </dsp:nvSpPr>
      <dsp:spPr>
        <a:xfrm>
          <a:off x="0" y="1431530"/>
          <a:ext cx="5412285" cy="59904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o-RO" sz="1400" b="0" kern="1200" dirty="0" smtClean="0"/>
            <a:t>Cum e impozitat sectorul </a:t>
          </a:r>
          <a:r>
            <a:rPr lang="ro-RO" sz="1400" b="0" kern="1200" dirty="0" err="1" smtClean="0"/>
            <a:t>upstream</a:t>
          </a:r>
          <a:r>
            <a:rPr lang="ro-RO" sz="1400" b="0" kern="1200" dirty="0" smtClean="0"/>
            <a:t> în prezent?</a:t>
          </a:r>
          <a:endParaRPr lang="en-US" sz="1400" b="0" kern="1200" dirty="0"/>
        </a:p>
      </dsp:txBody>
      <dsp:txXfrm>
        <a:off x="29243" y="1460773"/>
        <a:ext cx="5353799" cy="540554"/>
      </dsp:txXfrm>
    </dsp:sp>
    <dsp:sp modelId="{943C92EC-A7A4-44C4-9C6A-1F38FB6FBEA5}">
      <dsp:nvSpPr>
        <dsp:cNvPr id="0" name=""/>
        <dsp:cNvSpPr/>
      </dsp:nvSpPr>
      <dsp:spPr>
        <a:xfrm>
          <a:off x="0" y="2122730"/>
          <a:ext cx="5412285" cy="59904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0" kern="1200" dirty="0" err="1" smtClean="0"/>
            <a:t>Tendin</a:t>
          </a:r>
          <a:r>
            <a:rPr lang="ro-RO" sz="1400" b="0" kern="1200" dirty="0" smtClean="0"/>
            <a:t>ț</a:t>
          </a:r>
          <a:r>
            <a:rPr lang="en-US" sz="1400" b="0" kern="1200" dirty="0" smtClean="0"/>
            <a:t>e </a:t>
          </a:r>
          <a:r>
            <a:rPr lang="ro-RO" sz="1400" b="0" kern="1200" dirty="0" smtClean="0"/>
            <a:t>î</a:t>
          </a:r>
          <a:r>
            <a:rPr lang="en-US" sz="1400" b="0" kern="1200" dirty="0" smtClean="0"/>
            <a:t>n </a:t>
          </a:r>
          <a:r>
            <a:rPr lang="en-US" sz="1400" b="0" kern="1200" dirty="0" err="1" smtClean="0"/>
            <a:t>alte</a:t>
          </a:r>
          <a:r>
            <a:rPr lang="en-US" sz="1400" b="0" kern="1200" dirty="0" smtClean="0"/>
            <a:t> </a:t>
          </a:r>
          <a:r>
            <a:rPr lang="ro-RO" sz="1400" b="0" kern="1200" dirty="0" err="1" smtClean="0"/>
            <a:t>ță</a:t>
          </a:r>
          <a:r>
            <a:rPr lang="en-US" sz="1400" b="0" kern="1200" dirty="0" err="1" smtClean="0"/>
            <a:t>ri</a:t>
          </a:r>
          <a:r>
            <a:rPr lang="en-US" sz="1400" b="0" kern="1200" dirty="0" smtClean="0"/>
            <a:t> </a:t>
          </a:r>
          <a:r>
            <a:rPr lang="en-US" sz="1400" b="0" kern="1200" dirty="0" err="1" smtClean="0"/>
            <a:t>europene</a:t>
          </a:r>
          <a:endParaRPr lang="en-US" sz="1400" b="0" kern="1200" dirty="0"/>
        </a:p>
      </dsp:txBody>
      <dsp:txXfrm>
        <a:off x="29243" y="2151973"/>
        <a:ext cx="5353799" cy="540554"/>
      </dsp:txXfrm>
    </dsp:sp>
    <dsp:sp modelId="{83B26686-FF60-490F-BDA0-B6D22DB1368A}">
      <dsp:nvSpPr>
        <dsp:cNvPr id="0" name=""/>
        <dsp:cNvSpPr/>
      </dsp:nvSpPr>
      <dsp:spPr>
        <a:xfrm>
          <a:off x="0" y="2813930"/>
          <a:ext cx="5412285" cy="59904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0" kern="1200" dirty="0" err="1" smtClean="0"/>
            <a:t>Viitorul</a:t>
          </a:r>
          <a:r>
            <a:rPr lang="en-US" sz="1400" b="0" kern="1200" dirty="0" smtClean="0"/>
            <a:t> tax</a:t>
          </a:r>
          <a:r>
            <a:rPr lang="ro-RO" sz="1400" b="0" kern="1200" dirty="0" smtClean="0"/>
            <a:t>ă</a:t>
          </a:r>
          <a:r>
            <a:rPr lang="en-US" sz="1400" b="0" kern="1200" dirty="0" err="1" smtClean="0"/>
            <a:t>rii</a:t>
          </a:r>
          <a:r>
            <a:rPr lang="en-US" sz="1400" b="0" kern="1200" dirty="0" smtClean="0"/>
            <a:t> </a:t>
          </a:r>
          <a:r>
            <a:rPr lang="ro-RO" sz="1400" b="0" kern="1200" dirty="0" smtClean="0"/>
            <a:t>î</a:t>
          </a:r>
          <a:r>
            <a:rPr lang="en-US" sz="1400" b="0" kern="1200" dirty="0" smtClean="0"/>
            <a:t>n Rom</a:t>
          </a:r>
          <a:r>
            <a:rPr lang="ro-RO" sz="1400" b="0" kern="1200" dirty="0" smtClean="0"/>
            <a:t>â</a:t>
          </a:r>
          <a:r>
            <a:rPr lang="en-US" sz="1400" b="0" kern="1200" dirty="0" err="1" smtClean="0"/>
            <a:t>nia</a:t>
          </a:r>
          <a:r>
            <a:rPr lang="en-US" sz="1400" b="0" kern="1200" dirty="0" smtClean="0"/>
            <a:t> - </a:t>
          </a:r>
          <a:r>
            <a:rPr lang="ro-RO" sz="1400" b="0" kern="1200" dirty="0" smtClean="0"/>
            <a:t>î</a:t>
          </a:r>
          <a:r>
            <a:rPr lang="en-US" sz="1400" b="0" kern="1200" dirty="0" err="1" smtClean="0"/>
            <a:t>nc</a:t>
          </a:r>
          <a:r>
            <a:rPr lang="ro-RO" sz="1400" b="0" kern="1200" dirty="0" smtClean="0"/>
            <a:t>ă</a:t>
          </a:r>
          <a:r>
            <a:rPr lang="en-US" sz="1400" b="0" kern="1200" dirty="0" smtClean="0"/>
            <a:t> </a:t>
          </a:r>
          <a:r>
            <a:rPr lang="en-US" sz="1400" b="0" kern="1200" dirty="0" err="1" smtClean="0"/>
            <a:t>incert</a:t>
          </a:r>
          <a:endParaRPr lang="en-US" sz="1400" b="0" kern="1200" dirty="0"/>
        </a:p>
      </dsp:txBody>
      <dsp:txXfrm>
        <a:off x="29243" y="2843173"/>
        <a:ext cx="5353799" cy="540554"/>
      </dsp:txXfrm>
    </dsp:sp>
    <dsp:sp modelId="{74896D1E-F2CD-469A-8A39-E178395B217C}">
      <dsp:nvSpPr>
        <dsp:cNvPr id="0" name=""/>
        <dsp:cNvSpPr/>
      </dsp:nvSpPr>
      <dsp:spPr>
        <a:xfrm>
          <a:off x="0" y="3505130"/>
          <a:ext cx="5412285" cy="59904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o-RO" sz="1400" b="0" kern="1200" dirty="0" smtClean="0"/>
            <a:t>Concluzii</a:t>
          </a:r>
          <a:endParaRPr lang="en-US" sz="1400" b="0" kern="1200" dirty="0"/>
        </a:p>
      </dsp:txBody>
      <dsp:txXfrm>
        <a:off x="29243" y="3534373"/>
        <a:ext cx="5353799" cy="5405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0.89024</cdr:x>
      <cdr:y>0.2669</cdr:y>
    </cdr:from>
    <cdr:to>
      <cdr:x>0.91617</cdr:x>
      <cdr:y>0.2948</cdr:y>
    </cdr:to>
    <cdr:sp macro="" textlink="">
      <cdr:nvSpPr>
        <cdr:cNvPr id="2" name="TextBox 1"/>
        <cdr:cNvSpPr txBox="1"/>
      </cdr:nvSpPr>
      <cdr:spPr>
        <a:xfrm xmlns:a="http://schemas.openxmlformats.org/drawingml/2006/main">
          <a:off x="10070686" y="1324565"/>
          <a:ext cx="293288" cy="138474"/>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spcBef>
              <a:spcPts val="600"/>
            </a:spcBef>
            <a:buSzPct val="100000"/>
          </a:pPr>
          <a:r>
            <a:rPr lang="en-US" sz="900" dirty="0" smtClean="0">
              <a:solidFill>
                <a:schemeClr val="tx1"/>
              </a:solidFill>
            </a:rPr>
            <a:t>17.5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707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131" y="0"/>
            <a:ext cx="3043344" cy="467072"/>
          </a:xfrm>
          <a:prstGeom prst="rect">
            <a:avLst/>
          </a:prstGeom>
        </p:spPr>
        <p:txBody>
          <a:bodyPr vert="horz" lIns="91440" tIns="45720" rIns="91440" bIns="45720" rtlCol="0"/>
          <a:lstStyle>
            <a:lvl1pPr algn="r">
              <a:defRPr sz="1200"/>
            </a:lvl1pPr>
          </a:lstStyle>
          <a:p>
            <a:fld id="{D2890328-20A7-458C-8E7C-31C6EBF7CBAD}" type="datetimeFigureOut">
              <a:rPr lang="en-US" smtClean="0"/>
              <a:t>5/25/2017</a:t>
            </a:fld>
            <a:endParaRPr lang="en-US"/>
          </a:p>
        </p:txBody>
      </p:sp>
      <p:sp>
        <p:nvSpPr>
          <p:cNvPr id="4" name="Footer Placeholder 3"/>
          <p:cNvSpPr>
            <a:spLocks noGrp="1"/>
          </p:cNvSpPr>
          <p:nvPr>
            <p:ph type="ftr" sz="quarter" idx="2"/>
          </p:nvPr>
        </p:nvSpPr>
        <p:spPr>
          <a:xfrm>
            <a:off x="0" y="8842030"/>
            <a:ext cx="3043344" cy="46707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131" y="8842030"/>
            <a:ext cx="3043344" cy="467071"/>
          </a:xfrm>
          <a:prstGeom prst="rect">
            <a:avLst/>
          </a:prstGeom>
        </p:spPr>
        <p:txBody>
          <a:bodyPr vert="horz" lIns="91440" tIns="45720" rIns="91440" bIns="45720" rtlCol="0" anchor="b"/>
          <a:lstStyle>
            <a:lvl1pPr algn="r">
              <a:defRPr sz="1200"/>
            </a:lvl1pPr>
          </a:lstStyle>
          <a:p>
            <a:fld id="{0158BE12-53FE-4EE6-9149-BF4E391AC388}" type="slidenum">
              <a:rPr lang="en-US" smtClean="0"/>
              <a:t>‹#›</a:t>
            </a:fld>
            <a:endParaRPr lang="en-US"/>
          </a:p>
        </p:txBody>
      </p:sp>
    </p:spTree>
    <p:extLst>
      <p:ext uri="{BB962C8B-B14F-4D97-AF65-F5344CB8AC3E}">
        <p14:creationId xmlns:p14="http://schemas.microsoft.com/office/powerpoint/2010/main" val="1464842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707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131" y="0"/>
            <a:ext cx="3043344" cy="467072"/>
          </a:xfrm>
          <a:prstGeom prst="rect">
            <a:avLst/>
          </a:prstGeom>
        </p:spPr>
        <p:txBody>
          <a:bodyPr vert="horz" lIns="91440" tIns="45720" rIns="91440" bIns="45720" rtlCol="0"/>
          <a:lstStyle>
            <a:lvl1pPr algn="r">
              <a:defRPr sz="1200"/>
            </a:lvl1pPr>
          </a:lstStyle>
          <a:p>
            <a:fld id="{53201BCA-2E75-4D9B-A8DF-2D81E20A1368}" type="datetimeFigureOut">
              <a:rPr lang="en-US" smtClean="0"/>
              <a:t>5/25/2017</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2310" y="4480005"/>
            <a:ext cx="5618480" cy="3665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4" cy="46707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131" y="8842030"/>
            <a:ext cx="3043344" cy="467071"/>
          </a:xfrm>
          <a:prstGeom prst="rect">
            <a:avLst/>
          </a:prstGeom>
        </p:spPr>
        <p:txBody>
          <a:bodyPr vert="horz" lIns="91440" tIns="45720" rIns="91440" bIns="45720" rtlCol="0" anchor="b"/>
          <a:lstStyle>
            <a:lvl1pPr algn="r">
              <a:defRPr sz="1200"/>
            </a:lvl1pPr>
          </a:lstStyle>
          <a:p>
            <a:fld id="{8973C1FE-0FAE-4971-80F3-7E1F49A796F0}" type="slidenum">
              <a:rPr lang="en-US" smtClean="0"/>
              <a:t>‹#›</a:t>
            </a:fld>
            <a:endParaRPr lang="en-US"/>
          </a:p>
        </p:txBody>
      </p:sp>
    </p:spTree>
    <p:extLst>
      <p:ext uri="{BB962C8B-B14F-4D97-AF65-F5344CB8AC3E}">
        <p14:creationId xmlns:p14="http://schemas.microsoft.com/office/powerpoint/2010/main" val="233535875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1</a:t>
            </a:fld>
            <a:endParaRPr lang="en-US" dirty="0"/>
          </a:p>
        </p:txBody>
      </p:sp>
    </p:spTree>
    <p:extLst>
      <p:ext uri="{BB962C8B-B14F-4D97-AF65-F5344CB8AC3E}">
        <p14:creationId xmlns:p14="http://schemas.microsoft.com/office/powerpoint/2010/main" val="293074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5" name="Slide Image Placeholder 1"/>
          <p:cNvSpPr>
            <a:spLocks noGrp="1" noRot="1" noChangeAspect="1"/>
          </p:cNvSpPr>
          <p:nvPr>
            <p:ph type="sldImg"/>
          </p:nvPr>
        </p:nvSpPr>
        <p:spPr bwMode="auto">
          <a:noFill/>
          <a:ln>
            <a:solidFill>
              <a:srgbClr val="000000"/>
            </a:solidFill>
            <a:miter lim="800000"/>
            <a:headEnd/>
            <a:tailEnd/>
          </a:ln>
        </p:spPr>
      </p:sp>
      <p:sp>
        <p:nvSpPr>
          <p:cNvPr id="845826" name="Notes Placeholder 2"/>
          <p:cNvSpPr>
            <a:spLocks noGrp="1"/>
          </p:cNvSpPr>
          <p:nvPr>
            <p:ph type="body" idx="1"/>
          </p:nvPr>
        </p:nvSpPr>
        <p:spPr>
          <a:noFill/>
          <a:ln/>
        </p:spPr>
        <p:txBody>
          <a:bodyPr/>
          <a:lstStyle/>
          <a:p>
            <a:endParaRPr lang="en-US" smtClean="0"/>
          </a:p>
        </p:txBody>
      </p:sp>
      <p:sp>
        <p:nvSpPr>
          <p:cNvPr id="845827" name="Slide Number Placeholder 3"/>
          <p:cNvSpPr>
            <a:spLocks noGrp="1"/>
          </p:cNvSpPr>
          <p:nvPr>
            <p:ph type="sldNum" sz="quarter" idx="5"/>
          </p:nvPr>
        </p:nvSpPr>
        <p:spPr>
          <a:noFill/>
        </p:spPr>
        <p:txBody>
          <a:bodyPr/>
          <a:lstStyle/>
          <a:p>
            <a:fld id="{A559B68C-5915-4D23-A2C6-5B96549FD7A0}" type="slidenum">
              <a:rPr lang="en-US" smtClean="0"/>
              <a:pPr/>
              <a:t>4</a:t>
            </a:fld>
            <a:endParaRPr lang="en-US" smtClean="0"/>
          </a:p>
        </p:txBody>
      </p:sp>
    </p:spTree>
    <p:extLst>
      <p:ext uri="{BB962C8B-B14F-4D97-AF65-F5344CB8AC3E}">
        <p14:creationId xmlns:p14="http://schemas.microsoft.com/office/powerpoint/2010/main" val="718222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73C1FE-0FAE-4971-80F3-7E1F49A796F0}" type="slidenum">
              <a:rPr lang="en-US" smtClean="0"/>
              <a:t>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64268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5" name="Slide Image Placeholder 1"/>
          <p:cNvSpPr>
            <a:spLocks noGrp="1" noRot="1" noChangeAspect="1"/>
          </p:cNvSpPr>
          <p:nvPr>
            <p:ph type="sldImg"/>
          </p:nvPr>
        </p:nvSpPr>
        <p:spPr bwMode="auto">
          <a:noFill/>
          <a:ln>
            <a:solidFill>
              <a:srgbClr val="000000"/>
            </a:solidFill>
            <a:miter lim="800000"/>
            <a:headEnd/>
            <a:tailEnd/>
          </a:ln>
        </p:spPr>
      </p:sp>
      <p:sp>
        <p:nvSpPr>
          <p:cNvPr id="845826" name="Notes Placeholder 2"/>
          <p:cNvSpPr>
            <a:spLocks noGrp="1"/>
          </p:cNvSpPr>
          <p:nvPr>
            <p:ph type="body" idx="1"/>
          </p:nvPr>
        </p:nvSpPr>
        <p:spPr>
          <a:noFill/>
          <a:ln/>
        </p:spPr>
        <p:txBody>
          <a:bodyPr/>
          <a:lstStyle/>
          <a:p>
            <a:endParaRPr lang="en-US" smtClean="0"/>
          </a:p>
        </p:txBody>
      </p:sp>
      <p:sp>
        <p:nvSpPr>
          <p:cNvPr id="845827" name="Slide Number Placeholder 3"/>
          <p:cNvSpPr>
            <a:spLocks noGrp="1"/>
          </p:cNvSpPr>
          <p:nvPr>
            <p:ph type="sldNum" sz="quarter" idx="5"/>
          </p:nvPr>
        </p:nvSpPr>
        <p:spPr>
          <a:noFill/>
        </p:spPr>
        <p:txBody>
          <a:bodyPr/>
          <a:lstStyle/>
          <a:p>
            <a:fld id="{A559B68C-5915-4D23-A2C6-5B96549FD7A0}" type="slidenum">
              <a:rPr lang="en-US" smtClean="0"/>
              <a:pPr/>
              <a:t>9</a:t>
            </a:fld>
            <a:endParaRPr lang="en-US" smtClean="0"/>
          </a:p>
        </p:txBody>
      </p:sp>
    </p:spTree>
    <p:extLst>
      <p:ext uri="{BB962C8B-B14F-4D97-AF65-F5344CB8AC3E}">
        <p14:creationId xmlns:p14="http://schemas.microsoft.com/office/powerpoint/2010/main" val="3425143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Sistemul</a:t>
            </a:r>
            <a:r>
              <a:rPr lang="en-US" sz="1200" b="0" i="0" u="none" strike="noStrike" kern="1200" baseline="0" dirty="0" smtClean="0">
                <a:solidFill>
                  <a:schemeClr val="tx1"/>
                </a:solidFill>
                <a:latin typeface="+mn-lt"/>
                <a:ea typeface="+mn-ea"/>
                <a:cs typeface="+mn-cs"/>
              </a:rPr>
              <a:t> fiscal </a:t>
            </a:r>
            <a:r>
              <a:rPr lang="en-US" sz="1200" b="0" i="0" u="none" strike="noStrike" kern="1200" baseline="0" dirty="0" err="1" smtClean="0">
                <a:solidFill>
                  <a:schemeClr val="tx1"/>
                </a:solidFill>
                <a:latin typeface="+mn-lt"/>
                <a:ea typeface="+mn-ea"/>
                <a:cs typeface="+mn-cs"/>
              </a:rPr>
              <a:t>petrolier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trebuie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să</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sprijine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parteneriate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durabile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între</a:t>
            </a:r>
            <a:r>
              <a:rPr lang="en-US" sz="1200" b="0" i="0" u="none" strike="noStrike" kern="1200" baseline="0" dirty="0" smtClean="0">
                <a:solidFill>
                  <a:schemeClr val="tx1"/>
                </a:solidFill>
                <a:latin typeface="+mn-lt"/>
                <a:ea typeface="+mn-ea"/>
                <a:cs typeface="+mn-cs"/>
              </a:rPr>
              <a:t> stat </a:t>
            </a:r>
            <a:r>
              <a:rPr lang="en-US" sz="1200" b="0" i="0" u="none" strike="noStrike" kern="1200" baseline="0" dirty="0" err="1" smtClean="0">
                <a:solidFill>
                  <a:schemeClr val="tx1"/>
                </a:solidFill>
                <a:latin typeface="+mn-lt"/>
                <a:ea typeface="+mn-ea"/>
                <a:cs typeface="+mn-cs"/>
              </a:rPr>
              <a:t>și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companii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prin</a:t>
            </a:r>
            <a:r>
              <a:rPr lang="en-US" sz="1200" b="0" i="0" u="none" strike="noStrike" kern="1200" baseline="0" dirty="0" smtClean="0">
                <a:solidFill>
                  <a:schemeClr val="tx1"/>
                </a:solidFill>
                <a:latin typeface="+mn-lt"/>
                <a:ea typeface="+mn-ea"/>
                <a:cs typeface="+mn-cs"/>
              </a:rPr>
              <a:t> care, </a:t>
            </a:r>
            <a:r>
              <a:rPr lang="en-US" sz="1200" b="0" i="0" u="none" strike="noStrike" kern="1200" baseline="0" dirty="0" err="1" smtClean="0">
                <a:solidFill>
                  <a:schemeClr val="tx1"/>
                </a:solidFill>
                <a:latin typeface="+mn-lt"/>
                <a:ea typeface="+mn-ea"/>
                <a:cs typeface="+mn-cs"/>
              </a:rPr>
              <a:t>pe</a:t>
            </a:r>
            <a:r>
              <a:rPr lang="en-US" sz="1200" b="0" i="0" u="none" strike="noStrike" kern="1200" baseline="0" dirty="0" smtClean="0">
                <a:solidFill>
                  <a:schemeClr val="tx1"/>
                </a:solidFill>
                <a:latin typeface="+mn-lt"/>
                <a:ea typeface="+mn-ea"/>
                <a:cs typeface="+mn-cs"/>
              </a:rPr>
              <a:t> de o parte, </a:t>
            </a:r>
            <a:r>
              <a:rPr lang="en-US" sz="1200" b="0" i="0" u="none" strike="noStrike" kern="1200" baseline="0" dirty="0" err="1" smtClean="0">
                <a:solidFill>
                  <a:schemeClr val="tx1"/>
                </a:solidFill>
                <a:latin typeface="+mn-lt"/>
                <a:ea typeface="+mn-ea"/>
                <a:cs typeface="+mn-cs"/>
              </a:rPr>
              <a:t>guvernul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participă</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în</a:t>
            </a:r>
            <a:r>
              <a:rPr lang="en-US" sz="1200" b="0" i="0" u="none" strike="noStrike" kern="1200" baseline="0" dirty="0" smtClean="0">
                <a:solidFill>
                  <a:schemeClr val="tx1"/>
                </a:solidFill>
                <a:latin typeface="+mn-lt"/>
                <a:ea typeface="+mn-ea"/>
                <a:cs typeface="+mn-cs"/>
              </a:rPr>
              <a:t> mod </a:t>
            </a:r>
            <a:r>
              <a:rPr lang="en-US" sz="1200" b="0" i="0" u="none" strike="noStrike" kern="1200" baseline="0" dirty="0" err="1" smtClean="0">
                <a:solidFill>
                  <a:schemeClr val="tx1"/>
                </a:solidFill>
                <a:latin typeface="+mn-lt"/>
                <a:ea typeface="+mn-ea"/>
                <a:cs typeface="+mn-cs"/>
              </a:rPr>
              <a:t>substanțial</a:t>
            </a:r>
            <a:r>
              <a:rPr lang="en-US" sz="1200" b="0" i="0" u="none" strike="noStrike" kern="1200" baseline="0" dirty="0" smtClean="0">
                <a:solidFill>
                  <a:schemeClr val="tx1"/>
                </a:solidFill>
                <a:latin typeface="+mn-lt"/>
                <a:ea typeface="+mn-ea"/>
                <a:cs typeface="+mn-cs"/>
              </a:rPr>
              <a:t> la </a:t>
            </a:r>
            <a:r>
              <a:rPr lang="en-US" sz="1200" b="0" i="0" u="none" strike="noStrike" kern="1200" baseline="0" dirty="0" err="1" smtClean="0">
                <a:solidFill>
                  <a:schemeClr val="tx1"/>
                </a:solidFill>
                <a:latin typeface="+mn-lt"/>
                <a:ea typeface="+mn-ea"/>
                <a:cs typeface="+mn-cs"/>
              </a:rPr>
              <a:t>distribuirea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câștigurilor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atunci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când</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acestea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sunt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susținute</a:t>
            </a:r>
            <a:r>
              <a:rPr lang="en-US" sz="1200" b="0" i="0" u="none" strike="noStrike" kern="1200" baseline="0" dirty="0" smtClean="0">
                <a:solidFill>
                  <a:schemeClr val="tx1"/>
                </a:solidFill>
                <a:latin typeface="+mn-lt"/>
                <a:ea typeface="+mn-ea"/>
                <a:cs typeface="+mn-cs"/>
              </a:rPr>
              <a:t> de </a:t>
            </a:r>
            <a:r>
              <a:rPr lang="en-US" sz="1200" b="0" i="0" u="none" strike="noStrike" kern="1200" baseline="0" dirty="0" err="1" smtClean="0">
                <a:solidFill>
                  <a:schemeClr val="tx1"/>
                </a:solidFill>
                <a:latin typeface="+mn-lt"/>
                <a:ea typeface="+mn-ea"/>
                <a:cs typeface="+mn-cs"/>
              </a:rPr>
              <a:t>prețurile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ridicate</a:t>
            </a:r>
            <a:r>
              <a:rPr lang="en-US" sz="1200" b="0" i="0" u="none" strike="noStrike" kern="1200" baseline="0" dirty="0" smtClean="0">
                <a:solidFill>
                  <a:schemeClr val="tx1"/>
                </a:solidFill>
                <a:latin typeface="+mn-lt"/>
                <a:ea typeface="+mn-ea"/>
                <a:cs typeface="+mn-cs"/>
              </a:rPr>
              <a:t> ale </a:t>
            </a:r>
            <a:r>
              <a:rPr lang="en-US" sz="1200" b="0" i="0" u="none" strike="noStrike" kern="1200" baseline="0" dirty="0" err="1" smtClean="0">
                <a:solidFill>
                  <a:schemeClr val="tx1"/>
                </a:solidFill>
                <a:latin typeface="+mn-lt"/>
                <a:ea typeface="+mn-ea"/>
                <a:cs typeface="+mn-cs"/>
              </a:rPr>
              <a:t>țițeiului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și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gazului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și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pe</a:t>
            </a:r>
            <a:r>
              <a:rPr lang="en-US" sz="1200" b="0" i="0" u="none" strike="noStrike" kern="1200" baseline="0" dirty="0" smtClean="0">
                <a:solidFill>
                  <a:schemeClr val="tx1"/>
                </a:solidFill>
                <a:latin typeface="+mn-lt"/>
                <a:ea typeface="+mn-ea"/>
                <a:cs typeface="+mn-cs"/>
              </a:rPr>
              <a:t> de </a:t>
            </a:r>
            <a:r>
              <a:rPr lang="en-US" sz="1200" b="0" i="0" u="none" strike="noStrike" kern="1200" baseline="0" dirty="0" err="1" smtClean="0">
                <a:solidFill>
                  <a:schemeClr val="tx1"/>
                </a:solidFill>
                <a:latin typeface="+mn-lt"/>
                <a:ea typeface="+mn-ea"/>
                <a:cs typeface="+mn-cs"/>
              </a:rPr>
              <a:t>altă</a:t>
            </a:r>
            <a:r>
              <a:rPr lang="en-US" sz="1200" b="0" i="0" u="none" strike="noStrike" kern="1200" baseline="0" dirty="0" smtClean="0">
                <a:solidFill>
                  <a:schemeClr val="tx1"/>
                </a:solidFill>
                <a:latin typeface="+mn-lt"/>
                <a:ea typeface="+mn-ea"/>
                <a:cs typeface="+mn-cs"/>
              </a:rPr>
              <a:t> parte, </a:t>
            </a:r>
            <a:r>
              <a:rPr lang="en-US" sz="1200" b="0" i="0" u="none" strike="noStrike" kern="1200" baseline="0" dirty="0" err="1" smtClean="0">
                <a:solidFill>
                  <a:schemeClr val="tx1"/>
                </a:solidFill>
                <a:latin typeface="+mn-lt"/>
                <a:ea typeface="+mn-ea"/>
                <a:cs typeface="+mn-cs"/>
              </a:rPr>
              <a:t>acordă</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companiilor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producătoare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termeni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fiscali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atractivi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și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stimulativi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atunci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când</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hidrocarburile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sunt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ieftine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piețele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internaționale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Obiectivul</a:t>
            </a:r>
            <a:r>
              <a:rPr lang="en-US" sz="1200" b="0" i="0" u="none" strike="noStrike" kern="1200" baseline="0" dirty="0" smtClean="0">
                <a:solidFill>
                  <a:schemeClr val="tx1"/>
                </a:solidFill>
                <a:latin typeface="+mn-lt"/>
                <a:ea typeface="+mn-ea"/>
                <a:cs typeface="+mn-cs"/>
              </a:rPr>
              <a:t> principal </a:t>
            </a:r>
            <a:r>
              <a:rPr lang="en-US" sz="1200" b="0" i="0" u="none" strike="noStrike" kern="1200" baseline="0" dirty="0" err="1" smtClean="0">
                <a:solidFill>
                  <a:schemeClr val="tx1"/>
                </a:solidFill>
                <a:latin typeface="+mn-lt"/>
                <a:ea typeface="+mn-ea"/>
                <a:cs typeface="+mn-cs"/>
              </a:rPr>
              <a:t>este</a:t>
            </a:r>
            <a:r>
              <a:rPr lang="en-US" sz="1200" b="0" i="0" u="none" strike="noStrike" kern="1200" baseline="0" dirty="0" smtClean="0">
                <a:solidFill>
                  <a:schemeClr val="tx1"/>
                </a:solidFill>
                <a:latin typeface="+mn-lt"/>
                <a:ea typeface="+mn-ea"/>
                <a:cs typeface="+mn-cs"/>
              </a:rPr>
              <a:t> ca </a:t>
            </a:r>
            <a:r>
              <a:rPr lang="en-US" sz="1200" b="0" i="0" u="none" strike="noStrike" kern="1200" baseline="0" dirty="0" err="1" smtClean="0">
                <a:solidFill>
                  <a:schemeClr val="tx1"/>
                </a:solidFill>
                <a:latin typeface="+mn-lt"/>
                <a:ea typeface="+mn-ea"/>
                <a:cs typeface="+mn-cs"/>
              </a:rPr>
              <a:t>România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să</a:t>
            </a:r>
            <a:r>
              <a:rPr lang="en-US" sz="1200" b="0" i="0" u="none" strike="noStrike" kern="1200" baseline="0" dirty="0" smtClean="0">
                <a:solidFill>
                  <a:schemeClr val="tx1"/>
                </a:solidFill>
                <a:latin typeface="+mn-lt"/>
                <a:ea typeface="+mn-ea"/>
                <a:cs typeface="+mn-cs"/>
              </a:rPr>
              <a:t> continue </a:t>
            </a:r>
            <a:r>
              <a:rPr lang="en-US" sz="1200" b="0" i="0" u="none" strike="noStrike" kern="1200" baseline="0" dirty="0" err="1" smtClean="0">
                <a:solidFill>
                  <a:schemeClr val="tx1"/>
                </a:solidFill>
                <a:latin typeface="+mn-lt"/>
                <a:ea typeface="+mn-ea"/>
                <a:cs typeface="+mn-cs"/>
              </a:rPr>
              <a:t>activitățile</a:t>
            </a:r>
            <a:r>
              <a:rPr lang="en-US" sz="1200" b="0" i="0" u="none" strike="noStrike" kern="1200" baseline="0" dirty="0" smtClean="0">
                <a:solidFill>
                  <a:schemeClr val="tx1"/>
                </a:solidFill>
                <a:latin typeface="+mn-lt"/>
                <a:ea typeface="+mn-ea"/>
                <a:cs typeface="+mn-cs"/>
              </a:rPr>
              <a:t> de </a:t>
            </a:r>
            <a:r>
              <a:rPr lang="en-US" sz="1200" b="0" i="0" u="none" strike="noStrike" kern="1200" baseline="0" dirty="0" err="1" smtClean="0">
                <a:solidFill>
                  <a:schemeClr val="tx1"/>
                </a:solidFill>
                <a:latin typeface="+mn-lt"/>
                <a:ea typeface="+mn-ea"/>
                <a:cs typeface="+mn-cs"/>
              </a:rPr>
              <a:t>explorare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și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dezvoltare</a:t>
            </a:r>
            <a:r>
              <a:rPr lang="en-US" sz="1200" b="0" i="0" u="none" strike="noStrike" kern="1200" baseline="0" dirty="0" smtClean="0">
                <a:solidFill>
                  <a:schemeClr val="tx1"/>
                </a:solidFill>
                <a:latin typeface="+mn-lt"/>
                <a:ea typeface="+mn-ea"/>
                <a:cs typeface="+mn-cs"/>
              </a:rPr>
              <a:t> a </a:t>
            </a:r>
            <a:r>
              <a:rPr lang="en-US" sz="1200" b="0" i="0" u="none" strike="noStrike" kern="1200" baseline="0" dirty="0" err="1" smtClean="0">
                <a:solidFill>
                  <a:schemeClr val="tx1"/>
                </a:solidFill>
                <a:latin typeface="+mn-lt"/>
                <a:ea typeface="+mn-ea"/>
                <a:cs typeface="+mn-cs"/>
              </a:rPr>
              <a:t>zăcămintelor</a:t>
            </a:r>
            <a:r>
              <a:rPr lang="en-US" sz="1200" b="0" i="0" u="none" strike="noStrike" kern="1200" baseline="0" dirty="0" smtClean="0">
                <a:solidFill>
                  <a:schemeClr val="tx1"/>
                </a:solidFill>
                <a:latin typeface="+mn-lt"/>
                <a:ea typeface="+mn-ea"/>
                <a:cs typeface="+mn-cs"/>
              </a:rPr>
              <a:t> de </a:t>
            </a:r>
            <a:r>
              <a:rPr lang="en-US" sz="1200" b="0" i="0" u="none" strike="noStrike" kern="1200" baseline="0" dirty="0" err="1" smtClean="0">
                <a:solidFill>
                  <a:schemeClr val="tx1"/>
                </a:solidFill>
                <a:latin typeface="+mn-lt"/>
                <a:ea typeface="+mn-ea"/>
                <a:cs typeface="+mn-cs"/>
              </a:rPr>
              <a:t>hidrocarburi</a:t>
            </a:r>
            <a:r>
              <a:rPr lang="en-US" sz="1200" b="0" i="0" u="none" strike="noStrike" kern="1200" baseline="0" dirty="0" smtClean="0">
                <a:solidFill>
                  <a:schemeClr val="tx1"/>
                </a:solidFill>
                <a:latin typeface="+mn-lt"/>
                <a:ea typeface="+mn-ea"/>
                <a:cs typeface="+mn-cs"/>
              </a:rPr>
              <a:t>. </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973C1FE-0FAE-4971-80F3-7E1F49A796F0}" type="slidenum">
              <a:rPr lang="en-US" smtClean="0"/>
              <a:t>10</a:t>
            </a:fld>
            <a:endParaRPr lang="en-US"/>
          </a:p>
        </p:txBody>
      </p:sp>
    </p:spTree>
    <p:extLst>
      <p:ext uri="{BB962C8B-B14F-4D97-AF65-F5344CB8AC3E}">
        <p14:creationId xmlns:p14="http://schemas.microsoft.com/office/powerpoint/2010/main" val="2974317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977928" y="8842722"/>
            <a:ext cx="3043649" cy="46637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EB637-BC42-497E-9119-65CA0380A6EE}"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738527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indent="0" algn="l">
              <a:buNone/>
              <a:defRPr sz="1600" b="0">
                <a:solidFill>
                  <a:schemeClr val="bg1"/>
                </a:solidFill>
              </a:defRPr>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smtClean="0"/>
              <a:t>Click to edit Master text styles</a:t>
            </a:r>
          </a:p>
        </p:txBody>
      </p:sp>
      <p:grpSp>
        <p:nvGrpSpPr>
          <p:cNvPr id="22" name="Group 21"/>
          <p:cNvGrpSpPr>
            <a:grpSpLocks noChangeAspect="1"/>
          </p:cNvGrpSpPr>
          <p:nvPr userDrawn="1"/>
        </p:nvGrpSpPr>
        <p:grpSpPr>
          <a:xfrm>
            <a:off x="469900" y="457761"/>
            <a:ext cx="1998000" cy="3744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grpSp>
      <p:sp>
        <p:nvSpPr>
          <p:cNvPr id="33" name="Picture Placeholder 8"/>
          <p:cNvSpPr>
            <a:spLocks noGrp="1"/>
          </p:cNvSpPr>
          <p:nvPr>
            <p:ph type="pic" sz="quarter" idx="11"/>
          </p:nvPr>
        </p:nvSpPr>
        <p:spPr>
          <a:xfrm>
            <a:off x="3393716" y="727595"/>
            <a:ext cx="5400000" cy="5400000"/>
          </a:xfrm>
          <a:prstGeom prst="rect">
            <a:avLst/>
          </a:prstGeom>
        </p:spPr>
        <p:txBody>
          <a:bodyPr/>
          <a:lstStyle/>
          <a:p>
            <a:r>
              <a:rPr lang="en-US" noProof="0" smtClean="0"/>
              <a:t>Click icon to add picture</a:t>
            </a:r>
            <a:endParaRPr lang="en-US" noProof="0" dirty="0"/>
          </a:p>
        </p:txBody>
      </p:sp>
    </p:spTree>
    <p:extLst>
      <p:ext uri="{BB962C8B-B14F-4D97-AF65-F5344CB8AC3E}">
        <p14:creationId xmlns:p14="http://schemas.microsoft.com/office/powerpoint/2010/main" val="202733084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xmlns="">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5668"/>
            <a:ext cx="10418233"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469900" y="3429000"/>
            <a:ext cx="1054100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Tree>
    <p:extLst>
      <p:ext uri="{BB962C8B-B14F-4D97-AF65-F5344CB8AC3E}">
        <p14:creationId xmlns:p14="http://schemas.microsoft.com/office/powerpoint/2010/main" val="257952459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
        <p:nvSpPr>
          <p:cNvPr id="13" name="TextBox 12"/>
          <p:cNvSpPr txBox="1"/>
          <p:nvPr userDrawn="1"/>
        </p:nvSpPr>
        <p:spPr>
          <a:xfrm>
            <a:off x="469900" y="6477000"/>
            <a:ext cx="5355167" cy="100027"/>
          </a:xfrm>
          <a:prstGeom prst="rect">
            <a:avLst/>
          </a:prstGeom>
          <a:noFill/>
        </p:spPr>
        <p:txBody>
          <a:bodyPr wrap="square" lIns="0" tIns="0" rIns="0" bIns="0" rtlCol="0">
            <a:spAutoFit/>
          </a:bodyPr>
          <a:lstStyle/>
          <a:p>
            <a:pPr defTabSz="1219170">
              <a:spcBef>
                <a:spcPts val="600"/>
              </a:spcBef>
              <a:buSzPct val="100000"/>
              <a:buFont typeface="Arial"/>
              <a:buNone/>
            </a:pPr>
            <a:r>
              <a:rPr lang="en-US" sz="650" dirty="0" smtClean="0">
                <a:solidFill>
                  <a:schemeClr val="bg1"/>
                </a:solidFill>
              </a:rPr>
              <a:t>© 2017, </a:t>
            </a:r>
            <a:r>
              <a:rPr lang="ro-RO" sz="650" dirty="0" smtClean="0">
                <a:solidFill>
                  <a:schemeClr val="bg1"/>
                </a:solidFill>
              </a:rPr>
              <a:t>pentru</a:t>
            </a:r>
            <a:r>
              <a:rPr lang="ro-RO" sz="650" baseline="0" dirty="0" smtClean="0">
                <a:solidFill>
                  <a:schemeClr val="bg1"/>
                </a:solidFill>
              </a:rPr>
              <a:t> informații suplimentare contactați </a:t>
            </a:r>
            <a:r>
              <a:rPr lang="en-US" sz="650" dirty="0" smtClean="0">
                <a:solidFill>
                  <a:schemeClr val="bg1"/>
                </a:solidFill>
              </a:rPr>
              <a:t>Deloitte Rom</a:t>
            </a:r>
            <a:r>
              <a:rPr lang="ro-RO" sz="650" dirty="0" smtClean="0">
                <a:solidFill>
                  <a:schemeClr val="bg1"/>
                </a:solidFill>
              </a:rPr>
              <a:t>â</a:t>
            </a:r>
            <a:r>
              <a:rPr lang="en-US" sz="650" dirty="0" err="1" smtClean="0">
                <a:solidFill>
                  <a:schemeClr val="bg1"/>
                </a:solidFill>
              </a:rPr>
              <a:t>nia</a:t>
            </a:r>
            <a:endParaRPr lang="en-US" sz="650" dirty="0">
              <a:solidFill>
                <a:schemeClr val="bg1"/>
              </a:solidFill>
            </a:endParaRPr>
          </a:p>
        </p:txBody>
      </p:sp>
      <p:sp>
        <p:nvSpPr>
          <p:cNvPr id="14" name="TextBox 13"/>
          <p:cNvSpPr txBox="1"/>
          <p:nvPr userDrawn="1"/>
        </p:nvSpPr>
        <p:spPr>
          <a:xfrm>
            <a:off x="11414125" y="6477000"/>
            <a:ext cx="307975" cy="100027"/>
          </a:xfrm>
          <a:prstGeom prst="rect">
            <a:avLst/>
          </a:prstGeom>
          <a:noFill/>
        </p:spPr>
        <p:txBody>
          <a:bodyPr wrap="square" lIns="0" tIns="0" rIns="0" bIns="0" rtlCol="0">
            <a:spAutoFit/>
          </a:bodyPr>
          <a:lstStyle/>
          <a:p>
            <a:pPr algn="r" defTabSz="1219170">
              <a:spcBef>
                <a:spcPts val="800"/>
              </a:spcBef>
              <a:buSzPct val="100000"/>
              <a:buFont typeface="Arial"/>
              <a:buNone/>
            </a:pPr>
            <a:fld id="{C58DF478-B544-4ED8-9ED4-6A2648E2D233}" type="slidenum">
              <a:rPr lang="en-US" sz="650">
                <a:solidFill>
                  <a:prstClr val="white"/>
                </a:solidFill>
              </a:rPr>
              <a:pPr algn="r" defTabSz="1219170">
                <a:spcBef>
                  <a:spcPts val="800"/>
                </a:spcBef>
                <a:buSzPct val="100000"/>
                <a:buFont typeface="Arial"/>
                <a:buNone/>
              </a:pPr>
              <a:t>‹#›</a:t>
            </a:fld>
            <a:endParaRPr lang="en-US" sz="650" dirty="0">
              <a:solidFill>
                <a:prstClr val="white"/>
              </a:solidFill>
            </a:endParaRPr>
          </a:p>
        </p:txBody>
      </p:sp>
    </p:spTree>
    <p:extLst>
      <p:ext uri="{BB962C8B-B14F-4D97-AF65-F5344CB8AC3E}">
        <p14:creationId xmlns:p14="http://schemas.microsoft.com/office/powerpoint/2010/main" val="827175074"/>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
        <p:nvSpPr>
          <p:cNvPr id="15" name="TextBox 14"/>
          <p:cNvSpPr txBox="1"/>
          <p:nvPr userDrawn="1"/>
        </p:nvSpPr>
        <p:spPr>
          <a:xfrm>
            <a:off x="469900" y="6477000"/>
            <a:ext cx="5355167" cy="100027"/>
          </a:xfrm>
          <a:prstGeom prst="rect">
            <a:avLst/>
          </a:prstGeom>
          <a:noFill/>
        </p:spPr>
        <p:txBody>
          <a:bodyPr wrap="square" lIns="0" tIns="0" rIns="0" bIns="0" rtlCol="0">
            <a:spAutoFit/>
          </a:bodyPr>
          <a:lstStyle/>
          <a:p>
            <a:pPr defTabSz="1219170">
              <a:spcBef>
                <a:spcPts val="600"/>
              </a:spcBef>
              <a:buSzPct val="100000"/>
              <a:buFont typeface="Arial"/>
              <a:buNone/>
            </a:pPr>
            <a:r>
              <a:rPr lang="en-US" sz="650" dirty="0" smtClean="0">
                <a:solidFill>
                  <a:schemeClr val="bg1"/>
                </a:solidFill>
              </a:rPr>
              <a:t>© 2017, </a:t>
            </a:r>
            <a:r>
              <a:rPr lang="ro-RO" sz="650" dirty="0" smtClean="0">
                <a:solidFill>
                  <a:schemeClr val="bg1"/>
                </a:solidFill>
              </a:rPr>
              <a:t>pentru</a:t>
            </a:r>
            <a:r>
              <a:rPr lang="ro-RO" sz="650" baseline="0" dirty="0" smtClean="0">
                <a:solidFill>
                  <a:schemeClr val="bg1"/>
                </a:solidFill>
              </a:rPr>
              <a:t> informații suplimentare contactați </a:t>
            </a:r>
            <a:r>
              <a:rPr lang="en-US" sz="650" dirty="0" smtClean="0">
                <a:solidFill>
                  <a:schemeClr val="bg1"/>
                </a:solidFill>
              </a:rPr>
              <a:t>Deloitte Rom</a:t>
            </a:r>
            <a:r>
              <a:rPr lang="ro-RO" sz="650" dirty="0" smtClean="0">
                <a:solidFill>
                  <a:schemeClr val="bg1"/>
                </a:solidFill>
              </a:rPr>
              <a:t>â</a:t>
            </a:r>
            <a:r>
              <a:rPr lang="en-US" sz="650" dirty="0" err="1" smtClean="0">
                <a:solidFill>
                  <a:schemeClr val="bg1"/>
                </a:solidFill>
              </a:rPr>
              <a:t>nia</a:t>
            </a:r>
            <a:endParaRPr lang="en-US" sz="650" dirty="0">
              <a:solidFill>
                <a:schemeClr val="bg1"/>
              </a:solidFill>
            </a:endParaRPr>
          </a:p>
        </p:txBody>
      </p:sp>
      <p:sp>
        <p:nvSpPr>
          <p:cNvPr id="16" name="TextBox 15"/>
          <p:cNvSpPr txBox="1"/>
          <p:nvPr userDrawn="1"/>
        </p:nvSpPr>
        <p:spPr>
          <a:xfrm>
            <a:off x="11414125" y="6477000"/>
            <a:ext cx="307975" cy="100027"/>
          </a:xfrm>
          <a:prstGeom prst="rect">
            <a:avLst/>
          </a:prstGeom>
          <a:noFill/>
        </p:spPr>
        <p:txBody>
          <a:bodyPr wrap="square" lIns="0" tIns="0" rIns="0" bIns="0" rtlCol="0">
            <a:spAutoFit/>
          </a:bodyPr>
          <a:lstStyle/>
          <a:p>
            <a:pPr algn="r" defTabSz="1219170">
              <a:spcBef>
                <a:spcPts val="800"/>
              </a:spcBef>
              <a:buSzPct val="100000"/>
              <a:buFont typeface="Arial"/>
              <a:buNone/>
            </a:pPr>
            <a:fld id="{C58DF478-B544-4ED8-9ED4-6A2648E2D233}" type="slidenum">
              <a:rPr lang="en-US" sz="650">
                <a:solidFill>
                  <a:prstClr val="white"/>
                </a:solidFill>
              </a:rPr>
              <a:pPr algn="r" defTabSz="1219170">
                <a:spcBef>
                  <a:spcPts val="800"/>
                </a:spcBef>
                <a:buSzPct val="100000"/>
                <a:buFont typeface="Arial"/>
                <a:buNone/>
              </a:pPr>
              <a:t>‹#›</a:t>
            </a:fld>
            <a:endParaRPr lang="en-US" sz="650" dirty="0">
              <a:solidFill>
                <a:prstClr val="white"/>
              </a:solidFill>
            </a:endParaRPr>
          </a:p>
        </p:txBody>
      </p:sp>
    </p:spTree>
    <p:extLst>
      <p:ext uri="{BB962C8B-B14F-4D97-AF65-F5344CB8AC3E}">
        <p14:creationId xmlns:p14="http://schemas.microsoft.com/office/powerpoint/2010/main" val="257646426"/>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
        <p:nvSpPr>
          <p:cNvPr id="19" name="TextBox 18"/>
          <p:cNvSpPr txBox="1"/>
          <p:nvPr userDrawn="1"/>
        </p:nvSpPr>
        <p:spPr>
          <a:xfrm>
            <a:off x="469900" y="6477000"/>
            <a:ext cx="5355167" cy="100027"/>
          </a:xfrm>
          <a:prstGeom prst="rect">
            <a:avLst/>
          </a:prstGeom>
          <a:noFill/>
        </p:spPr>
        <p:txBody>
          <a:bodyPr wrap="square" lIns="0" tIns="0" rIns="0" bIns="0" rtlCol="0">
            <a:spAutoFit/>
          </a:bodyPr>
          <a:lstStyle/>
          <a:p>
            <a:pPr defTabSz="1219170">
              <a:spcBef>
                <a:spcPts val="600"/>
              </a:spcBef>
              <a:buSzPct val="100000"/>
              <a:buFont typeface="Arial"/>
              <a:buNone/>
            </a:pPr>
            <a:r>
              <a:rPr lang="en-US" sz="650" dirty="0" smtClean="0">
                <a:solidFill>
                  <a:schemeClr val="bg1"/>
                </a:solidFill>
              </a:rPr>
              <a:t>© 2017, </a:t>
            </a:r>
            <a:r>
              <a:rPr lang="ro-RO" sz="650" dirty="0" smtClean="0">
                <a:solidFill>
                  <a:schemeClr val="bg1"/>
                </a:solidFill>
              </a:rPr>
              <a:t>pentru</a:t>
            </a:r>
            <a:r>
              <a:rPr lang="ro-RO" sz="650" baseline="0" dirty="0" smtClean="0">
                <a:solidFill>
                  <a:schemeClr val="bg1"/>
                </a:solidFill>
              </a:rPr>
              <a:t> informații suplimentare contactați </a:t>
            </a:r>
            <a:r>
              <a:rPr lang="en-US" sz="650" dirty="0" smtClean="0">
                <a:solidFill>
                  <a:schemeClr val="bg1"/>
                </a:solidFill>
              </a:rPr>
              <a:t>Deloitte Rom</a:t>
            </a:r>
            <a:r>
              <a:rPr lang="ro-RO" sz="650" dirty="0" smtClean="0">
                <a:solidFill>
                  <a:schemeClr val="bg1"/>
                </a:solidFill>
              </a:rPr>
              <a:t>â</a:t>
            </a:r>
            <a:r>
              <a:rPr lang="en-US" sz="650" dirty="0" err="1" smtClean="0">
                <a:solidFill>
                  <a:schemeClr val="bg1"/>
                </a:solidFill>
              </a:rPr>
              <a:t>nia</a:t>
            </a:r>
            <a:endParaRPr lang="en-US" sz="650" dirty="0">
              <a:solidFill>
                <a:schemeClr val="bg1"/>
              </a:solidFill>
            </a:endParaRPr>
          </a:p>
        </p:txBody>
      </p:sp>
      <p:sp>
        <p:nvSpPr>
          <p:cNvPr id="20" name="TextBox 19"/>
          <p:cNvSpPr txBox="1"/>
          <p:nvPr userDrawn="1"/>
        </p:nvSpPr>
        <p:spPr>
          <a:xfrm>
            <a:off x="11414125" y="6477000"/>
            <a:ext cx="307975" cy="100027"/>
          </a:xfrm>
          <a:prstGeom prst="rect">
            <a:avLst/>
          </a:prstGeom>
          <a:noFill/>
        </p:spPr>
        <p:txBody>
          <a:bodyPr wrap="square" lIns="0" tIns="0" rIns="0" bIns="0" rtlCol="0">
            <a:spAutoFit/>
          </a:bodyPr>
          <a:lstStyle/>
          <a:p>
            <a:pPr algn="r" defTabSz="1219170">
              <a:spcBef>
                <a:spcPts val="800"/>
              </a:spcBef>
              <a:buSzPct val="100000"/>
              <a:buFont typeface="Arial"/>
              <a:buNone/>
            </a:pPr>
            <a:fld id="{C58DF478-B544-4ED8-9ED4-6A2648E2D233}" type="slidenum">
              <a:rPr lang="en-US" sz="650">
                <a:solidFill>
                  <a:prstClr val="white"/>
                </a:solidFill>
              </a:rPr>
              <a:pPr algn="r" defTabSz="1219170">
                <a:spcBef>
                  <a:spcPts val="800"/>
                </a:spcBef>
                <a:buSzPct val="100000"/>
                <a:buFont typeface="Arial"/>
                <a:buNone/>
              </a:pPr>
              <a:t>‹#›</a:t>
            </a:fld>
            <a:endParaRPr lang="en-US" sz="650" dirty="0">
              <a:solidFill>
                <a:prstClr val="white"/>
              </a:solidFill>
            </a:endParaRPr>
          </a:p>
        </p:txBody>
      </p:sp>
    </p:spTree>
    <p:extLst>
      <p:ext uri="{BB962C8B-B14F-4D97-AF65-F5344CB8AC3E}">
        <p14:creationId xmlns:p14="http://schemas.microsoft.com/office/powerpoint/2010/main" val="257031494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
        <p:nvSpPr>
          <p:cNvPr id="15" name="TextBox 14"/>
          <p:cNvSpPr txBox="1"/>
          <p:nvPr userDrawn="1"/>
        </p:nvSpPr>
        <p:spPr>
          <a:xfrm>
            <a:off x="469900" y="6477000"/>
            <a:ext cx="5355167" cy="100027"/>
          </a:xfrm>
          <a:prstGeom prst="rect">
            <a:avLst/>
          </a:prstGeom>
          <a:noFill/>
        </p:spPr>
        <p:txBody>
          <a:bodyPr wrap="square" lIns="0" tIns="0" rIns="0" bIns="0" rtlCol="0">
            <a:spAutoFit/>
          </a:bodyPr>
          <a:lstStyle/>
          <a:p>
            <a:pPr defTabSz="1219170">
              <a:spcBef>
                <a:spcPts val="600"/>
              </a:spcBef>
              <a:buSzPct val="100000"/>
              <a:buFont typeface="Arial"/>
              <a:buNone/>
            </a:pPr>
            <a:r>
              <a:rPr lang="en-US" sz="650" dirty="0" smtClean="0">
                <a:solidFill>
                  <a:schemeClr val="bg1"/>
                </a:solidFill>
              </a:rPr>
              <a:t>© 2017, </a:t>
            </a:r>
            <a:r>
              <a:rPr lang="ro-RO" sz="650" dirty="0" smtClean="0">
                <a:solidFill>
                  <a:schemeClr val="bg1"/>
                </a:solidFill>
              </a:rPr>
              <a:t>pentru</a:t>
            </a:r>
            <a:r>
              <a:rPr lang="ro-RO" sz="650" baseline="0" dirty="0" smtClean="0">
                <a:solidFill>
                  <a:schemeClr val="bg1"/>
                </a:solidFill>
              </a:rPr>
              <a:t> informații suplimentare contactați </a:t>
            </a:r>
            <a:r>
              <a:rPr lang="en-US" sz="650" dirty="0" smtClean="0">
                <a:solidFill>
                  <a:schemeClr val="bg1"/>
                </a:solidFill>
              </a:rPr>
              <a:t>Deloitte Rom</a:t>
            </a:r>
            <a:r>
              <a:rPr lang="ro-RO" sz="650" dirty="0" smtClean="0">
                <a:solidFill>
                  <a:schemeClr val="bg1"/>
                </a:solidFill>
              </a:rPr>
              <a:t>â</a:t>
            </a:r>
            <a:r>
              <a:rPr lang="en-US" sz="650" dirty="0" err="1" smtClean="0">
                <a:solidFill>
                  <a:schemeClr val="bg1"/>
                </a:solidFill>
              </a:rPr>
              <a:t>nia</a:t>
            </a:r>
            <a:endParaRPr lang="en-US" sz="650" dirty="0">
              <a:solidFill>
                <a:schemeClr val="bg1"/>
              </a:solidFill>
            </a:endParaRPr>
          </a:p>
        </p:txBody>
      </p:sp>
      <p:sp>
        <p:nvSpPr>
          <p:cNvPr id="16" name="TextBox 15"/>
          <p:cNvSpPr txBox="1"/>
          <p:nvPr userDrawn="1"/>
        </p:nvSpPr>
        <p:spPr>
          <a:xfrm>
            <a:off x="11414125" y="6477000"/>
            <a:ext cx="307975" cy="100027"/>
          </a:xfrm>
          <a:prstGeom prst="rect">
            <a:avLst/>
          </a:prstGeom>
          <a:noFill/>
        </p:spPr>
        <p:txBody>
          <a:bodyPr wrap="square" lIns="0" tIns="0" rIns="0" bIns="0" rtlCol="0">
            <a:spAutoFit/>
          </a:bodyPr>
          <a:lstStyle/>
          <a:p>
            <a:pPr algn="r" defTabSz="1219170">
              <a:spcBef>
                <a:spcPts val="800"/>
              </a:spcBef>
              <a:buSzPct val="100000"/>
              <a:buFont typeface="Arial"/>
              <a:buNone/>
            </a:pPr>
            <a:fld id="{C58DF478-B544-4ED8-9ED4-6A2648E2D233}" type="slidenum">
              <a:rPr lang="en-US" sz="650">
                <a:solidFill>
                  <a:prstClr val="white"/>
                </a:solidFill>
              </a:rPr>
              <a:pPr algn="r" defTabSz="1219170">
                <a:spcBef>
                  <a:spcPts val="800"/>
                </a:spcBef>
                <a:buSzPct val="100000"/>
                <a:buFont typeface="Arial"/>
                <a:buNone/>
              </a:pPr>
              <a:t>‹#›</a:t>
            </a:fld>
            <a:endParaRPr lang="en-US" sz="650" dirty="0">
              <a:solidFill>
                <a:prstClr val="white"/>
              </a:solidFill>
            </a:endParaRPr>
          </a:p>
        </p:txBody>
      </p:sp>
    </p:spTree>
    <p:extLst>
      <p:ext uri="{BB962C8B-B14F-4D97-AF65-F5344CB8AC3E}">
        <p14:creationId xmlns:p14="http://schemas.microsoft.com/office/powerpoint/2010/main" val="1946402948"/>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0" y="1590675"/>
            <a:ext cx="9029604" cy="4708525"/>
          </a:xfrm>
          <a:prstGeom prst="rect">
            <a:avLst/>
          </a:prstGeom>
        </p:spPr>
        <p:txBody>
          <a:bodyPr>
            <a:noAutofit/>
          </a:bodyPr>
          <a:lstStyle>
            <a:lvl1pPr>
              <a:spcBef>
                <a:spcPts val="4800"/>
              </a:spcBef>
              <a:defRPr sz="28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Tree>
    <p:extLst>
      <p:ext uri="{BB962C8B-B14F-4D97-AF65-F5344CB8AC3E}">
        <p14:creationId xmlns:p14="http://schemas.microsoft.com/office/powerpoint/2010/main" val="207491709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74311362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604867" y="1700213"/>
            <a:ext cx="6117233" cy="4598988"/>
          </a:xfrm>
        </p:spPr>
        <p:txBody>
          <a:bodyPr/>
          <a:lstStyle/>
          <a:p>
            <a:r>
              <a:rPr lang="en-US" noProof="0" smtClean="0"/>
              <a:t>Click icon to add picture</a:t>
            </a:r>
            <a:endParaRPr lang="en-US" noProof="0" dirty="0"/>
          </a:p>
        </p:txBody>
      </p:sp>
      <p:sp>
        <p:nvSpPr>
          <p:cNvPr id="6" name="Content Placeholder 3"/>
          <p:cNvSpPr>
            <a:spLocks noGrp="1"/>
          </p:cNvSpPr>
          <p:nvPr>
            <p:ph sz="quarter" idx="10"/>
          </p:nvPr>
        </p:nvSpPr>
        <p:spPr>
          <a:xfrm>
            <a:off x="469900" y="1665290"/>
            <a:ext cx="4333663" cy="4633911"/>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1493365560"/>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893130648"/>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Box 4"/>
          <p:cNvSpPr txBox="1"/>
          <p:nvPr userDrawn="1"/>
        </p:nvSpPr>
        <p:spPr>
          <a:xfrm>
            <a:off x="469900" y="6477000"/>
            <a:ext cx="5355167" cy="100027"/>
          </a:xfrm>
          <a:prstGeom prst="rect">
            <a:avLst/>
          </a:prstGeom>
          <a:noFill/>
        </p:spPr>
        <p:txBody>
          <a:bodyPr wrap="square" lIns="0" tIns="0" rIns="0" bIns="0" rtlCol="0">
            <a:spAutoFit/>
          </a:bodyPr>
          <a:lstStyle/>
          <a:p>
            <a:pPr defTabSz="1219170">
              <a:spcBef>
                <a:spcPts val="600"/>
              </a:spcBef>
              <a:buSzPct val="100000"/>
              <a:buFont typeface="Arial"/>
              <a:buNone/>
            </a:pPr>
            <a:r>
              <a:rPr lang="en-US" sz="650" dirty="0" smtClean="0">
                <a:solidFill>
                  <a:srgbClr val="2C5234"/>
                </a:solidFill>
              </a:rPr>
              <a:t>© 2017, </a:t>
            </a:r>
            <a:r>
              <a:rPr lang="ro-RO" sz="650" dirty="0" smtClean="0">
                <a:solidFill>
                  <a:srgbClr val="2C5234"/>
                </a:solidFill>
              </a:rPr>
              <a:t>pentru</a:t>
            </a:r>
            <a:r>
              <a:rPr lang="ro-RO" sz="650" baseline="0" dirty="0" smtClean="0">
                <a:solidFill>
                  <a:srgbClr val="2C5234"/>
                </a:solidFill>
              </a:rPr>
              <a:t> informații suplimentare contactați </a:t>
            </a:r>
            <a:r>
              <a:rPr lang="en-US" sz="650" dirty="0" smtClean="0">
                <a:solidFill>
                  <a:srgbClr val="2C5234"/>
                </a:solidFill>
              </a:rPr>
              <a:t>Deloitte Rom</a:t>
            </a:r>
            <a:r>
              <a:rPr lang="ro-RO" sz="650" dirty="0" smtClean="0">
                <a:solidFill>
                  <a:srgbClr val="2C5234"/>
                </a:solidFill>
              </a:rPr>
              <a:t>â</a:t>
            </a:r>
            <a:r>
              <a:rPr lang="en-US" sz="650" dirty="0" err="1" smtClean="0">
                <a:solidFill>
                  <a:srgbClr val="2C5234"/>
                </a:solidFill>
              </a:rPr>
              <a:t>nia</a:t>
            </a:r>
            <a:endParaRPr lang="en-US" sz="650" dirty="0">
              <a:solidFill>
                <a:srgbClr val="2C5234"/>
              </a:solidFill>
            </a:endParaRPr>
          </a:p>
        </p:txBody>
      </p:sp>
    </p:spTree>
    <p:extLst>
      <p:ext uri="{BB962C8B-B14F-4D97-AF65-F5344CB8AC3E}">
        <p14:creationId xmlns:p14="http://schemas.microsoft.com/office/powerpoint/2010/main" val="269332731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smtClean="0"/>
              <a:t>Click icon to add picture</a:t>
            </a:r>
            <a:endParaRPr lang="en-US" noProof="0" dirty="0"/>
          </a:p>
        </p:txBody>
      </p:sp>
    </p:spTree>
    <p:extLst>
      <p:ext uri="{BB962C8B-B14F-4D97-AF65-F5344CB8AC3E}">
        <p14:creationId xmlns:p14="http://schemas.microsoft.com/office/powerpoint/2010/main" val="303269664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xmlns="">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469900" y="1676402"/>
            <a:ext cx="11252200" cy="4622799"/>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92594357"/>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4581"/>
            <a:ext cx="11252200" cy="3928209"/>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468000" y="1659816"/>
            <a:ext cx="11252200" cy="357187"/>
          </a:xfrm>
        </p:spPr>
        <p:txBody>
          <a:bodyPr/>
          <a:lstStyle/>
          <a:p>
            <a:pPr lvl="0"/>
            <a:r>
              <a:rPr lang="en-US" noProof="0" smtClean="0"/>
              <a:t>Click to edit Master text styles</a:t>
            </a:r>
          </a:p>
        </p:txBody>
      </p:sp>
      <p:sp>
        <p:nvSpPr>
          <p:cNvPr id="1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smtClean="0"/>
              <a:t>Click to edit Master text styles</a:t>
            </a:r>
          </a:p>
        </p:txBody>
      </p:sp>
      <p:sp>
        <p:nvSpPr>
          <p:cNvPr id="7"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988426982"/>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1999"/>
            <a:ext cx="3600000" cy="3930791"/>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468000" y="1665289"/>
            <a:ext cx="3600000" cy="392112"/>
          </a:xfrm>
        </p:spPr>
        <p:txBody>
          <a:bodyPr/>
          <a:lstStyle/>
          <a:p>
            <a:pPr lvl="0"/>
            <a:r>
              <a:rPr lang="en-US" noProof="0" smtClean="0"/>
              <a:t>Click to edit Master text styles</a:t>
            </a:r>
          </a:p>
        </p:txBody>
      </p:sp>
      <p:sp>
        <p:nvSpPr>
          <p:cNvPr id="7" name="Chart Placeholder 3"/>
          <p:cNvSpPr>
            <a:spLocks noGrp="1"/>
          </p:cNvSpPr>
          <p:nvPr>
            <p:ph type="chart" sz="quarter" idx="19"/>
          </p:nvPr>
        </p:nvSpPr>
        <p:spPr>
          <a:xfrm>
            <a:off x="4296000" y="2051998"/>
            <a:ext cx="3600000" cy="3930791"/>
          </a:xfrm>
          <a:prstGeom prst="rect">
            <a:avLst/>
          </a:prstGeom>
        </p:spPr>
        <p:txBody>
          <a:bodyPr/>
          <a:lstStyle/>
          <a:p>
            <a:r>
              <a:rPr lang="en-US" noProof="0" smtClean="0"/>
              <a:t>Click icon to add chart</a:t>
            </a:r>
            <a:endParaRPr lang="en-US" noProof="0" dirty="0"/>
          </a:p>
        </p:txBody>
      </p:sp>
      <p:sp>
        <p:nvSpPr>
          <p:cNvPr id="8" name="Text Placeholder 8"/>
          <p:cNvSpPr>
            <a:spLocks noGrp="1"/>
          </p:cNvSpPr>
          <p:nvPr>
            <p:ph type="body" sz="quarter" idx="20"/>
          </p:nvPr>
        </p:nvSpPr>
        <p:spPr>
          <a:xfrm>
            <a:off x="4296003" y="1665288"/>
            <a:ext cx="3600000" cy="392112"/>
          </a:xfrm>
        </p:spPr>
        <p:txBody>
          <a:bodyPr/>
          <a:lstStyle/>
          <a:p>
            <a:pPr lvl="0"/>
            <a:r>
              <a:rPr lang="en-US" noProof="0" smtClean="0"/>
              <a:t>Click to edit Master text styles</a:t>
            </a:r>
          </a:p>
        </p:txBody>
      </p:sp>
      <p:sp>
        <p:nvSpPr>
          <p:cNvPr id="9" name="Chart Placeholder 3"/>
          <p:cNvSpPr>
            <a:spLocks noGrp="1"/>
          </p:cNvSpPr>
          <p:nvPr>
            <p:ph type="chart" sz="quarter" idx="21"/>
          </p:nvPr>
        </p:nvSpPr>
        <p:spPr>
          <a:xfrm>
            <a:off x="8086960" y="2051999"/>
            <a:ext cx="3600000" cy="3930791"/>
          </a:xfrm>
          <a:prstGeom prst="rect">
            <a:avLst/>
          </a:prstGeom>
        </p:spPr>
        <p:txBody>
          <a:bodyPr/>
          <a:lstStyle/>
          <a:p>
            <a:r>
              <a:rPr lang="en-US" noProof="0" smtClean="0"/>
              <a:t>Click icon to add chart</a:t>
            </a:r>
            <a:endParaRPr lang="en-US" noProof="0" dirty="0"/>
          </a:p>
        </p:txBody>
      </p:sp>
      <p:sp>
        <p:nvSpPr>
          <p:cNvPr id="10" name="Text Placeholder 8"/>
          <p:cNvSpPr>
            <a:spLocks noGrp="1"/>
          </p:cNvSpPr>
          <p:nvPr>
            <p:ph type="body" sz="quarter" idx="22"/>
          </p:nvPr>
        </p:nvSpPr>
        <p:spPr>
          <a:xfrm>
            <a:off x="8086959" y="1659145"/>
            <a:ext cx="3600000" cy="398256"/>
          </a:xfrm>
        </p:spPr>
        <p:txBody>
          <a:bodyPr/>
          <a:lstStyle/>
          <a:p>
            <a:pPr lvl="0"/>
            <a:r>
              <a:rPr lang="en-US" noProof="0" smtClean="0"/>
              <a:t>Click to edit Master text styles</a:t>
            </a:r>
          </a:p>
        </p:txBody>
      </p:sp>
      <p:sp>
        <p:nvSpPr>
          <p:cNvPr id="11"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smtClean="0"/>
              <a:t>Click to edit Master text styles</a:t>
            </a:r>
          </a:p>
        </p:txBody>
      </p:sp>
      <p:sp>
        <p:nvSpPr>
          <p:cNvPr id="13"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6"/>
            <a:ext cx="11252200" cy="334101"/>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3305470417"/>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68000" y="1665288"/>
            <a:ext cx="5328000" cy="4622507"/>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Content Placeholder 3"/>
          <p:cNvSpPr>
            <a:spLocks noGrp="1"/>
          </p:cNvSpPr>
          <p:nvPr>
            <p:ph sz="quarter" idx="20"/>
          </p:nvPr>
        </p:nvSpPr>
        <p:spPr>
          <a:xfrm>
            <a:off x="6394100" y="1656000"/>
            <a:ext cx="5328000" cy="4631795"/>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273966022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4699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Content Placeholder 3"/>
          <p:cNvSpPr>
            <a:spLocks noGrp="1"/>
          </p:cNvSpPr>
          <p:nvPr>
            <p:ph sz="quarter" idx="20"/>
          </p:nvPr>
        </p:nvSpPr>
        <p:spPr>
          <a:xfrm>
            <a:off x="63941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314823362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69900" y="1665288"/>
            <a:ext cx="5480400" cy="4317502"/>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Chart Placeholder 2"/>
          <p:cNvSpPr>
            <a:spLocks noGrp="1"/>
          </p:cNvSpPr>
          <p:nvPr>
            <p:ph type="chart" sz="quarter" idx="21"/>
          </p:nvPr>
        </p:nvSpPr>
        <p:spPr>
          <a:xfrm>
            <a:off x="6239584" y="2125013"/>
            <a:ext cx="5482516" cy="3857777"/>
          </a:xfrm>
        </p:spPr>
        <p:txBody>
          <a:bodyPr>
            <a:noAutofit/>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6239584" y="1655763"/>
            <a:ext cx="5482516" cy="420687"/>
          </a:xfrm>
        </p:spPr>
        <p:txBody>
          <a:bodyPr>
            <a:noAutofit/>
          </a:bodyPr>
          <a:lstStyle/>
          <a:p>
            <a:pPr lvl="0"/>
            <a:r>
              <a:rPr lang="en-US" noProof="0" smtClean="0"/>
              <a:t>Click to edit Master text styles</a:t>
            </a:r>
          </a:p>
        </p:txBody>
      </p:sp>
      <p:sp>
        <p:nvSpPr>
          <p:cNvPr id="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smtClean="0"/>
              <a:t>Click to edit Master text styles</a:t>
            </a:r>
          </a:p>
        </p:txBody>
      </p:sp>
      <p:sp>
        <p:nvSpPr>
          <p:cNvPr id="12"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268972993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39584" y="2125013"/>
            <a:ext cx="5482516" cy="3857777"/>
          </a:xfrm>
        </p:spPr>
        <p:txBody>
          <a:bodyPr>
            <a:noAutofit/>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6239585" y="1654028"/>
            <a:ext cx="5482516" cy="420687"/>
          </a:xfrm>
        </p:spPr>
        <p:txBody>
          <a:bodyPr>
            <a:noAutofit/>
          </a:bodyPr>
          <a:lstStyle/>
          <a:p>
            <a:pPr lvl="0"/>
            <a:r>
              <a:rPr lang="en-US" noProof="0" smtClean="0"/>
              <a:t>Click to edit Master text styles</a:t>
            </a:r>
          </a:p>
        </p:txBody>
      </p:sp>
      <p:sp>
        <p:nvSpPr>
          <p:cNvPr id="9" name="Chart Placeholder 2"/>
          <p:cNvSpPr>
            <a:spLocks noGrp="1"/>
          </p:cNvSpPr>
          <p:nvPr>
            <p:ph type="chart" sz="quarter" idx="24"/>
          </p:nvPr>
        </p:nvSpPr>
        <p:spPr>
          <a:xfrm>
            <a:off x="469900" y="2125013"/>
            <a:ext cx="5482517" cy="3857777"/>
          </a:xfrm>
        </p:spPr>
        <p:txBody>
          <a:bodyPr>
            <a:noAutofit/>
          </a:bodyPr>
          <a:lstStyle/>
          <a:p>
            <a:r>
              <a:rPr lang="en-US" noProof="0" smtClean="0"/>
              <a:t>Click icon to add chart</a:t>
            </a:r>
            <a:endParaRPr lang="en-US" noProof="0" dirty="0"/>
          </a:p>
        </p:txBody>
      </p:sp>
      <p:sp>
        <p:nvSpPr>
          <p:cNvPr id="12" name="Text Placeholder 5"/>
          <p:cNvSpPr>
            <a:spLocks noGrp="1"/>
          </p:cNvSpPr>
          <p:nvPr>
            <p:ph type="body" sz="quarter" idx="25"/>
          </p:nvPr>
        </p:nvSpPr>
        <p:spPr>
          <a:xfrm>
            <a:off x="469898" y="1665288"/>
            <a:ext cx="5482517" cy="409427"/>
          </a:xfrm>
        </p:spPr>
        <p:txBody>
          <a:bodyPr>
            <a:noAutofit/>
          </a:bodyPr>
          <a:lstStyle/>
          <a:p>
            <a:pPr lvl="0"/>
            <a:r>
              <a:rPr lang="en-US" noProof="0" smtClean="0"/>
              <a:t>Click to edit Master text styles</a:t>
            </a:r>
          </a:p>
        </p:txBody>
      </p:sp>
      <p:sp>
        <p:nvSpPr>
          <p:cNvPr id="14"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smtClean="0"/>
              <a:t>Click to edit Master text styles</a:t>
            </a: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18535338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469900" y="1665289"/>
            <a:ext cx="4431857" cy="4633913"/>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Content Placeholder 3"/>
          <p:cNvSpPr>
            <a:spLocks noGrp="1"/>
          </p:cNvSpPr>
          <p:nvPr>
            <p:ph sz="quarter" idx="16"/>
          </p:nvPr>
        </p:nvSpPr>
        <p:spPr>
          <a:xfrm>
            <a:off x="5482100" y="1700213"/>
            <a:ext cx="6240000" cy="4598989"/>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230743029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6" y="1626099"/>
            <a:ext cx="4266983"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p:txBody>
      </p:sp>
      <p:sp>
        <p:nvSpPr>
          <p:cNvPr id="8" name="Content Placeholder 3"/>
          <p:cNvSpPr>
            <a:spLocks noGrp="1"/>
          </p:cNvSpPr>
          <p:nvPr>
            <p:ph sz="quarter" idx="16"/>
          </p:nvPr>
        </p:nvSpPr>
        <p:spPr>
          <a:xfrm>
            <a:off x="469900" y="1665288"/>
            <a:ext cx="6660866" cy="4633913"/>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385262144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488742" y="1700213"/>
            <a:ext cx="2664000" cy="1260000"/>
          </a:xfrm>
        </p:spPr>
        <p:txBody>
          <a:bodyPr lIns="0" tIns="0" rIns="0" bIns="0">
            <a:noAutofit/>
          </a:bodyPr>
          <a:lstStyle/>
          <a:p>
            <a:r>
              <a:rPr lang="en-US" noProof="0" smtClean="0"/>
              <a:t>Click icon to add picture</a:t>
            </a:r>
            <a:endParaRPr lang="en-US" noProof="0" dirty="0"/>
          </a:p>
        </p:txBody>
      </p:sp>
      <p:sp>
        <p:nvSpPr>
          <p:cNvPr id="5" name="Picture Placeholder 6"/>
          <p:cNvSpPr>
            <a:spLocks noGrp="1"/>
          </p:cNvSpPr>
          <p:nvPr>
            <p:ph type="pic" sz="quarter" idx="14"/>
          </p:nvPr>
        </p:nvSpPr>
        <p:spPr>
          <a:xfrm>
            <a:off x="3341040" y="1700212"/>
            <a:ext cx="2664000" cy="1260000"/>
          </a:xfrm>
        </p:spPr>
        <p:txBody>
          <a:bodyPr lIns="0" tIns="0" rIns="0" bIns="0">
            <a:noAutofit/>
          </a:bodyPr>
          <a:lstStyle/>
          <a:p>
            <a:r>
              <a:rPr lang="en-US" noProof="0" smtClean="0"/>
              <a:t>Click icon to add picture</a:t>
            </a:r>
            <a:endParaRPr lang="en-US" noProof="0" dirty="0"/>
          </a:p>
        </p:txBody>
      </p:sp>
      <p:sp>
        <p:nvSpPr>
          <p:cNvPr id="6" name="Picture Placeholder 6"/>
          <p:cNvSpPr>
            <a:spLocks noGrp="1"/>
          </p:cNvSpPr>
          <p:nvPr>
            <p:ph type="pic" sz="quarter" idx="15"/>
          </p:nvPr>
        </p:nvSpPr>
        <p:spPr>
          <a:xfrm>
            <a:off x="6193338" y="1700212"/>
            <a:ext cx="2664000" cy="1260000"/>
          </a:xfrm>
        </p:spPr>
        <p:txBody>
          <a:bodyPr lIns="0" tIns="0" rIns="0" bIns="0">
            <a:noAutofit/>
          </a:bodyPr>
          <a:lstStyle/>
          <a:p>
            <a:r>
              <a:rPr lang="en-US" noProof="0" smtClean="0"/>
              <a:t>Click icon to add picture</a:t>
            </a:r>
            <a:endParaRPr lang="en-US" noProof="0" dirty="0"/>
          </a:p>
        </p:txBody>
      </p:sp>
      <p:sp>
        <p:nvSpPr>
          <p:cNvPr id="7" name="Picture Placeholder 6"/>
          <p:cNvSpPr>
            <a:spLocks noGrp="1"/>
          </p:cNvSpPr>
          <p:nvPr>
            <p:ph type="pic" sz="quarter" idx="16"/>
          </p:nvPr>
        </p:nvSpPr>
        <p:spPr>
          <a:xfrm>
            <a:off x="9045636" y="1700212"/>
            <a:ext cx="2664000" cy="1260000"/>
          </a:xfrm>
        </p:spPr>
        <p:txBody>
          <a:bodyPr lIns="0" tIns="0" rIns="0" bIns="0">
            <a:noAutofit/>
          </a:bodyPr>
          <a:lstStyle/>
          <a:p>
            <a:r>
              <a:rPr lang="en-US" noProof="0" smtClean="0"/>
              <a:t>Click icon to add picture</a:t>
            </a:r>
            <a:endParaRPr lang="en-US" noProof="0" dirty="0"/>
          </a:p>
        </p:txBody>
      </p:sp>
      <p:sp>
        <p:nvSpPr>
          <p:cNvPr id="9" name="Text Placeholder 8"/>
          <p:cNvSpPr>
            <a:spLocks noGrp="1"/>
          </p:cNvSpPr>
          <p:nvPr>
            <p:ph type="body" sz="quarter" idx="17"/>
          </p:nvPr>
        </p:nvSpPr>
        <p:spPr>
          <a:xfrm>
            <a:off x="482363"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8"/>
          </p:nvPr>
        </p:nvSpPr>
        <p:spPr>
          <a:xfrm>
            <a:off x="6207211"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19"/>
          </p:nvPr>
        </p:nvSpPr>
        <p:spPr>
          <a:xfrm>
            <a:off x="3344787"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Text Placeholder 8"/>
          <p:cNvSpPr>
            <a:spLocks noGrp="1"/>
          </p:cNvSpPr>
          <p:nvPr>
            <p:ph type="body" sz="quarter" idx="20"/>
          </p:nvPr>
        </p:nvSpPr>
        <p:spPr>
          <a:xfrm>
            <a:off x="9069636"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4" name="Text Placeholder 8"/>
          <p:cNvSpPr>
            <a:spLocks noGrp="1"/>
          </p:cNvSpPr>
          <p:nvPr>
            <p:ph type="body" sz="quarter" idx="21"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128110366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0150" y="153045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16" name="Group 15"/>
          <p:cNvGrpSpPr>
            <a:grpSpLocks noChangeAspect="1"/>
          </p:cNvGrpSpPr>
          <p:nvPr userDrawn="1"/>
        </p:nvGrpSpPr>
        <p:grpSpPr>
          <a:xfrm>
            <a:off x="469900" y="457761"/>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grpSp>
    </p:spTree>
    <p:extLst>
      <p:ext uri="{BB962C8B-B14F-4D97-AF65-F5344CB8AC3E}">
        <p14:creationId xmlns:p14="http://schemas.microsoft.com/office/powerpoint/2010/main" val="331272745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xmlns="">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4" name="Rectangle 3"/>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9170"/>
            <a:endParaRPr lang="en-US" sz="1467" dirty="0">
              <a:solidFill>
                <a:prstClr val="white"/>
              </a:solidFill>
            </a:endParaRPr>
          </a:p>
        </p:txBody>
      </p:sp>
      <p:sp>
        <p:nvSpPr>
          <p:cNvPr id="5" name="Rectangle 4"/>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9170"/>
            <a:endParaRPr lang="en-US" sz="1467" dirty="0">
              <a:solidFill>
                <a:prstClr val="white"/>
              </a:solidFill>
            </a:endParaRPr>
          </a:p>
        </p:txBody>
      </p:sp>
      <p:sp>
        <p:nvSpPr>
          <p:cNvPr id="6" name="Rectangle 5"/>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9170"/>
            <a:endParaRPr lang="en-US" sz="1467" dirty="0">
              <a:solidFill>
                <a:prstClr val="white"/>
              </a:solidFill>
            </a:endParaRPr>
          </a:p>
        </p:txBody>
      </p:sp>
      <p:sp>
        <p:nvSpPr>
          <p:cNvPr id="7" name="Rectangle 6"/>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9170"/>
            <a:endParaRPr lang="en-US" sz="1467" dirty="0">
              <a:solidFill>
                <a:prstClr val="white"/>
              </a:solidFill>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n-US" noProof="0" smtClean="0"/>
              <a:t>Click icon to add picture</a:t>
            </a:r>
            <a:endParaRPr lang="en-US" noProof="0" dirty="0"/>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n-US" noProof="0" smtClean="0"/>
              <a:t>Click icon to add picture</a:t>
            </a:r>
            <a:endParaRPr lang="en-US" noProof="0" dirty="0"/>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n-US" noProof="0" smtClean="0"/>
              <a:t>Click icon to add picture</a:t>
            </a:r>
            <a:endParaRPr lang="en-US" noProof="0" dirty="0"/>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n-US" noProof="0" smtClean="0"/>
              <a:t>Click icon to add picture</a:t>
            </a:r>
            <a:endParaRPr lang="en-US" noProof="0" dirty="0"/>
          </a:p>
        </p:txBody>
      </p:sp>
      <p:sp>
        <p:nvSpPr>
          <p:cNvPr id="13" name="Text Placeholder 12"/>
          <p:cNvSpPr>
            <a:spLocks noGrp="1"/>
          </p:cNvSpPr>
          <p:nvPr>
            <p:ph type="body" sz="quarter" idx="32"/>
          </p:nvPr>
        </p:nvSpPr>
        <p:spPr>
          <a:xfrm>
            <a:off x="2840780" y="1880213"/>
            <a:ext cx="31728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4" name="Text Placeholder 12"/>
          <p:cNvSpPr>
            <a:spLocks noGrp="1"/>
          </p:cNvSpPr>
          <p:nvPr>
            <p:ph type="body" sz="quarter" idx="33"/>
          </p:nvPr>
        </p:nvSpPr>
        <p:spPr>
          <a:xfrm>
            <a:off x="8550676" y="1880213"/>
            <a:ext cx="3171024"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5" name="Text Placeholder 12"/>
          <p:cNvSpPr>
            <a:spLocks noGrp="1"/>
          </p:cNvSpPr>
          <p:nvPr>
            <p:ph type="body" sz="quarter" idx="34"/>
          </p:nvPr>
        </p:nvSpPr>
        <p:spPr>
          <a:xfrm>
            <a:off x="2802551" y="4256213"/>
            <a:ext cx="31728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6" name="Text Placeholder 12"/>
          <p:cNvSpPr>
            <a:spLocks noGrp="1"/>
          </p:cNvSpPr>
          <p:nvPr>
            <p:ph type="body" sz="quarter" idx="35"/>
          </p:nvPr>
        </p:nvSpPr>
        <p:spPr>
          <a:xfrm>
            <a:off x="8548900" y="4256212"/>
            <a:ext cx="31728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324886675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469900" y="1700213"/>
            <a:ext cx="3627438" cy="2052830"/>
          </a:xfrm>
        </p:spPr>
        <p:txBody>
          <a:bodyPr/>
          <a:lstStyle/>
          <a:p>
            <a:r>
              <a:rPr lang="en-US" noProof="0" smtClean="0"/>
              <a:t>Click icon to add picture</a:t>
            </a:r>
            <a:endParaRPr lang="en-US" noProof="0" dirty="0"/>
          </a:p>
        </p:txBody>
      </p:sp>
      <p:sp>
        <p:nvSpPr>
          <p:cNvPr id="5" name="Picture Placeholder 7"/>
          <p:cNvSpPr>
            <a:spLocks noGrp="1"/>
          </p:cNvSpPr>
          <p:nvPr>
            <p:ph type="pic" sz="quarter" idx="14"/>
          </p:nvPr>
        </p:nvSpPr>
        <p:spPr>
          <a:xfrm>
            <a:off x="8082784" y="1700213"/>
            <a:ext cx="3639316" cy="2059099"/>
          </a:xfrm>
        </p:spPr>
        <p:txBody>
          <a:bodyPr/>
          <a:lstStyle/>
          <a:p>
            <a:r>
              <a:rPr lang="en-US" noProof="0" smtClean="0"/>
              <a:t>Click icon to add picture</a:t>
            </a:r>
            <a:endParaRPr lang="en-US" noProof="0" dirty="0"/>
          </a:p>
        </p:txBody>
      </p:sp>
      <p:sp>
        <p:nvSpPr>
          <p:cNvPr id="6" name="Picture Placeholder 7"/>
          <p:cNvSpPr>
            <a:spLocks noGrp="1"/>
          </p:cNvSpPr>
          <p:nvPr>
            <p:ph type="pic" sz="quarter" idx="15"/>
          </p:nvPr>
        </p:nvSpPr>
        <p:spPr>
          <a:xfrm>
            <a:off x="4284188" y="1700212"/>
            <a:ext cx="3636962" cy="2057767"/>
          </a:xfrm>
        </p:spPr>
        <p:txBody>
          <a:bodyPr/>
          <a:lstStyle/>
          <a:p>
            <a:r>
              <a:rPr lang="en-US" noProof="0" smtClean="0"/>
              <a:t>Click icon to add picture</a:t>
            </a:r>
            <a:endParaRPr lang="en-US" noProof="0" dirty="0"/>
          </a:p>
        </p:txBody>
      </p:sp>
      <p:sp>
        <p:nvSpPr>
          <p:cNvPr id="9" name="Text Placeholder 18"/>
          <p:cNvSpPr>
            <a:spLocks noGrp="1"/>
          </p:cNvSpPr>
          <p:nvPr>
            <p:ph idx="1" hasCustomPrompt="1"/>
          </p:nvPr>
        </p:nvSpPr>
        <p:spPr>
          <a:xfrm>
            <a:off x="469900" y="3832225"/>
            <a:ext cx="3627438" cy="218144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4278313" y="3832224"/>
            <a:ext cx="3636962" cy="2186686"/>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8082784" y="3832224"/>
            <a:ext cx="3639316" cy="2188101"/>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ext Placeholder 8"/>
          <p:cNvSpPr>
            <a:spLocks noGrp="1"/>
          </p:cNvSpPr>
          <p:nvPr>
            <p:ph type="body" sz="quarter" idx="18"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2"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121619024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1400734366"/>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6"/>
            <a:ext cx="11252200" cy="334101"/>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
        <p:nvSpPr>
          <p:cNvPr id="14" name="Text Placeholder 8"/>
          <p:cNvSpPr>
            <a:spLocks noGrp="1"/>
          </p:cNvSpPr>
          <p:nvPr>
            <p:ph type="body" sz="quarter" idx="17"/>
          </p:nvPr>
        </p:nvSpPr>
        <p:spPr>
          <a:xfrm>
            <a:off x="469899"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Text Placeholder 8"/>
          <p:cNvSpPr>
            <a:spLocks noGrp="1"/>
          </p:cNvSpPr>
          <p:nvPr>
            <p:ph type="body" sz="quarter" idx="21"/>
          </p:nvPr>
        </p:nvSpPr>
        <p:spPr>
          <a:xfrm>
            <a:off x="6177462"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7" name="Rectangle 16"/>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9170">
              <a:spcAft>
                <a:spcPts val="1333"/>
              </a:spcAft>
            </a:pPr>
            <a:endParaRPr lang="en-US" sz="1467" dirty="0">
              <a:solidFill>
                <a:prstClr val="white"/>
              </a:solidFill>
            </a:endParaRPr>
          </a:p>
        </p:txBody>
      </p:sp>
      <p:sp>
        <p:nvSpPr>
          <p:cNvPr id="18" name="Rectangle 17"/>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9170">
              <a:spcAft>
                <a:spcPts val="1333"/>
              </a:spcAft>
            </a:pPr>
            <a:endParaRPr lang="en-US" sz="1467" dirty="0">
              <a:solidFill>
                <a:prstClr val="white"/>
              </a:solidFill>
            </a:endParaRPr>
          </a:p>
        </p:txBody>
      </p:sp>
      <p:sp>
        <p:nvSpPr>
          <p:cNvPr id="19" name="Picture Placeholder 29"/>
          <p:cNvSpPr>
            <a:spLocks noGrp="1"/>
          </p:cNvSpPr>
          <p:nvPr>
            <p:ph type="pic" sz="quarter" idx="20" hasCustomPrompt="1"/>
          </p:nvPr>
        </p:nvSpPr>
        <p:spPr>
          <a:xfrm>
            <a:off x="10467635" y="1857892"/>
            <a:ext cx="1244161"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20" name="Picture Placeholder 29"/>
          <p:cNvSpPr>
            <a:spLocks noGrp="1"/>
          </p:cNvSpPr>
          <p:nvPr>
            <p:ph type="pic" sz="quarter" idx="19" hasCustomPrompt="1"/>
          </p:nvPr>
        </p:nvSpPr>
        <p:spPr>
          <a:xfrm>
            <a:off x="4734795" y="1863917"/>
            <a:ext cx="1244906"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Tree>
    <p:extLst>
      <p:ext uri="{BB962C8B-B14F-4D97-AF65-F5344CB8AC3E}">
        <p14:creationId xmlns:p14="http://schemas.microsoft.com/office/powerpoint/2010/main" val="186257724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69899"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6177462"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Rectangle 3"/>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defTabSz="1219170">
              <a:spcAft>
                <a:spcPts val="1333"/>
              </a:spcAft>
            </a:pPr>
            <a:endParaRPr lang="en-US" sz="1467" dirty="0">
              <a:solidFill>
                <a:prstClr val="white"/>
              </a:solidFill>
            </a:endParaRPr>
          </a:p>
        </p:txBody>
      </p:sp>
      <p:sp>
        <p:nvSpPr>
          <p:cNvPr id="5" name="Rectangle 4"/>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defTabSz="1219170">
              <a:spcAft>
                <a:spcPts val="1333"/>
              </a:spcAft>
            </a:pPr>
            <a:endParaRPr lang="en-US" sz="1467" dirty="0">
              <a:solidFill>
                <a:prstClr val="white"/>
              </a:solidFill>
            </a:endParaRPr>
          </a:p>
        </p:txBody>
      </p:sp>
      <p:sp>
        <p:nvSpPr>
          <p:cNvPr id="7" name="Picture Placeholder 29"/>
          <p:cNvSpPr>
            <a:spLocks noGrp="1"/>
          </p:cNvSpPr>
          <p:nvPr>
            <p:ph type="pic" sz="quarter" idx="20" hasCustomPrompt="1"/>
          </p:nvPr>
        </p:nvSpPr>
        <p:spPr>
          <a:xfrm>
            <a:off x="10467635" y="1857892"/>
            <a:ext cx="1244161"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469899"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23"/>
          </p:nvPr>
        </p:nvSpPr>
        <p:spPr>
          <a:xfrm>
            <a:off x="6177460"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Rectangle 11"/>
          <p:cNvSpPr/>
          <p:nvPr userDrawn="1"/>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defTabSz="1219170">
              <a:spcAft>
                <a:spcPts val="1333"/>
              </a:spcAft>
            </a:pPr>
            <a:endParaRPr lang="en-US" sz="1467" dirty="0">
              <a:solidFill>
                <a:prstClr val="white"/>
              </a:solidFill>
            </a:endParaRPr>
          </a:p>
        </p:txBody>
      </p:sp>
      <p:sp>
        <p:nvSpPr>
          <p:cNvPr id="13" name="Rectangle 12"/>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defTabSz="1219170">
              <a:spcAft>
                <a:spcPts val="1333"/>
              </a:spcAft>
            </a:pPr>
            <a:endParaRPr lang="en-US" sz="1467" dirty="0">
              <a:solidFill>
                <a:prstClr val="white"/>
              </a:solidFill>
            </a:endParaRPr>
          </a:p>
        </p:txBody>
      </p:sp>
      <p:sp>
        <p:nvSpPr>
          <p:cNvPr id="14" name="Picture Placeholder 29"/>
          <p:cNvSpPr>
            <a:spLocks noGrp="1"/>
          </p:cNvSpPr>
          <p:nvPr>
            <p:ph type="pic" sz="quarter" idx="24" hasCustomPrompt="1"/>
          </p:nvPr>
        </p:nvSpPr>
        <p:spPr>
          <a:xfrm>
            <a:off x="4700436" y="4249683"/>
            <a:ext cx="127491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10459036" y="4248209"/>
            <a:ext cx="1244160"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7" name="Picture Placeholder 29"/>
          <p:cNvSpPr>
            <a:spLocks noGrp="1"/>
          </p:cNvSpPr>
          <p:nvPr>
            <p:ph type="pic" sz="quarter" idx="19" hasCustomPrompt="1"/>
          </p:nvPr>
        </p:nvSpPr>
        <p:spPr>
          <a:xfrm>
            <a:off x="4734795" y="1863917"/>
            <a:ext cx="124490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38114935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4" name="Rectangle 3"/>
          <p:cNvSpPr/>
          <p:nvPr userDrawn="1"/>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9170"/>
            <a:endParaRPr lang="en-US" sz="1467" dirty="0">
              <a:solidFill>
                <a:prstClr val="white"/>
              </a:solidFill>
            </a:endParaRPr>
          </a:p>
        </p:txBody>
      </p:sp>
      <p:sp>
        <p:nvSpPr>
          <p:cNvPr id="5" name="Rectangle 4"/>
          <p:cNvSpPr/>
          <p:nvPr userDrawn="1"/>
        </p:nvSpPr>
        <p:spPr>
          <a:xfrm>
            <a:off x="46990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9170"/>
            <a:endParaRPr lang="en-US" sz="1467" dirty="0">
              <a:solidFill>
                <a:prstClr val="white"/>
              </a:solidFill>
            </a:endParaRPr>
          </a:p>
        </p:txBody>
      </p:sp>
      <p:sp>
        <p:nvSpPr>
          <p:cNvPr id="6" name="Rectangle 5"/>
          <p:cNvSpPr/>
          <p:nvPr userDrawn="1"/>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9170"/>
            <a:endParaRPr lang="en-US" sz="1467" dirty="0">
              <a:solidFill>
                <a:prstClr val="white"/>
              </a:solidFill>
            </a:endParaRPr>
          </a:p>
        </p:txBody>
      </p:sp>
      <p:sp>
        <p:nvSpPr>
          <p:cNvPr id="7" name="Text Placeholder 8"/>
          <p:cNvSpPr>
            <a:spLocks noGrp="1"/>
          </p:cNvSpPr>
          <p:nvPr>
            <p:ph type="body" sz="quarter" idx="17"/>
          </p:nvPr>
        </p:nvSpPr>
        <p:spPr>
          <a:xfrm>
            <a:off x="4278313" y="1851441"/>
            <a:ext cx="3636962"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8"/>
          </p:nvPr>
        </p:nvSpPr>
        <p:spPr>
          <a:xfrm>
            <a:off x="469900" y="1851441"/>
            <a:ext cx="3627438"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9"/>
          </p:nvPr>
        </p:nvSpPr>
        <p:spPr>
          <a:xfrm>
            <a:off x="8093075" y="1851441"/>
            <a:ext cx="3629025"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2"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278915743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3356633"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6243366"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0"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41121622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3"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3356635"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6243367"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extBox 12"/>
          <p:cNvSpPr txBox="1"/>
          <p:nvPr userDrawn="1"/>
        </p:nvSpPr>
        <p:spPr>
          <a:xfrm>
            <a:off x="6335184" y="6477001"/>
            <a:ext cx="4896560" cy="200055"/>
          </a:xfrm>
          <a:prstGeom prst="rect">
            <a:avLst/>
          </a:prstGeom>
          <a:noFill/>
        </p:spPr>
        <p:txBody>
          <a:bodyPr wrap="square" lIns="0" tIns="0" rIns="0" bIns="0" rtlCol="0">
            <a:spAutoFit/>
          </a:bodyPr>
          <a:lstStyle/>
          <a:p>
            <a:pPr algn="r" defTabSz="1219170">
              <a:buSzPct val="100000"/>
              <a:buFont typeface="Arial"/>
              <a:buNone/>
            </a:pPr>
            <a:r>
              <a:rPr lang="en-US" sz="650" dirty="0">
                <a:solidFill>
                  <a:prstClr val="white"/>
                </a:solidFill>
              </a:rPr>
              <a:t>Presentation title</a:t>
            </a:r>
            <a:br>
              <a:rPr lang="en-US" sz="650" dirty="0">
                <a:solidFill>
                  <a:prstClr val="white"/>
                </a:solidFill>
              </a:rPr>
            </a:br>
            <a:r>
              <a:rPr lang="en-US" sz="650" dirty="0">
                <a:solidFill>
                  <a:prstClr val="white"/>
                </a:solidFill>
              </a:rPr>
              <a:t>[To edit, click View &gt; Slide Master &gt; Slide Master]</a:t>
            </a:r>
          </a:p>
        </p:txBody>
      </p:sp>
      <p:sp>
        <p:nvSpPr>
          <p:cNvPr id="14" name="TextBox 13"/>
          <p:cNvSpPr txBox="1"/>
          <p:nvPr userDrawn="1"/>
        </p:nvSpPr>
        <p:spPr>
          <a:xfrm>
            <a:off x="501653" y="6477000"/>
            <a:ext cx="5355167" cy="100027"/>
          </a:xfrm>
          <a:prstGeom prst="rect">
            <a:avLst/>
          </a:prstGeom>
          <a:noFill/>
        </p:spPr>
        <p:txBody>
          <a:bodyPr wrap="square" lIns="0" tIns="0" rIns="0" bIns="0" rtlCol="0">
            <a:spAutoFit/>
          </a:bodyPr>
          <a:lstStyle/>
          <a:p>
            <a:pPr defTabSz="1219170">
              <a:spcBef>
                <a:spcPts val="600"/>
              </a:spcBef>
              <a:buSzPct val="100000"/>
              <a:buFont typeface="Arial"/>
              <a:buNone/>
            </a:pPr>
            <a:r>
              <a:rPr lang="en-US" sz="650" dirty="0" smtClean="0">
                <a:solidFill>
                  <a:schemeClr val="bg1"/>
                </a:solidFill>
              </a:rPr>
              <a:t>© 2017, </a:t>
            </a:r>
            <a:r>
              <a:rPr lang="ro-RO" sz="650" dirty="0" smtClean="0">
                <a:solidFill>
                  <a:schemeClr val="bg1"/>
                </a:solidFill>
              </a:rPr>
              <a:t>pentru</a:t>
            </a:r>
            <a:r>
              <a:rPr lang="ro-RO" sz="650" baseline="0" dirty="0" smtClean="0">
                <a:solidFill>
                  <a:schemeClr val="bg1"/>
                </a:solidFill>
              </a:rPr>
              <a:t> informații suplimentare contactați </a:t>
            </a:r>
            <a:r>
              <a:rPr lang="en-US" sz="650" dirty="0" smtClean="0">
                <a:solidFill>
                  <a:schemeClr val="bg1"/>
                </a:solidFill>
              </a:rPr>
              <a:t>Deloitte Rom</a:t>
            </a:r>
            <a:r>
              <a:rPr lang="ro-RO" sz="650" dirty="0" smtClean="0">
                <a:solidFill>
                  <a:schemeClr val="bg1"/>
                </a:solidFill>
              </a:rPr>
              <a:t>â</a:t>
            </a:r>
            <a:r>
              <a:rPr lang="en-US" sz="650" dirty="0" err="1" smtClean="0">
                <a:solidFill>
                  <a:schemeClr val="bg1"/>
                </a:solidFill>
              </a:rPr>
              <a:t>nia</a:t>
            </a:r>
            <a:endParaRPr lang="en-US" sz="650" dirty="0">
              <a:solidFill>
                <a:schemeClr val="bg1"/>
              </a:solidFill>
            </a:endParaRPr>
          </a:p>
        </p:txBody>
      </p:sp>
      <p:sp>
        <p:nvSpPr>
          <p:cNvPr id="15" name="TextBox 14"/>
          <p:cNvSpPr txBox="1"/>
          <p:nvPr userDrawn="1"/>
        </p:nvSpPr>
        <p:spPr>
          <a:xfrm>
            <a:off x="11382378" y="6477001"/>
            <a:ext cx="307975" cy="100027"/>
          </a:xfrm>
          <a:prstGeom prst="rect">
            <a:avLst/>
          </a:prstGeom>
          <a:noFill/>
        </p:spPr>
        <p:txBody>
          <a:bodyPr wrap="square" lIns="0" tIns="0" rIns="0" bIns="0" rtlCol="0">
            <a:spAutoFit/>
          </a:bodyPr>
          <a:lstStyle/>
          <a:p>
            <a:pPr algn="r" defTabSz="1219170">
              <a:spcBef>
                <a:spcPts val="800"/>
              </a:spcBef>
              <a:buSzPct val="100000"/>
              <a:buFont typeface="Arial"/>
              <a:buNone/>
            </a:pPr>
            <a:fld id="{C58DF478-B544-4ED8-9ED4-6A2648E2D233}" type="slidenum">
              <a:rPr lang="en-US" sz="650">
                <a:solidFill>
                  <a:prstClr val="white"/>
                </a:solidFill>
              </a:rPr>
              <a:pPr algn="r" defTabSz="1219170">
                <a:spcBef>
                  <a:spcPts val="800"/>
                </a:spcBef>
                <a:buSzPct val="100000"/>
                <a:buFont typeface="Arial"/>
                <a:buNone/>
              </a:pPr>
              <a:t>‹#›</a:t>
            </a:fld>
            <a:endParaRPr lang="en-US" sz="650" dirty="0">
              <a:solidFill>
                <a:prstClr val="white"/>
              </a:solidFill>
            </a:endParaRP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
        <p:nvSpPr>
          <p:cNvPr id="1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solidFill>
                  <a:schemeClr val="bg1"/>
                </a:solidFill>
              </a:defRPr>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322526781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467783" y="1665817"/>
            <a:ext cx="5537730" cy="463338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329846612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204443530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16" name="Group 15"/>
          <p:cNvGrpSpPr>
            <a:grpSpLocks noChangeAspect="1"/>
          </p:cNvGrpSpPr>
          <p:nvPr userDrawn="1"/>
        </p:nvGrpSpPr>
        <p:grpSpPr>
          <a:xfrm>
            <a:off x="475325" y="457200"/>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grpSp>
    </p:spTree>
    <p:extLst>
      <p:ext uri="{BB962C8B-B14F-4D97-AF65-F5344CB8AC3E}">
        <p14:creationId xmlns:p14="http://schemas.microsoft.com/office/powerpoint/2010/main" val="6064173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xmlns="">
        <p15:guide id="1"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3630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475325" y="4102100"/>
            <a:ext cx="8555263" cy="2197101"/>
          </a:xfrm>
        </p:spPr>
        <p:txBody>
          <a:bodyPr anchor="b" anchorCtr="0">
            <a:noAutofit/>
          </a:bodyPr>
          <a:lstStyle>
            <a:lvl1pPr>
              <a:lnSpc>
                <a:spcPct val="100000"/>
              </a:lnSpc>
              <a:spcAft>
                <a:spcPts val="800"/>
              </a:spcAft>
              <a:defRPr sz="900" baseline="0"/>
            </a:lvl1pPr>
          </a:lstStyle>
          <a:p>
            <a:pPr lvl="0"/>
            <a:r>
              <a:rPr lang="en-US" noProof="0" dirty="0" smtClean="0"/>
              <a:t>Deloitte refers to one or more of Deloitte </a:t>
            </a:r>
            <a:r>
              <a:rPr lang="en-US" noProof="0" dirty="0" err="1" smtClean="0"/>
              <a:t>Touche</a:t>
            </a:r>
            <a:r>
              <a:rPr lang="en-US" noProof="0" dirty="0" smtClean="0"/>
              <a:t> Tohmatsu Limited, a UK private company limited by guarantee, and its network of member firms, each of which is a legally separate and independent entity. Please see www.deloitte.com/ro/about for a detailed description of the legal structure of Deloitte </a:t>
            </a:r>
            <a:r>
              <a:rPr lang="en-US" noProof="0" dirty="0" err="1" smtClean="0"/>
              <a:t>Touche</a:t>
            </a:r>
            <a:r>
              <a:rPr lang="en-US" noProof="0" dirty="0" smtClean="0"/>
              <a:t> Tohmatsu Limited and its member firms.</a:t>
            </a:r>
          </a:p>
          <a:p>
            <a:pPr lvl="0"/>
            <a:endParaRPr lang="en-US" noProof="0" dirty="0" smtClean="0"/>
          </a:p>
          <a:p>
            <a:pPr lvl="0"/>
            <a:r>
              <a:rPr lang="en-US" noProof="0" dirty="0" smtClean="0"/>
              <a:t>© 2017</a:t>
            </a:r>
            <a:r>
              <a:rPr lang="ro-RO" noProof="0" dirty="0" smtClean="0"/>
              <a:t>, pentru informații suplimentare contactați </a:t>
            </a:r>
            <a:r>
              <a:rPr lang="en-US" noProof="0" dirty="0" smtClean="0"/>
              <a:t>Deloitte Rom</a:t>
            </a:r>
            <a:r>
              <a:rPr lang="ro-RO" noProof="0" dirty="0" smtClean="0"/>
              <a:t>â</a:t>
            </a:r>
            <a:r>
              <a:rPr lang="en-US" noProof="0" dirty="0" err="1" smtClean="0"/>
              <a:t>nia</a:t>
            </a:r>
            <a:endParaRPr lang="en-US" noProof="0" dirty="0" smtClean="0"/>
          </a:p>
        </p:txBody>
      </p:sp>
      <p:sp>
        <p:nvSpPr>
          <p:cNvPr id="3" name="Picture Placeholder 2"/>
          <p:cNvSpPr>
            <a:spLocks noGrp="1"/>
          </p:cNvSpPr>
          <p:nvPr>
            <p:ph type="pic" sz="quarter" idx="14" hasCustomPrompt="1"/>
          </p:nvPr>
        </p:nvSpPr>
        <p:spPr>
          <a:xfrm>
            <a:off x="9402597" y="4102100"/>
            <a:ext cx="2319503" cy="1725448"/>
          </a:xfrm>
        </p:spPr>
        <p:txBody>
          <a:bodyPr anchor="ctr" anchorCtr="0"/>
          <a:lstStyle>
            <a:lvl1pPr algn="ctr">
              <a:defRPr sz="1200"/>
            </a:lvl1pPr>
          </a:lstStyle>
          <a:p>
            <a:r>
              <a:rPr lang="en-US" sz="1200" noProof="0" dirty="0"/>
              <a:t>Insert sponsorship mark here</a:t>
            </a:r>
            <a:endParaRPr lang="en-US" noProof="0" dirty="0"/>
          </a:p>
        </p:txBody>
      </p:sp>
      <p:sp>
        <p:nvSpPr>
          <p:cNvPr id="8" name="Text Placeholder 7"/>
          <p:cNvSpPr>
            <a:spLocks noGrp="1"/>
          </p:cNvSpPr>
          <p:nvPr>
            <p:ph type="body" sz="quarter" idx="15"/>
          </p:nvPr>
        </p:nvSpPr>
        <p:spPr>
          <a:xfrm>
            <a:off x="9402598" y="5935479"/>
            <a:ext cx="2319501" cy="363723"/>
          </a:xfrm>
        </p:spPr>
        <p:txBody>
          <a:bodyPr anchor="b" anchorCtr="0"/>
          <a:lstStyle>
            <a:lvl1pPr>
              <a:lnSpc>
                <a:spcPct val="100000"/>
              </a:lnSpc>
              <a:defRPr sz="1267"/>
            </a:lvl1pPr>
          </a:lstStyle>
          <a:p>
            <a:pPr lvl="0"/>
            <a:r>
              <a:rPr lang="en-US" noProof="0" smtClean="0"/>
              <a:t>Click to edit Master text styles</a:t>
            </a:r>
          </a:p>
        </p:txBody>
      </p:sp>
      <p:grpSp>
        <p:nvGrpSpPr>
          <p:cNvPr id="20" name="Group 19"/>
          <p:cNvGrpSpPr>
            <a:grpSpLocks noChangeAspect="1"/>
          </p:cNvGrpSpPr>
          <p:nvPr userDrawn="1"/>
        </p:nvGrpSpPr>
        <p:grpSpPr>
          <a:xfrm>
            <a:off x="475325" y="457200"/>
            <a:ext cx="1998000" cy="374400"/>
            <a:chOff x="398463" y="404813"/>
            <a:chExt cx="1627187" cy="307976"/>
          </a:xfrm>
          <a:solidFill>
            <a:schemeClr val="tx1"/>
          </a:solidFill>
        </p:grpSpPr>
        <p:sp>
          <p:nvSpPr>
            <p:cNvPr id="2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grpSp>
    </p:spTree>
    <p:extLst>
      <p:ext uri="{BB962C8B-B14F-4D97-AF65-F5344CB8AC3E}">
        <p14:creationId xmlns:p14="http://schemas.microsoft.com/office/powerpoint/2010/main" val="34014530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r>
              <a:rPr lang="en-US" dirty="0" smtClean="0"/>
              <a:t>1</a:t>
            </a:r>
            <a:endParaRPr lang="en-US" dirty="0"/>
          </a:p>
        </p:txBody>
      </p:sp>
    </p:spTree>
    <p:extLst>
      <p:ext uri="{BB962C8B-B14F-4D97-AF65-F5344CB8AC3E}">
        <p14:creationId xmlns:p14="http://schemas.microsoft.com/office/powerpoint/2010/main" val="97459476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indent="0" algn="l">
              <a:buNone/>
              <a:defRPr sz="1600" b="0">
                <a:solidFill>
                  <a:schemeClr val="bg1"/>
                </a:solidFill>
              </a:defRPr>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22" name="Group 21"/>
          <p:cNvGrpSpPr>
            <a:grpSpLocks noChangeAspect="1"/>
          </p:cNvGrpSpPr>
          <p:nvPr userDrawn="1"/>
        </p:nvGrpSpPr>
        <p:grpSpPr>
          <a:xfrm>
            <a:off x="469900" y="457761"/>
            <a:ext cx="1998000" cy="3744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grpSp>
      <p:sp>
        <p:nvSpPr>
          <p:cNvPr id="33" name="Picture Placeholder 8"/>
          <p:cNvSpPr>
            <a:spLocks noGrp="1"/>
          </p:cNvSpPr>
          <p:nvPr>
            <p:ph type="pic" sz="quarter" idx="11"/>
          </p:nvPr>
        </p:nvSpPr>
        <p:spPr>
          <a:xfrm>
            <a:off x="3393716" y="727595"/>
            <a:ext cx="5400000" cy="5400000"/>
          </a:xfrm>
          <a:prstGeom prst="rect">
            <a:avLst/>
          </a:prstGeom>
        </p:spPr>
        <p:txBody>
          <a:bodyPr/>
          <a:lstStyle/>
          <a:p>
            <a:r>
              <a:rPr lang="en-US" noProof="0" smtClean="0"/>
              <a:t>Click icon to add picture</a:t>
            </a:r>
            <a:endParaRPr lang="en-US" noProof="0" dirty="0"/>
          </a:p>
        </p:txBody>
      </p:sp>
    </p:spTree>
    <p:extLst>
      <p:ext uri="{BB962C8B-B14F-4D97-AF65-F5344CB8AC3E}">
        <p14:creationId xmlns:p14="http://schemas.microsoft.com/office/powerpoint/2010/main" val="3107269149"/>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xmlns="">
        <p15:guide id="1" orient="horz" pos="408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smtClean="0"/>
              <a:t>Click icon to add picture</a:t>
            </a:r>
            <a:endParaRPr lang="en-US" noProof="0" dirty="0"/>
          </a:p>
        </p:txBody>
      </p:sp>
    </p:spTree>
    <p:extLst>
      <p:ext uri="{BB962C8B-B14F-4D97-AF65-F5344CB8AC3E}">
        <p14:creationId xmlns:p14="http://schemas.microsoft.com/office/powerpoint/2010/main" val="24401936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xmlns="">
        <p15:guide id="1" orient="horz" pos="408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0150" y="153045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16" name="Group 15"/>
          <p:cNvGrpSpPr>
            <a:grpSpLocks noChangeAspect="1"/>
          </p:cNvGrpSpPr>
          <p:nvPr userDrawn="1"/>
        </p:nvGrpSpPr>
        <p:grpSpPr>
          <a:xfrm>
            <a:off x="469900" y="457761"/>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grpSp>
    </p:spTree>
    <p:extLst>
      <p:ext uri="{BB962C8B-B14F-4D97-AF65-F5344CB8AC3E}">
        <p14:creationId xmlns:p14="http://schemas.microsoft.com/office/powerpoint/2010/main" val="117172240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xmlns="">
        <p15:guide id="1" orient="horz" pos="408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16" name="Group 15"/>
          <p:cNvGrpSpPr>
            <a:grpSpLocks noChangeAspect="1"/>
          </p:cNvGrpSpPr>
          <p:nvPr userDrawn="1"/>
        </p:nvGrpSpPr>
        <p:grpSpPr>
          <a:xfrm>
            <a:off x="475325" y="457200"/>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grpSp>
    </p:spTree>
    <p:extLst>
      <p:ext uri="{BB962C8B-B14F-4D97-AF65-F5344CB8AC3E}">
        <p14:creationId xmlns:p14="http://schemas.microsoft.com/office/powerpoint/2010/main" val="97864309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xmlns="">
        <p15:guide id="1" orient="horz" pos="408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13" name="TextBox 12"/>
          <p:cNvSpPr txBox="1"/>
          <p:nvPr userDrawn="1"/>
        </p:nvSpPr>
        <p:spPr>
          <a:xfrm>
            <a:off x="469900" y="6477000"/>
            <a:ext cx="5355167" cy="100027"/>
          </a:xfrm>
          <a:prstGeom prst="rect">
            <a:avLst/>
          </a:prstGeom>
          <a:noFill/>
        </p:spPr>
        <p:txBody>
          <a:bodyPr wrap="square" lIns="0" tIns="0" rIns="0" bIns="0" rtlCol="0">
            <a:spAutoFit/>
          </a:bodyPr>
          <a:lstStyle/>
          <a:p>
            <a:pPr defTabSz="1219170">
              <a:spcBef>
                <a:spcPts val="600"/>
              </a:spcBef>
              <a:buSzPct val="100000"/>
              <a:buFont typeface="Arial"/>
              <a:buNone/>
            </a:pPr>
            <a:r>
              <a:rPr lang="en-US" sz="650" dirty="0" smtClean="0">
                <a:solidFill>
                  <a:schemeClr val="bg1"/>
                </a:solidFill>
              </a:rPr>
              <a:t>© 2017, </a:t>
            </a:r>
            <a:r>
              <a:rPr lang="ro-RO" sz="650" dirty="0" smtClean="0">
                <a:solidFill>
                  <a:schemeClr val="bg1"/>
                </a:solidFill>
              </a:rPr>
              <a:t>pentru</a:t>
            </a:r>
            <a:r>
              <a:rPr lang="ro-RO" sz="650" baseline="0" dirty="0" smtClean="0">
                <a:solidFill>
                  <a:schemeClr val="bg1"/>
                </a:solidFill>
              </a:rPr>
              <a:t> informații suplimentare contactați </a:t>
            </a:r>
            <a:r>
              <a:rPr lang="en-US" sz="650" dirty="0" smtClean="0">
                <a:solidFill>
                  <a:schemeClr val="bg1"/>
                </a:solidFill>
              </a:rPr>
              <a:t>Deloitte Rom</a:t>
            </a:r>
            <a:r>
              <a:rPr lang="ro-RO" sz="650" dirty="0" smtClean="0">
                <a:solidFill>
                  <a:schemeClr val="bg1"/>
                </a:solidFill>
              </a:rPr>
              <a:t>â</a:t>
            </a:r>
            <a:r>
              <a:rPr lang="en-US" sz="650" dirty="0" err="1" smtClean="0">
                <a:solidFill>
                  <a:schemeClr val="bg1"/>
                </a:solidFill>
              </a:rPr>
              <a:t>nia</a:t>
            </a:r>
            <a:endParaRPr lang="en-US" sz="650" dirty="0">
              <a:solidFill>
                <a:schemeClr val="bg1"/>
              </a:solidFill>
            </a:endParaRPr>
          </a:p>
        </p:txBody>
      </p:sp>
      <p:sp>
        <p:nvSpPr>
          <p:cNvPr id="14" name="TextBox 13"/>
          <p:cNvSpPr txBox="1"/>
          <p:nvPr userDrawn="1"/>
        </p:nvSpPr>
        <p:spPr>
          <a:xfrm>
            <a:off x="11414125" y="6477000"/>
            <a:ext cx="307975" cy="100027"/>
          </a:xfrm>
          <a:prstGeom prst="rect">
            <a:avLst/>
          </a:prstGeom>
          <a:noFill/>
        </p:spPr>
        <p:txBody>
          <a:bodyPr wrap="square" lIns="0" tIns="0" rIns="0" bIns="0" rtlCol="0">
            <a:spAutoFit/>
          </a:bodyPr>
          <a:lstStyle/>
          <a:p>
            <a:pPr algn="r" defTabSz="1219170">
              <a:spcBef>
                <a:spcPts val="800"/>
              </a:spcBef>
              <a:buSzPct val="100000"/>
              <a:buFont typeface="Arial"/>
              <a:buNone/>
            </a:pPr>
            <a:fld id="{C58DF478-B544-4ED8-9ED4-6A2648E2D233}" type="slidenum">
              <a:rPr lang="en-US" sz="650">
                <a:solidFill>
                  <a:prstClr val="white"/>
                </a:solidFill>
              </a:rPr>
              <a:pPr algn="r" defTabSz="1219170">
                <a:spcBef>
                  <a:spcPts val="800"/>
                </a:spcBef>
                <a:buSzPct val="100000"/>
                <a:buFont typeface="Arial"/>
                <a:buNone/>
              </a:pPr>
              <a:t>‹#›</a:t>
            </a:fld>
            <a:endParaRPr lang="en-US" sz="650" dirty="0">
              <a:solidFill>
                <a:prstClr val="white"/>
              </a:solidFill>
            </a:endParaRPr>
          </a:p>
        </p:txBody>
      </p:sp>
    </p:spTree>
    <p:extLst>
      <p:ext uri="{BB962C8B-B14F-4D97-AF65-F5344CB8AC3E}">
        <p14:creationId xmlns:p14="http://schemas.microsoft.com/office/powerpoint/2010/main" val="116665137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20" name="TextBox 19"/>
          <p:cNvSpPr txBox="1"/>
          <p:nvPr userDrawn="1"/>
        </p:nvSpPr>
        <p:spPr>
          <a:xfrm>
            <a:off x="5825067" y="6477000"/>
            <a:ext cx="4896560" cy="200055"/>
          </a:xfrm>
          <a:prstGeom prst="rect">
            <a:avLst/>
          </a:prstGeom>
          <a:noFill/>
        </p:spPr>
        <p:txBody>
          <a:bodyPr wrap="square" lIns="0" tIns="0" rIns="0" bIns="0" rtlCol="0">
            <a:spAutoFit/>
          </a:bodyPr>
          <a:lstStyle/>
          <a:p>
            <a:pPr algn="r" defTabSz="1219170">
              <a:buSzPct val="100000"/>
              <a:buFont typeface="Arial"/>
              <a:buNone/>
            </a:pPr>
            <a:r>
              <a:rPr lang="en-US" sz="650" dirty="0">
                <a:solidFill>
                  <a:prstClr val="white"/>
                </a:solidFill>
              </a:rPr>
              <a:t>Presentation title</a:t>
            </a:r>
            <a:br>
              <a:rPr lang="en-US" sz="650" dirty="0">
                <a:solidFill>
                  <a:prstClr val="white"/>
                </a:solidFill>
              </a:rPr>
            </a:br>
            <a:r>
              <a:rPr lang="en-US" sz="650" dirty="0">
                <a:solidFill>
                  <a:prstClr val="white"/>
                </a:solidFill>
              </a:rPr>
              <a:t>[To edit, click View &gt; Slide Master &gt; Slide Master]</a:t>
            </a:r>
          </a:p>
        </p:txBody>
      </p:sp>
      <p:sp>
        <p:nvSpPr>
          <p:cNvPr id="21" name="TextBox 20"/>
          <p:cNvSpPr txBox="1"/>
          <p:nvPr userDrawn="1"/>
        </p:nvSpPr>
        <p:spPr>
          <a:xfrm>
            <a:off x="469900" y="6477000"/>
            <a:ext cx="5355167" cy="100027"/>
          </a:xfrm>
          <a:prstGeom prst="rect">
            <a:avLst/>
          </a:prstGeom>
          <a:noFill/>
        </p:spPr>
        <p:txBody>
          <a:bodyPr wrap="square" lIns="0" tIns="0" rIns="0" bIns="0" rtlCol="0">
            <a:spAutoFit/>
          </a:bodyPr>
          <a:lstStyle/>
          <a:p>
            <a:pPr defTabSz="1219170">
              <a:spcBef>
                <a:spcPts val="600"/>
              </a:spcBef>
              <a:buSzPct val="100000"/>
              <a:buFont typeface="Arial"/>
              <a:buNone/>
            </a:pPr>
            <a:r>
              <a:rPr lang="en-US" sz="650" dirty="0" smtClean="0">
                <a:solidFill>
                  <a:schemeClr val="bg1"/>
                </a:solidFill>
              </a:rPr>
              <a:t>© 2017, </a:t>
            </a:r>
            <a:r>
              <a:rPr lang="ro-RO" sz="650" dirty="0" smtClean="0">
                <a:solidFill>
                  <a:schemeClr val="bg1"/>
                </a:solidFill>
              </a:rPr>
              <a:t>pentru</a:t>
            </a:r>
            <a:r>
              <a:rPr lang="ro-RO" sz="650" baseline="0" dirty="0" smtClean="0">
                <a:solidFill>
                  <a:schemeClr val="bg1"/>
                </a:solidFill>
              </a:rPr>
              <a:t> informații suplimentare contactați </a:t>
            </a:r>
            <a:r>
              <a:rPr lang="en-US" sz="650" dirty="0" smtClean="0">
                <a:solidFill>
                  <a:schemeClr val="bg1"/>
                </a:solidFill>
              </a:rPr>
              <a:t>Deloitte Rom</a:t>
            </a:r>
            <a:r>
              <a:rPr lang="ro-RO" sz="650" dirty="0" smtClean="0">
                <a:solidFill>
                  <a:schemeClr val="bg1"/>
                </a:solidFill>
              </a:rPr>
              <a:t>â</a:t>
            </a:r>
            <a:r>
              <a:rPr lang="en-US" sz="650" dirty="0" err="1" smtClean="0">
                <a:solidFill>
                  <a:schemeClr val="bg1"/>
                </a:solidFill>
              </a:rPr>
              <a:t>nia</a:t>
            </a:r>
            <a:endParaRPr lang="en-US" sz="650" dirty="0">
              <a:solidFill>
                <a:schemeClr val="bg1"/>
              </a:solidFill>
            </a:endParaRP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algn="r" defTabSz="1219170">
              <a:spcBef>
                <a:spcPts val="800"/>
              </a:spcBef>
              <a:buSzPct val="100000"/>
              <a:buFont typeface="Arial"/>
              <a:buNone/>
            </a:pPr>
            <a:fld id="{C58DF478-B544-4ED8-9ED4-6A2648E2D233}" type="slidenum">
              <a:rPr lang="en-US" sz="650">
                <a:solidFill>
                  <a:prstClr val="white"/>
                </a:solidFill>
              </a:rPr>
              <a:pPr algn="r" defTabSz="1219170">
                <a:spcBef>
                  <a:spcPts val="800"/>
                </a:spcBef>
                <a:buSzPct val="100000"/>
                <a:buFont typeface="Arial"/>
                <a:buNone/>
              </a:pPr>
              <a:t>‹#›</a:t>
            </a:fld>
            <a:endParaRPr lang="en-US" sz="650" dirty="0">
              <a:solidFill>
                <a:prstClr val="white"/>
              </a:solidFill>
            </a:endParaRPr>
          </a:p>
        </p:txBody>
      </p:sp>
    </p:spTree>
    <p:extLst>
      <p:ext uri="{BB962C8B-B14F-4D97-AF65-F5344CB8AC3E}">
        <p14:creationId xmlns:p14="http://schemas.microsoft.com/office/powerpoint/2010/main" val="173066137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7" name="TextBox 6"/>
          <p:cNvSpPr txBox="1"/>
          <p:nvPr userDrawn="1"/>
        </p:nvSpPr>
        <p:spPr>
          <a:xfrm>
            <a:off x="5825067" y="6477000"/>
            <a:ext cx="4896560" cy="200055"/>
          </a:xfrm>
          <a:prstGeom prst="rect">
            <a:avLst/>
          </a:prstGeom>
          <a:noFill/>
        </p:spPr>
        <p:txBody>
          <a:bodyPr wrap="square" lIns="0" tIns="0" rIns="0" bIns="0" rtlCol="0">
            <a:spAutoFit/>
          </a:bodyPr>
          <a:lstStyle/>
          <a:p>
            <a:pPr algn="r" defTabSz="1219170">
              <a:buSzPct val="100000"/>
              <a:buFont typeface="Arial"/>
              <a:buNone/>
            </a:pPr>
            <a:r>
              <a:rPr lang="en-US" sz="650" dirty="0">
                <a:solidFill>
                  <a:prstClr val="white"/>
                </a:solidFill>
              </a:rPr>
              <a:t>Presentation title</a:t>
            </a:r>
            <a:br>
              <a:rPr lang="en-US" sz="650" dirty="0">
                <a:solidFill>
                  <a:prstClr val="white"/>
                </a:solidFill>
              </a:rPr>
            </a:br>
            <a:r>
              <a:rPr lang="en-US" sz="650" dirty="0">
                <a:solidFill>
                  <a:prstClr val="white"/>
                </a:solidFill>
              </a:rPr>
              <a:t>[To edit, click View &gt; Slide Master &gt; Slide Master]</a:t>
            </a:r>
          </a:p>
        </p:txBody>
      </p:sp>
      <p:sp>
        <p:nvSpPr>
          <p:cNvPr id="9" name="TextBox 8"/>
          <p:cNvSpPr txBox="1"/>
          <p:nvPr userDrawn="1"/>
        </p:nvSpPr>
        <p:spPr>
          <a:xfrm>
            <a:off x="11414125" y="6477000"/>
            <a:ext cx="307975" cy="100027"/>
          </a:xfrm>
          <a:prstGeom prst="rect">
            <a:avLst/>
          </a:prstGeom>
          <a:noFill/>
        </p:spPr>
        <p:txBody>
          <a:bodyPr wrap="square" lIns="0" tIns="0" rIns="0" bIns="0" rtlCol="0">
            <a:spAutoFit/>
          </a:bodyPr>
          <a:lstStyle/>
          <a:p>
            <a:pPr algn="r" defTabSz="1219170">
              <a:spcBef>
                <a:spcPts val="800"/>
              </a:spcBef>
              <a:buSzPct val="100000"/>
              <a:buFont typeface="Arial"/>
              <a:buNone/>
            </a:pPr>
            <a:fld id="{C58DF478-B544-4ED8-9ED4-6A2648E2D233}" type="slidenum">
              <a:rPr lang="en-US" sz="650">
                <a:solidFill>
                  <a:prstClr val="white"/>
                </a:solidFill>
              </a:rPr>
              <a:pPr algn="r" defTabSz="1219170">
                <a:spcBef>
                  <a:spcPts val="800"/>
                </a:spcBef>
                <a:buSzPct val="100000"/>
                <a:buFont typeface="Arial"/>
                <a:buNone/>
              </a:pPr>
              <a:t>‹#›</a:t>
            </a:fld>
            <a:endParaRPr lang="en-US" sz="650" dirty="0">
              <a:solidFill>
                <a:prstClr val="white"/>
              </a:solidFill>
            </a:endParaRPr>
          </a:p>
        </p:txBody>
      </p:sp>
      <p:sp>
        <p:nvSpPr>
          <p:cNvPr id="10" name="TextBox 9"/>
          <p:cNvSpPr txBox="1"/>
          <p:nvPr userDrawn="1"/>
        </p:nvSpPr>
        <p:spPr>
          <a:xfrm>
            <a:off x="469900" y="6477000"/>
            <a:ext cx="5355167" cy="100027"/>
          </a:xfrm>
          <a:prstGeom prst="rect">
            <a:avLst/>
          </a:prstGeom>
          <a:noFill/>
        </p:spPr>
        <p:txBody>
          <a:bodyPr wrap="square" lIns="0" tIns="0" rIns="0" bIns="0" rtlCol="0">
            <a:spAutoFit/>
          </a:bodyPr>
          <a:lstStyle/>
          <a:p>
            <a:pPr defTabSz="1219170">
              <a:spcBef>
                <a:spcPts val="600"/>
              </a:spcBef>
              <a:buSzPct val="100000"/>
              <a:buFont typeface="Arial"/>
              <a:buNone/>
            </a:pPr>
            <a:r>
              <a:rPr lang="en-US" sz="650" dirty="0" smtClean="0">
                <a:solidFill>
                  <a:schemeClr val="bg1"/>
                </a:solidFill>
              </a:rPr>
              <a:t>© 2017, </a:t>
            </a:r>
            <a:r>
              <a:rPr lang="ro-RO" sz="650" dirty="0" smtClean="0">
                <a:solidFill>
                  <a:schemeClr val="bg1"/>
                </a:solidFill>
              </a:rPr>
              <a:t>pentru</a:t>
            </a:r>
            <a:r>
              <a:rPr lang="ro-RO" sz="650" baseline="0" dirty="0" smtClean="0">
                <a:solidFill>
                  <a:schemeClr val="bg1"/>
                </a:solidFill>
              </a:rPr>
              <a:t> informații suplimentare contactați </a:t>
            </a:r>
            <a:r>
              <a:rPr lang="en-US" sz="650" dirty="0" smtClean="0">
                <a:solidFill>
                  <a:schemeClr val="bg1"/>
                </a:solidFill>
              </a:rPr>
              <a:t>Deloitte Rom</a:t>
            </a:r>
            <a:r>
              <a:rPr lang="ro-RO" sz="650" dirty="0" smtClean="0">
                <a:solidFill>
                  <a:schemeClr val="bg1"/>
                </a:solidFill>
              </a:rPr>
              <a:t>â</a:t>
            </a:r>
            <a:r>
              <a:rPr lang="en-US" sz="650" dirty="0" err="1" smtClean="0">
                <a:solidFill>
                  <a:schemeClr val="bg1"/>
                </a:solidFill>
              </a:rPr>
              <a:t>nia</a:t>
            </a:r>
            <a:endParaRPr lang="en-US" sz="650" dirty="0">
              <a:solidFill>
                <a:schemeClr val="bg1"/>
              </a:solidFill>
            </a:endParaRPr>
          </a:p>
        </p:txBody>
      </p:sp>
    </p:spTree>
    <p:extLst>
      <p:ext uri="{BB962C8B-B14F-4D97-AF65-F5344CB8AC3E}">
        <p14:creationId xmlns:p14="http://schemas.microsoft.com/office/powerpoint/2010/main" val="256135263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13" name="TextBox 12"/>
          <p:cNvSpPr txBox="1"/>
          <p:nvPr userDrawn="1"/>
        </p:nvSpPr>
        <p:spPr>
          <a:xfrm>
            <a:off x="469900" y="6477000"/>
            <a:ext cx="5355167" cy="100027"/>
          </a:xfrm>
          <a:prstGeom prst="rect">
            <a:avLst/>
          </a:prstGeom>
          <a:noFill/>
        </p:spPr>
        <p:txBody>
          <a:bodyPr wrap="square" lIns="0" tIns="0" rIns="0" bIns="0" rtlCol="0">
            <a:spAutoFit/>
          </a:bodyPr>
          <a:lstStyle/>
          <a:p>
            <a:pPr defTabSz="1219170">
              <a:spcBef>
                <a:spcPts val="600"/>
              </a:spcBef>
              <a:buSzPct val="100000"/>
              <a:buFont typeface="Arial"/>
              <a:buNone/>
            </a:pPr>
            <a:r>
              <a:rPr lang="en-US" sz="650" dirty="0" smtClean="0">
                <a:solidFill>
                  <a:schemeClr val="bg1"/>
                </a:solidFill>
              </a:rPr>
              <a:t>© 2017, </a:t>
            </a:r>
            <a:r>
              <a:rPr lang="ro-RO" sz="650" dirty="0" smtClean="0">
                <a:solidFill>
                  <a:schemeClr val="bg1"/>
                </a:solidFill>
              </a:rPr>
              <a:t>pentru</a:t>
            </a:r>
            <a:r>
              <a:rPr lang="ro-RO" sz="650" baseline="0" dirty="0" smtClean="0">
                <a:solidFill>
                  <a:schemeClr val="bg1"/>
                </a:solidFill>
              </a:rPr>
              <a:t> informații suplimentare contactați </a:t>
            </a:r>
            <a:r>
              <a:rPr lang="en-US" sz="650" dirty="0" smtClean="0">
                <a:solidFill>
                  <a:schemeClr val="bg1"/>
                </a:solidFill>
              </a:rPr>
              <a:t>Deloitte Rom</a:t>
            </a:r>
            <a:r>
              <a:rPr lang="ro-RO" sz="650" dirty="0" smtClean="0">
                <a:solidFill>
                  <a:schemeClr val="bg1"/>
                </a:solidFill>
              </a:rPr>
              <a:t>â</a:t>
            </a:r>
            <a:r>
              <a:rPr lang="en-US" sz="650" dirty="0" err="1" smtClean="0">
                <a:solidFill>
                  <a:schemeClr val="bg1"/>
                </a:solidFill>
              </a:rPr>
              <a:t>nia</a:t>
            </a:r>
            <a:endParaRPr lang="en-US" sz="650" dirty="0">
              <a:solidFill>
                <a:schemeClr val="bg1"/>
              </a:solidFill>
            </a:endParaRPr>
          </a:p>
        </p:txBody>
      </p:sp>
      <p:sp>
        <p:nvSpPr>
          <p:cNvPr id="5" name="TextBox 4"/>
          <p:cNvSpPr txBox="1"/>
          <p:nvPr userDrawn="1"/>
        </p:nvSpPr>
        <p:spPr>
          <a:xfrm>
            <a:off x="11414125" y="6477000"/>
            <a:ext cx="307975" cy="100027"/>
          </a:xfrm>
          <a:prstGeom prst="rect">
            <a:avLst/>
          </a:prstGeom>
          <a:noFill/>
        </p:spPr>
        <p:txBody>
          <a:bodyPr wrap="square" lIns="0" tIns="0" rIns="0" bIns="0" rtlCol="0">
            <a:spAutoFit/>
          </a:bodyPr>
          <a:lstStyle/>
          <a:p>
            <a:pPr algn="r" defTabSz="1219170">
              <a:spcBef>
                <a:spcPts val="800"/>
              </a:spcBef>
              <a:buSzPct val="100000"/>
              <a:buFont typeface="Arial"/>
              <a:buNone/>
            </a:pPr>
            <a:fld id="{C58DF478-B544-4ED8-9ED4-6A2648E2D233}" type="slidenum">
              <a:rPr lang="en-US" sz="650">
                <a:solidFill>
                  <a:prstClr val="white"/>
                </a:solidFill>
              </a:rPr>
              <a:pPr algn="r" defTabSz="1219170">
                <a:spcBef>
                  <a:spcPts val="800"/>
                </a:spcBef>
                <a:buSzPct val="100000"/>
                <a:buFont typeface="Arial"/>
                <a:buNone/>
              </a:pPr>
              <a:t>‹#›</a:t>
            </a:fld>
            <a:endParaRPr lang="en-US" sz="650" dirty="0">
              <a:solidFill>
                <a:prstClr val="white"/>
              </a:solidFill>
            </a:endParaRPr>
          </a:p>
        </p:txBody>
      </p:sp>
    </p:spTree>
    <p:extLst>
      <p:ext uri="{BB962C8B-B14F-4D97-AF65-F5344CB8AC3E}">
        <p14:creationId xmlns:p14="http://schemas.microsoft.com/office/powerpoint/2010/main" val="54997118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7" name="TextBox 6"/>
          <p:cNvSpPr txBox="1"/>
          <p:nvPr userDrawn="1"/>
        </p:nvSpPr>
        <p:spPr>
          <a:xfrm>
            <a:off x="469900" y="6477000"/>
            <a:ext cx="5355167" cy="100027"/>
          </a:xfrm>
          <a:prstGeom prst="rect">
            <a:avLst/>
          </a:prstGeom>
          <a:noFill/>
        </p:spPr>
        <p:txBody>
          <a:bodyPr wrap="square" lIns="0" tIns="0" rIns="0" bIns="0" rtlCol="0">
            <a:spAutoFit/>
          </a:bodyPr>
          <a:lstStyle/>
          <a:p>
            <a:pPr defTabSz="1219170">
              <a:spcBef>
                <a:spcPts val="600"/>
              </a:spcBef>
              <a:buSzPct val="100000"/>
              <a:buFont typeface="Arial"/>
              <a:buNone/>
            </a:pPr>
            <a:r>
              <a:rPr lang="en-US" sz="650" dirty="0" smtClean="0">
                <a:solidFill>
                  <a:schemeClr val="bg1"/>
                </a:solidFill>
              </a:rPr>
              <a:t>© 2017, </a:t>
            </a:r>
            <a:r>
              <a:rPr lang="ro-RO" sz="650" dirty="0" smtClean="0">
                <a:solidFill>
                  <a:schemeClr val="bg1"/>
                </a:solidFill>
              </a:rPr>
              <a:t>pentru</a:t>
            </a:r>
            <a:r>
              <a:rPr lang="ro-RO" sz="650" baseline="0" dirty="0" smtClean="0">
                <a:solidFill>
                  <a:schemeClr val="bg1"/>
                </a:solidFill>
              </a:rPr>
              <a:t> informații suplimentare contactați </a:t>
            </a:r>
            <a:r>
              <a:rPr lang="en-US" sz="650" dirty="0" smtClean="0">
                <a:solidFill>
                  <a:schemeClr val="bg1"/>
                </a:solidFill>
              </a:rPr>
              <a:t>Deloitte Rom</a:t>
            </a:r>
            <a:r>
              <a:rPr lang="ro-RO" sz="650" dirty="0" smtClean="0">
                <a:solidFill>
                  <a:schemeClr val="bg1"/>
                </a:solidFill>
              </a:rPr>
              <a:t>â</a:t>
            </a:r>
            <a:r>
              <a:rPr lang="en-US" sz="650" dirty="0" err="1" smtClean="0">
                <a:solidFill>
                  <a:schemeClr val="bg1"/>
                </a:solidFill>
              </a:rPr>
              <a:t>nia</a:t>
            </a:r>
            <a:endParaRPr lang="en-US" sz="650" dirty="0">
              <a:solidFill>
                <a:schemeClr val="bg1"/>
              </a:solidFill>
            </a:endParaRPr>
          </a:p>
        </p:txBody>
      </p:sp>
    </p:spTree>
    <p:extLst>
      <p:ext uri="{BB962C8B-B14F-4D97-AF65-F5344CB8AC3E}">
        <p14:creationId xmlns:p14="http://schemas.microsoft.com/office/powerpoint/2010/main" val="159422200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20" name="TextBox 19"/>
          <p:cNvSpPr txBox="1"/>
          <p:nvPr userDrawn="1"/>
        </p:nvSpPr>
        <p:spPr>
          <a:xfrm>
            <a:off x="5825067" y="6477000"/>
            <a:ext cx="4896560" cy="200055"/>
          </a:xfrm>
          <a:prstGeom prst="rect">
            <a:avLst/>
          </a:prstGeom>
          <a:noFill/>
        </p:spPr>
        <p:txBody>
          <a:bodyPr wrap="square" lIns="0" tIns="0" rIns="0" bIns="0" rtlCol="0">
            <a:spAutoFit/>
          </a:bodyPr>
          <a:lstStyle/>
          <a:p>
            <a:pPr algn="r" defTabSz="1219170">
              <a:buSzPct val="100000"/>
              <a:buFont typeface="Arial"/>
              <a:buNone/>
            </a:pPr>
            <a:r>
              <a:rPr lang="en-US" sz="650" dirty="0">
                <a:solidFill>
                  <a:prstClr val="white"/>
                </a:solidFill>
              </a:rPr>
              <a:t>Presentation title</a:t>
            </a:r>
            <a:br>
              <a:rPr lang="en-US" sz="650" dirty="0">
                <a:solidFill>
                  <a:prstClr val="white"/>
                </a:solidFill>
              </a:rPr>
            </a:br>
            <a:r>
              <a:rPr lang="en-US" sz="650" dirty="0">
                <a:solidFill>
                  <a:prstClr val="white"/>
                </a:solidFill>
              </a:rPr>
              <a:t>[To edit, click View &gt; Slide Master &gt; Slide Master]</a:t>
            </a:r>
          </a:p>
        </p:txBody>
      </p:sp>
      <p:sp>
        <p:nvSpPr>
          <p:cNvPr id="21" name="TextBox 20"/>
          <p:cNvSpPr txBox="1"/>
          <p:nvPr userDrawn="1"/>
        </p:nvSpPr>
        <p:spPr>
          <a:xfrm>
            <a:off x="469900" y="6477000"/>
            <a:ext cx="5355167" cy="100027"/>
          </a:xfrm>
          <a:prstGeom prst="rect">
            <a:avLst/>
          </a:prstGeom>
          <a:noFill/>
        </p:spPr>
        <p:txBody>
          <a:bodyPr wrap="square" lIns="0" tIns="0" rIns="0" bIns="0" rtlCol="0">
            <a:spAutoFit/>
          </a:bodyPr>
          <a:lstStyle/>
          <a:p>
            <a:pPr defTabSz="1219170">
              <a:spcBef>
                <a:spcPts val="600"/>
              </a:spcBef>
              <a:buSzPct val="100000"/>
              <a:buFont typeface="Arial"/>
              <a:buNone/>
            </a:pPr>
            <a:r>
              <a:rPr lang="en-US" sz="650" dirty="0" smtClean="0">
                <a:solidFill>
                  <a:schemeClr val="bg1"/>
                </a:solidFill>
              </a:rPr>
              <a:t>© 2017, </a:t>
            </a:r>
            <a:r>
              <a:rPr lang="ro-RO" sz="650" dirty="0" smtClean="0">
                <a:solidFill>
                  <a:schemeClr val="bg1"/>
                </a:solidFill>
              </a:rPr>
              <a:t>pentru</a:t>
            </a:r>
            <a:r>
              <a:rPr lang="ro-RO" sz="650" baseline="0" dirty="0" smtClean="0">
                <a:solidFill>
                  <a:schemeClr val="bg1"/>
                </a:solidFill>
              </a:rPr>
              <a:t> informații suplimentare contactați </a:t>
            </a:r>
            <a:r>
              <a:rPr lang="en-US" sz="650" dirty="0" smtClean="0">
                <a:solidFill>
                  <a:schemeClr val="bg1"/>
                </a:solidFill>
              </a:rPr>
              <a:t>Deloitte Rom</a:t>
            </a:r>
            <a:r>
              <a:rPr lang="ro-RO" sz="650" dirty="0" smtClean="0">
                <a:solidFill>
                  <a:schemeClr val="bg1"/>
                </a:solidFill>
              </a:rPr>
              <a:t>â</a:t>
            </a:r>
            <a:r>
              <a:rPr lang="en-US" sz="650" dirty="0" err="1" smtClean="0">
                <a:solidFill>
                  <a:schemeClr val="bg1"/>
                </a:solidFill>
              </a:rPr>
              <a:t>nia</a:t>
            </a:r>
            <a:endParaRPr lang="en-US" sz="650" dirty="0">
              <a:solidFill>
                <a:schemeClr val="bg1"/>
              </a:solidFill>
            </a:endParaRP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algn="r" defTabSz="1219170">
              <a:spcBef>
                <a:spcPts val="800"/>
              </a:spcBef>
              <a:buSzPct val="100000"/>
              <a:buFont typeface="Arial"/>
              <a:buNone/>
            </a:pPr>
            <a:fld id="{C58DF478-B544-4ED8-9ED4-6A2648E2D233}" type="slidenum">
              <a:rPr lang="en-US" sz="650">
                <a:solidFill>
                  <a:prstClr val="white"/>
                </a:solidFill>
              </a:rPr>
              <a:pPr algn="r" defTabSz="1219170">
                <a:spcBef>
                  <a:spcPts val="800"/>
                </a:spcBef>
                <a:buSzPct val="100000"/>
                <a:buFont typeface="Arial"/>
                <a:buNone/>
              </a:pPr>
              <a:t>‹#›</a:t>
            </a:fld>
            <a:endParaRPr lang="en-US" sz="650" dirty="0">
              <a:solidFill>
                <a:prstClr val="white"/>
              </a:solidFill>
            </a:endParaRPr>
          </a:p>
        </p:txBody>
      </p:sp>
    </p:spTree>
    <p:extLst>
      <p:ext uri="{BB962C8B-B14F-4D97-AF65-F5344CB8AC3E}">
        <p14:creationId xmlns:p14="http://schemas.microsoft.com/office/powerpoint/2010/main" val="37624954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5668"/>
            <a:ext cx="10418233"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469900" y="3429000"/>
            <a:ext cx="1054100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Tree>
    <p:extLst>
      <p:ext uri="{BB962C8B-B14F-4D97-AF65-F5344CB8AC3E}">
        <p14:creationId xmlns:p14="http://schemas.microsoft.com/office/powerpoint/2010/main" val="303105877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
        <p:nvSpPr>
          <p:cNvPr id="9" name="TextBox 8"/>
          <p:cNvSpPr txBox="1"/>
          <p:nvPr userDrawn="1"/>
        </p:nvSpPr>
        <p:spPr>
          <a:xfrm>
            <a:off x="5825067" y="6477000"/>
            <a:ext cx="4896560" cy="200055"/>
          </a:xfrm>
          <a:prstGeom prst="rect">
            <a:avLst/>
          </a:prstGeom>
          <a:noFill/>
        </p:spPr>
        <p:txBody>
          <a:bodyPr wrap="square" lIns="0" tIns="0" rIns="0" bIns="0" rtlCol="0">
            <a:spAutoFit/>
          </a:bodyPr>
          <a:lstStyle/>
          <a:p>
            <a:pPr algn="r" defTabSz="1219170">
              <a:buSzPct val="100000"/>
              <a:buFont typeface="Arial"/>
              <a:buNone/>
            </a:pPr>
            <a:r>
              <a:rPr lang="en-US" sz="650" dirty="0">
                <a:solidFill>
                  <a:prstClr val="white"/>
                </a:solidFill>
              </a:rPr>
              <a:t>Presentation title</a:t>
            </a:r>
            <a:br>
              <a:rPr lang="en-US" sz="650" dirty="0">
                <a:solidFill>
                  <a:prstClr val="white"/>
                </a:solidFill>
              </a:rPr>
            </a:br>
            <a:r>
              <a:rPr lang="en-US" sz="650" dirty="0">
                <a:solidFill>
                  <a:prstClr val="white"/>
                </a:solidFill>
              </a:rPr>
              <a:t>[To edit, click View &gt; Slide Master &gt; Slide Master]</a:t>
            </a:r>
          </a:p>
        </p:txBody>
      </p:sp>
      <p:sp>
        <p:nvSpPr>
          <p:cNvPr id="14" name="TextBox 13"/>
          <p:cNvSpPr txBox="1"/>
          <p:nvPr userDrawn="1"/>
        </p:nvSpPr>
        <p:spPr>
          <a:xfrm>
            <a:off x="11414125" y="6477000"/>
            <a:ext cx="307975" cy="100027"/>
          </a:xfrm>
          <a:prstGeom prst="rect">
            <a:avLst/>
          </a:prstGeom>
          <a:noFill/>
        </p:spPr>
        <p:txBody>
          <a:bodyPr wrap="square" lIns="0" tIns="0" rIns="0" bIns="0" rtlCol="0">
            <a:spAutoFit/>
          </a:bodyPr>
          <a:lstStyle/>
          <a:p>
            <a:pPr algn="r" defTabSz="1219170">
              <a:spcBef>
                <a:spcPts val="800"/>
              </a:spcBef>
              <a:buSzPct val="100000"/>
              <a:buFont typeface="Arial"/>
              <a:buNone/>
            </a:pPr>
            <a:fld id="{C58DF478-B544-4ED8-9ED4-6A2648E2D233}" type="slidenum">
              <a:rPr lang="en-US" sz="650">
                <a:solidFill>
                  <a:prstClr val="white"/>
                </a:solidFill>
              </a:rPr>
              <a:pPr algn="r" defTabSz="1219170">
                <a:spcBef>
                  <a:spcPts val="800"/>
                </a:spcBef>
                <a:buSzPct val="100000"/>
                <a:buFont typeface="Arial"/>
                <a:buNone/>
              </a:pPr>
              <a:t>‹#›</a:t>
            </a:fld>
            <a:endParaRPr lang="en-US" sz="650" dirty="0">
              <a:solidFill>
                <a:prstClr val="white"/>
              </a:solidFill>
            </a:endParaRPr>
          </a:p>
        </p:txBody>
      </p:sp>
      <p:sp>
        <p:nvSpPr>
          <p:cNvPr id="6" name="TextBox 5"/>
          <p:cNvSpPr txBox="1"/>
          <p:nvPr userDrawn="1"/>
        </p:nvSpPr>
        <p:spPr>
          <a:xfrm>
            <a:off x="469900" y="6477000"/>
            <a:ext cx="5355167" cy="100027"/>
          </a:xfrm>
          <a:prstGeom prst="rect">
            <a:avLst/>
          </a:prstGeom>
          <a:noFill/>
        </p:spPr>
        <p:txBody>
          <a:bodyPr wrap="square" lIns="0" tIns="0" rIns="0" bIns="0" rtlCol="0">
            <a:spAutoFit/>
          </a:bodyPr>
          <a:lstStyle/>
          <a:p>
            <a:pPr defTabSz="1219170">
              <a:spcBef>
                <a:spcPts val="600"/>
              </a:spcBef>
              <a:buSzPct val="100000"/>
              <a:buFont typeface="Arial"/>
              <a:buNone/>
            </a:pPr>
            <a:r>
              <a:rPr lang="en-US" sz="650" dirty="0" smtClean="0">
                <a:solidFill>
                  <a:schemeClr val="bg1"/>
                </a:solidFill>
              </a:rPr>
              <a:t>© 2017, </a:t>
            </a:r>
            <a:r>
              <a:rPr lang="ro-RO" sz="650" dirty="0" smtClean="0">
                <a:solidFill>
                  <a:schemeClr val="bg1"/>
                </a:solidFill>
              </a:rPr>
              <a:t>pentru</a:t>
            </a:r>
            <a:r>
              <a:rPr lang="ro-RO" sz="650" baseline="0" dirty="0" smtClean="0">
                <a:solidFill>
                  <a:schemeClr val="bg1"/>
                </a:solidFill>
              </a:rPr>
              <a:t> informații suplimentare contactați </a:t>
            </a:r>
            <a:r>
              <a:rPr lang="en-US" sz="650" dirty="0" smtClean="0">
                <a:solidFill>
                  <a:schemeClr val="bg1"/>
                </a:solidFill>
              </a:rPr>
              <a:t>Deloitte Rom</a:t>
            </a:r>
            <a:r>
              <a:rPr lang="ro-RO" sz="650" dirty="0" smtClean="0">
                <a:solidFill>
                  <a:schemeClr val="bg1"/>
                </a:solidFill>
              </a:rPr>
              <a:t>â</a:t>
            </a:r>
            <a:r>
              <a:rPr lang="en-US" sz="650" dirty="0" err="1" smtClean="0">
                <a:solidFill>
                  <a:schemeClr val="bg1"/>
                </a:solidFill>
              </a:rPr>
              <a:t>nia</a:t>
            </a:r>
            <a:endParaRPr lang="en-US" sz="650" dirty="0">
              <a:solidFill>
                <a:schemeClr val="bg1"/>
              </a:solidFill>
            </a:endParaRPr>
          </a:p>
        </p:txBody>
      </p:sp>
    </p:spTree>
    <p:extLst>
      <p:ext uri="{BB962C8B-B14F-4D97-AF65-F5344CB8AC3E}">
        <p14:creationId xmlns:p14="http://schemas.microsoft.com/office/powerpoint/2010/main" val="2960577973"/>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
        <p:nvSpPr>
          <p:cNvPr id="14" name="TextBox 13"/>
          <p:cNvSpPr txBox="1"/>
          <p:nvPr userDrawn="1"/>
        </p:nvSpPr>
        <p:spPr>
          <a:xfrm>
            <a:off x="5825067" y="6477000"/>
            <a:ext cx="4896560" cy="200055"/>
          </a:xfrm>
          <a:prstGeom prst="rect">
            <a:avLst/>
          </a:prstGeom>
          <a:noFill/>
        </p:spPr>
        <p:txBody>
          <a:bodyPr wrap="square" lIns="0" tIns="0" rIns="0" bIns="0" rtlCol="0">
            <a:spAutoFit/>
          </a:bodyPr>
          <a:lstStyle/>
          <a:p>
            <a:pPr algn="r" defTabSz="1219170">
              <a:buSzPct val="100000"/>
              <a:buFont typeface="Arial"/>
              <a:buNone/>
            </a:pPr>
            <a:r>
              <a:rPr lang="en-US" sz="650" dirty="0">
                <a:solidFill>
                  <a:prstClr val="white"/>
                </a:solidFill>
              </a:rPr>
              <a:t>Presentation title</a:t>
            </a:r>
            <a:br>
              <a:rPr lang="en-US" sz="650" dirty="0">
                <a:solidFill>
                  <a:prstClr val="white"/>
                </a:solidFill>
              </a:rPr>
            </a:br>
            <a:r>
              <a:rPr lang="en-US" sz="650" dirty="0">
                <a:solidFill>
                  <a:prstClr val="white"/>
                </a:solidFill>
              </a:rPr>
              <a:t>[To edit, click View &gt; Slide Master &gt; Slide Master]</a:t>
            </a:r>
          </a:p>
        </p:txBody>
      </p:sp>
      <p:sp>
        <p:nvSpPr>
          <p:cNvPr id="16" name="TextBox 15"/>
          <p:cNvSpPr txBox="1"/>
          <p:nvPr userDrawn="1"/>
        </p:nvSpPr>
        <p:spPr>
          <a:xfrm>
            <a:off x="11414125" y="6477000"/>
            <a:ext cx="307975" cy="100027"/>
          </a:xfrm>
          <a:prstGeom prst="rect">
            <a:avLst/>
          </a:prstGeom>
          <a:noFill/>
        </p:spPr>
        <p:txBody>
          <a:bodyPr wrap="square" lIns="0" tIns="0" rIns="0" bIns="0" rtlCol="0">
            <a:spAutoFit/>
          </a:bodyPr>
          <a:lstStyle/>
          <a:p>
            <a:pPr algn="r" defTabSz="1219170">
              <a:spcBef>
                <a:spcPts val="800"/>
              </a:spcBef>
              <a:buSzPct val="100000"/>
              <a:buFont typeface="Arial"/>
              <a:buNone/>
            </a:pPr>
            <a:fld id="{C58DF478-B544-4ED8-9ED4-6A2648E2D233}" type="slidenum">
              <a:rPr lang="en-US" sz="650">
                <a:solidFill>
                  <a:prstClr val="white"/>
                </a:solidFill>
              </a:rPr>
              <a:pPr algn="r" defTabSz="1219170">
                <a:spcBef>
                  <a:spcPts val="800"/>
                </a:spcBef>
                <a:buSzPct val="100000"/>
                <a:buFont typeface="Arial"/>
                <a:buNone/>
              </a:pPr>
              <a:t>‹#›</a:t>
            </a:fld>
            <a:endParaRPr lang="en-US" sz="650" dirty="0">
              <a:solidFill>
                <a:prstClr val="white"/>
              </a:solidFill>
            </a:endParaRPr>
          </a:p>
        </p:txBody>
      </p:sp>
      <p:sp>
        <p:nvSpPr>
          <p:cNvPr id="6" name="TextBox 5"/>
          <p:cNvSpPr txBox="1"/>
          <p:nvPr userDrawn="1"/>
        </p:nvSpPr>
        <p:spPr>
          <a:xfrm>
            <a:off x="469900" y="6477000"/>
            <a:ext cx="5355167" cy="100027"/>
          </a:xfrm>
          <a:prstGeom prst="rect">
            <a:avLst/>
          </a:prstGeom>
          <a:noFill/>
        </p:spPr>
        <p:txBody>
          <a:bodyPr wrap="square" lIns="0" tIns="0" rIns="0" bIns="0" rtlCol="0">
            <a:spAutoFit/>
          </a:bodyPr>
          <a:lstStyle/>
          <a:p>
            <a:pPr defTabSz="1219170">
              <a:spcBef>
                <a:spcPts val="600"/>
              </a:spcBef>
              <a:buSzPct val="100000"/>
              <a:buFont typeface="Arial"/>
              <a:buNone/>
            </a:pPr>
            <a:r>
              <a:rPr lang="en-US" sz="650" dirty="0" smtClean="0">
                <a:solidFill>
                  <a:schemeClr val="bg1"/>
                </a:solidFill>
              </a:rPr>
              <a:t>© 2017, </a:t>
            </a:r>
            <a:r>
              <a:rPr lang="ro-RO" sz="650" dirty="0" smtClean="0">
                <a:solidFill>
                  <a:schemeClr val="bg1"/>
                </a:solidFill>
              </a:rPr>
              <a:t>pentru</a:t>
            </a:r>
            <a:r>
              <a:rPr lang="ro-RO" sz="650" baseline="0" dirty="0" smtClean="0">
                <a:solidFill>
                  <a:schemeClr val="bg1"/>
                </a:solidFill>
              </a:rPr>
              <a:t> informații suplimentare contactați </a:t>
            </a:r>
            <a:r>
              <a:rPr lang="en-US" sz="650" dirty="0" smtClean="0">
                <a:solidFill>
                  <a:schemeClr val="bg1"/>
                </a:solidFill>
              </a:rPr>
              <a:t>Deloitte Rom</a:t>
            </a:r>
            <a:r>
              <a:rPr lang="ro-RO" sz="650" dirty="0" smtClean="0">
                <a:solidFill>
                  <a:schemeClr val="bg1"/>
                </a:solidFill>
              </a:rPr>
              <a:t>â</a:t>
            </a:r>
            <a:r>
              <a:rPr lang="en-US" sz="650" dirty="0" err="1" smtClean="0">
                <a:solidFill>
                  <a:schemeClr val="bg1"/>
                </a:solidFill>
              </a:rPr>
              <a:t>nia</a:t>
            </a:r>
            <a:endParaRPr lang="en-US" sz="650" dirty="0">
              <a:solidFill>
                <a:schemeClr val="bg1"/>
              </a:solidFill>
            </a:endParaRPr>
          </a:p>
        </p:txBody>
      </p:sp>
    </p:spTree>
    <p:extLst>
      <p:ext uri="{BB962C8B-B14F-4D97-AF65-F5344CB8AC3E}">
        <p14:creationId xmlns:p14="http://schemas.microsoft.com/office/powerpoint/2010/main" val="3300000619"/>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
        <p:nvSpPr>
          <p:cNvPr id="18" name="TextBox 17"/>
          <p:cNvSpPr txBox="1"/>
          <p:nvPr userDrawn="1"/>
        </p:nvSpPr>
        <p:spPr>
          <a:xfrm>
            <a:off x="5825067" y="6477000"/>
            <a:ext cx="4896560" cy="200055"/>
          </a:xfrm>
          <a:prstGeom prst="rect">
            <a:avLst/>
          </a:prstGeom>
          <a:noFill/>
        </p:spPr>
        <p:txBody>
          <a:bodyPr wrap="square" lIns="0" tIns="0" rIns="0" bIns="0" rtlCol="0">
            <a:spAutoFit/>
          </a:bodyPr>
          <a:lstStyle/>
          <a:p>
            <a:pPr algn="r" defTabSz="1219170">
              <a:buSzPct val="100000"/>
              <a:buFont typeface="Arial"/>
              <a:buNone/>
            </a:pPr>
            <a:r>
              <a:rPr lang="en-US" sz="650" dirty="0">
                <a:solidFill>
                  <a:prstClr val="white"/>
                </a:solidFill>
              </a:rPr>
              <a:t>Presentation title</a:t>
            </a:r>
            <a:br>
              <a:rPr lang="en-US" sz="650" dirty="0">
                <a:solidFill>
                  <a:prstClr val="white"/>
                </a:solidFill>
              </a:rPr>
            </a:br>
            <a:r>
              <a:rPr lang="en-US" sz="650" dirty="0">
                <a:solidFill>
                  <a:prstClr val="white"/>
                </a:solidFill>
              </a:rPr>
              <a:t>[To edit, click View &gt; Slide Master &gt; Slide Master]</a:t>
            </a:r>
          </a:p>
        </p:txBody>
      </p:sp>
      <p:sp>
        <p:nvSpPr>
          <p:cNvPr id="20" name="TextBox 19"/>
          <p:cNvSpPr txBox="1"/>
          <p:nvPr userDrawn="1"/>
        </p:nvSpPr>
        <p:spPr>
          <a:xfrm>
            <a:off x="11414125" y="6477000"/>
            <a:ext cx="307975" cy="100027"/>
          </a:xfrm>
          <a:prstGeom prst="rect">
            <a:avLst/>
          </a:prstGeom>
          <a:noFill/>
        </p:spPr>
        <p:txBody>
          <a:bodyPr wrap="square" lIns="0" tIns="0" rIns="0" bIns="0" rtlCol="0">
            <a:spAutoFit/>
          </a:bodyPr>
          <a:lstStyle/>
          <a:p>
            <a:pPr algn="r" defTabSz="1219170">
              <a:spcBef>
                <a:spcPts val="800"/>
              </a:spcBef>
              <a:buSzPct val="100000"/>
              <a:buFont typeface="Arial"/>
              <a:buNone/>
            </a:pPr>
            <a:fld id="{C58DF478-B544-4ED8-9ED4-6A2648E2D233}" type="slidenum">
              <a:rPr lang="en-US" sz="650">
                <a:solidFill>
                  <a:prstClr val="white"/>
                </a:solidFill>
              </a:rPr>
              <a:pPr algn="r" defTabSz="1219170">
                <a:spcBef>
                  <a:spcPts val="800"/>
                </a:spcBef>
                <a:buSzPct val="100000"/>
                <a:buFont typeface="Arial"/>
                <a:buNone/>
              </a:pPr>
              <a:t>‹#›</a:t>
            </a:fld>
            <a:endParaRPr lang="en-US" sz="650" dirty="0">
              <a:solidFill>
                <a:prstClr val="white"/>
              </a:solidFill>
            </a:endParaRPr>
          </a:p>
        </p:txBody>
      </p:sp>
      <p:sp>
        <p:nvSpPr>
          <p:cNvPr id="6" name="TextBox 5"/>
          <p:cNvSpPr txBox="1"/>
          <p:nvPr userDrawn="1"/>
        </p:nvSpPr>
        <p:spPr>
          <a:xfrm>
            <a:off x="469900" y="6477000"/>
            <a:ext cx="5355167" cy="100027"/>
          </a:xfrm>
          <a:prstGeom prst="rect">
            <a:avLst/>
          </a:prstGeom>
          <a:noFill/>
        </p:spPr>
        <p:txBody>
          <a:bodyPr wrap="square" lIns="0" tIns="0" rIns="0" bIns="0" rtlCol="0">
            <a:spAutoFit/>
          </a:bodyPr>
          <a:lstStyle/>
          <a:p>
            <a:pPr defTabSz="1219170">
              <a:spcBef>
                <a:spcPts val="600"/>
              </a:spcBef>
              <a:buSzPct val="100000"/>
              <a:buFont typeface="Arial"/>
              <a:buNone/>
            </a:pPr>
            <a:r>
              <a:rPr lang="en-US" sz="650" dirty="0" smtClean="0">
                <a:solidFill>
                  <a:schemeClr val="bg1"/>
                </a:solidFill>
              </a:rPr>
              <a:t>© 2017, </a:t>
            </a:r>
            <a:r>
              <a:rPr lang="ro-RO" sz="650" dirty="0" smtClean="0">
                <a:solidFill>
                  <a:schemeClr val="bg1"/>
                </a:solidFill>
              </a:rPr>
              <a:t>pentru</a:t>
            </a:r>
            <a:r>
              <a:rPr lang="ro-RO" sz="650" baseline="0" dirty="0" smtClean="0">
                <a:solidFill>
                  <a:schemeClr val="bg1"/>
                </a:solidFill>
              </a:rPr>
              <a:t> informații suplimentare contactați </a:t>
            </a:r>
            <a:r>
              <a:rPr lang="en-US" sz="650" dirty="0" smtClean="0">
                <a:solidFill>
                  <a:schemeClr val="bg1"/>
                </a:solidFill>
              </a:rPr>
              <a:t>Deloitte Rom</a:t>
            </a:r>
            <a:r>
              <a:rPr lang="ro-RO" sz="650" dirty="0" smtClean="0">
                <a:solidFill>
                  <a:schemeClr val="bg1"/>
                </a:solidFill>
              </a:rPr>
              <a:t>â</a:t>
            </a:r>
            <a:r>
              <a:rPr lang="en-US" sz="650" dirty="0" err="1" smtClean="0">
                <a:solidFill>
                  <a:schemeClr val="bg1"/>
                </a:solidFill>
              </a:rPr>
              <a:t>nia</a:t>
            </a:r>
            <a:endParaRPr lang="en-US" sz="650" dirty="0">
              <a:solidFill>
                <a:schemeClr val="bg1"/>
              </a:solidFill>
            </a:endParaRPr>
          </a:p>
        </p:txBody>
      </p:sp>
    </p:spTree>
    <p:extLst>
      <p:ext uri="{BB962C8B-B14F-4D97-AF65-F5344CB8AC3E}">
        <p14:creationId xmlns:p14="http://schemas.microsoft.com/office/powerpoint/2010/main" val="3250997455"/>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
        <p:nvSpPr>
          <p:cNvPr id="6" name="TextBox 5"/>
          <p:cNvSpPr txBox="1"/>
          <p:nvPr userDrawn="1"/>
        </p:nvSpPr>
        <p:spPr>
          <a:xfrm>
            <a:off x="469900" y="6477000"/>
            <a:ext cx="5355167" cy="100027"/>
          </a:xfrm>
          <a:prstGeom prst="rect">
            <a:avLst/>
          </a:prstGeom>
          <a:noFill/>
        </p:spPr>
        <p:txBody>
          <a:bodyPr wrap="square" lIns="0" tIns="0" rIns="0" bIns="0" rtlCol="0">
            <a:spAutoFit/>
          </a:bodyPr>
          <a:lstStyle/>
          <a:p>
            <a:pPr defTabSz="1219170">
              <a:spcBef>
                <a:spcPts val="600"/>
              </a:spcBef>
              <a:buSzPct val="100000"/>
              <a:buFont typeface="Arial"/>
              <a:buNone/>
            </a:pPr>
            <a:r>
              <a:rPr lang="en-US" sz="650" dirty="0" smtClean="0">
                <a:solidFill>
                  <a:schemeClr val="bg1"/>
                </a:solidFill>
              </a:rPr>
              <a:t>© 2017, </a:t>
            </a:r>
            <a:r>
              <a:rPr lang="ro-RO" sz="650" dirty="0" smtClean="0">
                <a:solidFill>
                  <a:schemeClr val="bg1"/>
                </a:solidFill>
              </a:rPr>
              <a:t>pentru</a:t>
            </a:r>
            <a:r>
              <a:rPr lang="ro-RO" sz="650" baseline="0" dirty="0" smtClean="0">
                <a:solidFill>
                  <a:schemeClr val="bg1"/>
                </a:solidFill>
              </a:rPr>
              <a:t> informații suplimentare contactați </a:t>
            </a:r>
            <a:r>
              <a:rPr lang="en-US" sz="650" dirty="0" smtClean="0">
                <a:solidFill>
                  <a:schemeClr val="bg1"/>
                </a:solidFill>
              </a:rPr>
              <a:t>Deloitte Rom</a:t>
            </a:r>
            <a:r>
              <a:rPr lang="ro-RO" sz="650" dirty="0" smtClean="0">
                <a:solidFill>
                  <a:schemeClr val="bg1"/>
                </a:solidFill>
              </a:rPr>
              <a:t>â</a:t>
            </a:r>
            <a:r>
              <a:rPr lang="en-US" sz="650" dirty="0" err="1" smtClean="0">
                <a:solidFill>
                  <a:schemeClr val="bg1"/>
                </a:solidFill>
              </a:rPr>
              <a:t>nia</a:t>
            </a:r>
            <a:endParaRPr lang="en-US" sz="650" dirty="0">
              <a:solidFill>
                <a:schemeClr val="bg1"/>
              </a:solidFill>
            </a:endParaRPr>
          </a:p>
        </p:txBody>
      </p:sp>
    </p:spTree>
    <p:extLst>
      <p:ext uri="{BB962C8B-B14F-4D97-AF65-F5344CB8AC3E}">
        <p14:creationId xmlns:p14="http://schemas.microsoft.com/office/powerpoint/2010/main" val="2193476365"/>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0" y="1590675"/>
            <a:ext cx="9029604" cy="4708525"/>
          </a:xfrm>
          <a:prstGeom prst="rect">
            <a:avLst/>
          </a:prstGeom>
        </p:spPr>
        <p:txBody>
          <a:bodyPr>
            <a:noAutofit/>
          </a:bodyPr>
          <a:lstStyle>
            <a:lvl1pPr>
              <a:spcBef>
                <a:spcPts val="4800"/>
              </a:spcBef>
              <a:defRPr sz="28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Tree>
    <p:extLst>
      <p:ext uri="{BB962C8B-B14F-4D97-AF65-F5344CB8AC3E}">
        <p14:creationId xmlns:p14="http://schemas.microsoft.com/office/powerpoint/2010/main" val="367693461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3768466558"/>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604867" y="1700213"/>
            <a:ext cx="6117233" cy="4598988"/>
          </a:xfrm>
        </p:spPr>
        <p:txBody>
          <a:bodyPr/>
          <a:lstStyle/>
          <a:p>
            <a:r>
              <a:rPr lang="en-US" noProof="0" smtClean="0"/>
              <a:t>Click icon to add picture</a:t>
            </a:r>
            <a:endParaRPr lang="en-US" noProof="0" dirty="0"/>
          </a:p>
        </p:txBody>
      </p:sp>
      <p:sp>
        <p:nvSpPr>
          <p:cNvPr id="6" name="Content Placeholder 3"/>
          <p:cNvSpPr>
            <a:spLocks noGrp="1"/>
          </p:cNvSpPr>
          <p:nvPr>
            <p:ph sz="quarter" idx="10"/>
          </p:nvPr>
        </p:nvSpPr>
        <p:spPr>
          <a:xfrm>
            <a:off x="469900" y="1665290"/>
            <a:ext cx="4333663" cy="4633911"/>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176356578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21" name="TextBox 20"/>
          <p:cNvSpPr txBox="1"/>
          <p:nvPr userDrawn="1"/>
        </p:nvSpPr>
        <p:spPr>
          <a:xfrm>
            <a:off x="469900" y="6477000"/>
            <a:ext cx="5355167" cy="100027"/>
          </a:xfrm>
          <a:prstGeom prst="rect">
            <a:avLst/>
          </a:prstGeom>
          <a:noFill/>
        </p:spPr>
        <p:txBody>
          <a:bodyPr wrap="square" lIns="0" tIns="0" rIns="0" bIns="0" rtlCol="0">
            <a:spAutoFit/>
          </a:bodyPr>
          <a:lstStyle/>
          <a:p>
            <a:pPr defTabSz="1219170">
              <a:spcBef>
                <a:spcPts val="600"/>
              </a:spcBef>
              <a:buSzPct val="100000"/>
              <a:buFont typeface="Arial"/>
              <a:buNone/>
            </a:pPr>
            <a:r>
              <a:rPr lang="en-US" sz="650" dirty="0" smtClean="0">
                <a:solidFill>
                  <a:schemeClr val="bg1"/>
                </a:solidFill>
              </a:rPr>
              <a:t>© 2017, </a:t>
            </a:r>
            <a:r>
              <a:rPr lang="ro-RO" sz="650" dirty="0" smtClean="0">
                <a:solidFill>
                  <a:schemeClr val="bg1"/>
                </a:solidFill>
              </a:rPr>
              <a:t>pentru</a:t>
            </a:r>
            <a:r>
              <a:rPr lang="ro-RO" sz="650" baseline="0" dirty="0" smtClean="0">
                <a:solidFill>
                  <a:schemeClr val="bg1"/>
                </a:solidFill>
              </a:rPr>
              <a:t> informații suplimentare contactați </a:t>
            </a:r>
            <a:r>
              <a:rPr lang="en-US" sz="650" dirty="0" smtClean="0">
                <a:solidFill>
                  <a:schemeClr val="bg1"/>
                </a:solidFill>
              </a:rPr>
              <a:t>Deloitte Rom</a:t>
            </a:r>
            <a:r>
              <a:rPr lang="ro-RO" sz="650" dirty="0" smtClean="0">
                <a:solidFill>
                  <a:schemeClr val="bg1"/>
                </a:solidFill>
              </a:rPr>
              <a:t>â</a:t>
            </a:r>
            <a:r>
              <a:rPr lang="en-US" sz="650" dirty="0" err="1" smtClean="0">
                <a:solidFill>
                  <a:schemeClr val="bg1"/>
                </a:solidFill>
              </a:rPr>
              <a:t>nia</a:t>
            </a:r>
            <a:endParaRPr lang="en-US" sz="650" dirty="0">
              <a:solidFill>
                <a:schemeClr val="bg1"/>
              </a:solidFill>
            </a:endParaRP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algn="r" defTabSz="1219170">
              <a:spcBef>
                <a:spcPts val="800"/>
              </a:spcBef>
              <a:buSzPct val="100000"/>
              <a:buFont typeface="Arial"/>
              <a:buNone/>
            </a:pPr>
            <a:fld id="{C58DF478-B544-4ED8-9ED4-6A2648E2D233}" type="slidenum">
              <a:rPr lang="en-US" sz="650">
                <a:solidFill>
                  <a:prstClr val="white"/>
                </a:solidFill>
              </a:rPr>
              <a:pPr algn="r" defTabSz="1219170">
                <a:spcBef>
                  <a:spcPts val="800"/>
                </a:spcBef>
                <a:buSzPct val="100000"/>
                <a:buFont typeface="Arial"/>
                <a:buNone/>
              </a:pPr>
              <a:t>‹#›</a:t>
            </a:fld>
            <a:endParaRPr lang="en-US" sz="650" dirty="0">
              <a:solidFill>
                <a:prstClr val="white"/>
              </a:solidFill>
            </a:endParaRPr>
          </a:p>
        </p:txBody>
      </p:sp>
    </p:spTree>
    <p:extLst>
      <p:ext uri="{BB962C8B-B14F-4D97-AF65-F5344CB8AC3E}">
        <p14:creationId xmlns:p14="http://schemas.microsoft.com/office/powerpoint/2010/main" val="388375726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4203340579"/>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Box 4"/>
          <p:cNvSpPr txBox="1"/>
          <p:nvPr userDrawn="1"/>
        </p:nvSpPr>
        <p:spPr>
          <a:xfrm>
            <a:off x="11414125" y="6477000"/>
            <a:ext cx="307975" cy="100027"/>
          </a:xfrm>
          <a:prstGeom prst="rect">
            <a:avLst/>
          </a:prstGeom>
          <a:noFill/>
        </p:spPr>
        <p:txBody>
          <a:bodyPr wrap="square" lIns="0" tIns="0" rIns="0" bIns="0" rtlCol="0">
            <a:spAutoFit/>
          </a:bodyPr>
          <a:lstStyle/>
          <a:p>
            <a:pPr algn="r" defTabSz="1219170">
              <a:spcBef>
                <a:spcPts val="800"/>
              </a:spcBef>
              <a:buSzPct val="100000"/>
              <a:buFont typeface="Arial"/>
              <a:buNone/>
            </a:pPr>
            <a:fld id="{C58DF478-B544-4ED8-9ED4-6A2648E2D233}" type="slidenum">
              <a:rPr lang="en-US" sz="650">
                <a:solidFill>
                  <a:schemeClr val="tx1"/>
                </a:solidFill>
              </a:rPr>
              <a:pPr algn="r" defTabSz="1219170">
                <a:spcBef>
                  <a:spcPts val="800"/>
                </a:spcBef>
                <a:buSzPct val="100000"/>
                <a:buFont typeface="Arial"/>
                <a:buNone/>
              </a:pPr>
              <a:t>‹#›</a:t>
            </a:fld>
            <a:endParaRPr lang="en-US" sz="650" dirty="0">
              <a:solidFill>
                <a:schemeClr val="tx1"/>
              </a:solidFill>
            </a:endParaRPr>
          </a:p>
        </p:txBody>
      </p:sp>
    </p:spTree>
    <p:extLst>
      <p:ext uri="{BB962C8B-B14F-4D97-AF65-F5344CB8AC3E}">
        <p14:creationId xmlns:p14="http://schemas.microsoft.com/office/powerpoint/2010/main" val="777949748"/>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469900" y="1676402"/>
            <a:ext cx="11252200" cy="4622799"/>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2939186896"/>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4581"/>
            <a:ext cx="11252200" cy="3928209"/>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468000" y="1659816"/>
            <a:ext cx="11252200" cy="357187"/>
          </a:xfrm>
        </p:spPr>
        <p:txBody>
          <a:bodyPr/>
          <a:lstStyle/>
          <a:p>
            <a:pPr lvl="0"/>
            <a:r>
              <a:rPr lang="en-US" noProof="0" smtClean="0"/>
              <a:t>Click to edit Master text styles</a:t>
            </a:r>
          </a:p>
        </p:txBody>
      </p:sp>
      <p:sp>
        <p:nvSpPr>
          <p:cNvPr id="1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smtClean="0"/>
              <a:t>Click to edit Master text styles</a:t>
            </a:r>
          </a:p>
        </p:txBody>
      </p:sp>
      <p:sp>
        <p:nvSpPr>
          <p:cNvPr id="7"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3953657482"/>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1999"/>
            <a:ext cx="3600000" cy="3930791"/>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468000" y="1665289"/>
            <a:ext cx="3600000" cy="392112"/>
          </a:xfrm>
        </p:spPr>
        <p:txBody>
          <a:bodyPr/>
          <a:lstStyle/>
          <a:p>
            <a:pPr lvl="0"/>
            <a:r>
              <a:rPr lang="en-US" noProof="0" smtClean="0"/>
              <a:t>Click to edit Master text styles</a:t>
            </a:r>
          </a:p>
        </p:txBody>
      </p:sp>
      <p:sp>
        <p:nvSpPr>
          <p:cNvPr id="7" name="Chart Placeholder 3"/>
          <p:cNvSpPr>
            <a:spLocks noGrp="1"/>
          </p:cNvSpPr>
          <p:nvPr>
            <p:ph type="chart" sz="quarter" idx="19"/>
          </p:nvPr>
        </p:nvSpPr>
        <p:spPr>
          <a:xfrm>
            <a:off x="4296000" y="2051998"/>
            <a:ext cx="3600000" cy="3930791"/>
          </a:xfrm>
          <a:prstGeom prst="rect">
            <a:avLst/>
          </a:prstGeom>
        </p:spPr>
        <p:txBody>
          <a:bodyPr/>
          <a:lstStyle/>
          <a:p>
            <a:r>
              <a:rPr lang="en-US" noProof="0" smtClean="0"/>
              <a:t>Click icon to add chart</a:t>
            </a:r>
            <a:endParaRPr lang="en-US" noProof="0" dirty="0"/>
          </a:p>
        </p:txBody>
      </p:sp>
      <p:sp>
        <p:nvSpPr>
          <p:cNvPr id="8" name="Text Placeholder 8"/>
          <p:cNvSpPr>
            <a:spLocks noGrp="1"/>
          </p:cNvSpPr>
          <p:nvPr>
            <p:ph type="body" sz="quarter" idx="20"/>
          </p:nvPr>
        </p:nvSpPr>
        <p:spPr>
          <a:xfrm>
            <a:off x="4296003" y="1665288"/>
            <a:ext cx="3600000" cy="392112"/>
          </a:xfrm>
        </p:spPr>
        <p:txBody>
          <a:bodyPr/>
          <a:lstStyle/>
          <a:p>
            <a:pPr lvl="0"/>
            <a:r>
              <a:rPr lang="en-US" noProof="0" smtClean="0"/>
              <a:t>Click to edit Master text styles</a:t>
            </a:r>
          </a:p>
        </p:txBody>
      </p:sp>
      <p:sp>
        <p:nvSpPr>
          <p:cNvPr id="9" name="Chart Placeholder 3"/>
          <p:cNvSpPr>
            <a:spLocks noGrp="1"/>
          </p:cNvSpPr>
          <p:nvPr>
            <p:ph type="chart" sz="quarter" idx="21"/>
          </p:nvPr>
        </p:nvSpPr>
        <p:spPr>
          <a:xfrm>
            <a:off x="8086960" y="2051999"/>
            <a:ext cx="3600000" cy="3930791"/>
          </a:xfrm>
          <a:prstGeom prst="rect">
            <a:avLst/>
          </a:prstGeom>
        </p:spPr>
        <p:txBody>
          <a:bodyPr/>
          <a:lstStyle/>
          <a:p>
            <a:r>
              <a:rPr lang="en-US" noProof="0" smtClean="0"/>
              <a:t>Click icon to add chart</a:t>
            </a:r>
            <a:endParaRPr lang="en-US" noProof="0" dirty="0"/>
          </a:p>
        </p:txBody>
      </p:sp>
      <p:sp>
        <p:nvSpPr>
          <p:cNvPr id="10" name="Text Placeholder 8"/>
          <p:cNvSpPr>
            <a:spLocks noGrp="1"/>
          </p:cNvSpPr>
          <p:nvPr>
            <p:ph type="body" sz="quarter" idx="22"/>
          </p:nvPr>
        </p:nvSpPr>
        <p:spPr>
          <a:xfrm>
            <a:off x="8086959" y="1659145"/>
            <a:ext cx="3600000" cy="398256"/>
          </a:xfrm>
        </p:spPr>
        <p:txBody>
          <a:bodyPr/>
          <a:lstStyle/>
          <a:p>
            <a:pPr lvl="0"/>
            <a:r>
              <a:rPr lang="en-US" noProof="0" smtClean="0"/>
              <a:t>Click to edit Master text styles</a:t>
            </a:r>
          </a:p>
        </p:txBody>
      </p:sp>
      <p:sp>
        <p:nvSpPr>
          <p:cNvPr id="11"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smtClean="0"/>
              <a:t>Click to edit Master text styles</a:t>
            </a:r>
          </a:p>
        </p:txBody>
      </p:sp>
      <p:sp>
        <p:nvSpPr>
          <p:cNvPr id="13"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6"/>
            <a:ext cx="11252200" cy="334101"/>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3156635603"/>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68000" y="1665288"/>
            <a:ext cx="5328000" cy="4622507"/>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Content Placeholder 3"/>
          <p:cNvSpPr>
            <a:spLocks noGrp="1"/>
          </p:cNvSpPr>
          <p:nvPr>
            <p:ph sz="quarter" idx="20"/>
          </p:nvPr>
        </p:nvSpPr>
        <p:spPr>
          <a:xfrm>
            <a:off x="6394100" y="1656000"/>
            <a:ext cx="5328000" cy="4631795"/>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167406175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4699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Content Placeholder 3"/>
          <p:cNvSpPr>
            <a:spLocks noGrp="1"/>
          </p:cNvSpPr>
          <p:nvPr>
            <p:ph sz="quarter" idx="20"/>
          </p:nvPr>
        </p:nvSpPr>
        <p:spPr>
          <a:xfrm>
            <a:off x="63941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1437881961"/>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69900" y="1665288"/>
            <a:ext cx="5480400" cy="4317502"/>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Chart Placeholder 2"/>
          <p:cNvSpPr>
            <a:spLocks noGrp="1"/>
          </p:cNvSpPr>
          <p:nvPr>
            <p:ph type="chart" sz="quarter" idx="21"/>
          </p:nvPr>
        </p:nvSpPr>
        <p:spPr>
          <a:xfrm>
            <a:off x="6239584" y="2125013"/>
            <a:ext cx="5482516" cy="3857777"/>
          </a:xfrm>
        </p:spPr>
        <p:txBody>
          <a:bodyPr>
            <a:noAutofit/>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6239584" y="1655763"/>
            <a:ext cx="5482516" cy="420687"/>
          </a:xfrm>
        </p:spPr>
        <p:txBody>
          <a:bodyPr>
            <a:noAutofit/>
          </a:bodyPr>
          <a:lstStyle/>
          <a:p>
            <a:pPr lvl="0"/>
            <a:r>
              <a:rPr lang="en-US" noProof="0" smtClean="0"/>
              <a:t>Click to edit Master text styles</a:t>
            </a:r>
          </a:p>
        </p:txBody>
      </p:sp>
      <p:sp>
        <p:nvSpPr>
          <p:cNvPr id="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smtClean="0"/>
              <a:t>Click to edit Master text styles</a:t>
            </a:r>
          </a:p>
        </p:txBody>
      </p:sp>
      <p:sp>
        <p:nvSpPr>
          <p:cNvPr id="12"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3589890353"/>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39584" y="2125013"/>
            <a:ext cx="5482516" cy="3857777"/>
          </a:xfrm>
        </p:spPr>
        <p:txBody>
          <a:bodyPr>
            <a:noAutofit/>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6239585" y="1654028"/>
            <a:ext cx="5482516" cy="420687"/>
          </a:xfrm>
        </p:spPr>
        <p:txBody>
          <a:bodyPr>
            <a:noAutofit/>
          </a:bodyPr>
          <a:lstStyle/>
          <a:p>
            <a:pPr lvl="0"/>
            <a:r>
              <a:rPr lang="en-US" noProof="0" smtClean="0"/>
              <a:t>Click to edit Master text styles</a:t>
            </a:r>
          </a:p>
        </p:txBody>
      </p:sp>
      <p:sp>
        <p:nvSpPr>
          <p:cNvPr id="9" name="Chart Placeholder 2"/>
          <p:cNvSpPr>
            <a:spLocks noGrp="1"/>
          </p:cNvSpPr>
          <p:nvPr>
            <p:ph type="chart" sz="quarter" idx="24"/>
          </p:nvPr>
        </p:nvSpPr>
        <p:spPr>
          <a:xfrm>
            <a:off x="469900" y="2125013"/>
            <a:ext cx="5482517" cy="3857777"/>
          </a:xfrm>
        </p:spPr>
        <p:txBody>
          <a:bodyPr>
            <a:noAutofit/>
          </a:bodyPr>
          <a:lstStyle/>
          <a:p>
            <a:r>
              <a:rPr lang="en-US" noProof="0" smtClean="0"/>
              <a:t>Click icon to add chart</a:t>
            </a:r>
            <a:endParaRPr lang="en-US" noProof="0" dirty="0"/>
          </a:p>
        </p:txBody>
      </p:sp>
      <p:sp>
        <p:nvSpPr>
          <p:cNvPr id="12" name="Text Placeholder 5"/>
          <p:cNvSpPr>
            <a:spLocks noGrp="1"/>
          </p:cNvSpPr>
          <p:nvPr>
            <p:ph type="body" sz="quarter" idx="25"/>
          </p:nvPr>
        </p:nvSpPr>
        <p:spPr>
          <a:xfrm>
            <a:off x="469898" y="1665288"/>
            <a:ext cx="5482517" cy="409427"/>
          </a:xfrm>
        </p:spPr>
        <p:txBody>
          <a:bodyPr>
            <a:noAutofit/>
          </a:bodyPr>
          <a:lstStyle/>
          <a:p>
            <a:pPr lvl="0"/>
            <a:r>
              <a:rPr lang="en-US" noProof="0" smtClean="0"/>
              <a:t>Click to edit Master text styles</a:t>
            </a:r>
          </a:p>
        </p:txBody>
      </p:sp>
      <p:sp>
        <p:nvSpPr>
          <p:cNvPr id="14"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smtClean="0"/>
              <a:t>Click to edit Master text styles</a:t>
            </a: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188340238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469900" y="1665289"/>
            <a:ext cx="4431857" cy="4633913"/>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Content Placeholder 3"/>
          <p:cNvSpPr>
            <a:spLocks noGrp="1"/>
          </p:cNvSpPr>
          <p:nvPr>
            <p:ph sz="quarter" idx="16"/>
          </p:nvPr>
        </p:nvSpPr>
        <p:spPr>
          <a:xfrm>
            <a:off x="5482100" y="1700213"/>
            <a:ext cx="6240000" cy="4598989"/>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350688486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8" name="TextBox 7"/>
          <p:cNvSpPr txBox="1"/>
          <p:nvPr userDrawn="1"/>
        </p:nvSpPr>
        <p:spPr>
          <a:xfrm>
            <a:off x="469900" y="6477000"/>
            <a:ext cx="5355167" cy="100027"/>
          </a:xfrm>
          <a:prstGeom prst="rect">
            <a:avLst/>
          </a:prstGeom>
          <a:noFill/>
        </p:spPr>
        <p:txBody>
          <a:bodyPr wrap="square" lIns="0" tIns="0" rIns="0" bIns="0" rtlCol="0">
            <a:spAutoFit/>
          </a:bodyPr>
          <a:lstStyle/>
          <a:p>
            <a:pPr defTabSz="1219170">
              <a:spcBef>
                <a:spcPts val="600"/>
              </a:spcBef>
              <a:buSzPct val="100000"/>
              <a:buFont typeface="Arial"/>
              <a:buNone/>
            </a:pPr>
            <a:r>
              <a:rPr lang="en-US" sz="650" dirty="0" smtClean="0">
                <a:solidFill>
                  <a:schemeClr val="bg1"/>
                </a:solidFill>
              </a:rPr>
              <a:t>© 2017, </a:t>
            </a:r>
            <a:r>
              <a:rPr lang="ro-RO" sz="650" dirty="0" smtClean="0">
                <a:solidFill>
                  <a:schemeClr val="bg1"/>
                </a:solidFill>
              </a:rPr>
              <a:t>pentru</a:t>
            </a:r>
            <a:r>
              <a:rPr lang="ro-RO" sz="650" baseline="0" dirty="0" smtClean="0">
                <a:solidFill>
                  <a:schemeClr val="bg1"/>
                </a:solidFill>
              </a:rPr>
              <a:t> informații suplimentare contactați </a:t>
            </a:r>
            <a:r>
              <a:rPr lang="en-US" sz="650" dirty="0" smtClean="0">
                <a:solidFill>
                  <a:schemeClr val="bg1"/>
                </a:solidFill>
              </a:rPr>
              <a:t>Deloitte Rom</a:t>
            </a:r>
            <a:r>
              <a:rPr lang="ro-RO" sz="650" dirty="0" smtClean="0">
                <a:solidFill>
                  <a:schemeClr val="bg1"/>
                </a:solidFill>
              </a:rPr>
              <a:t>â</a:t>
            </a:r>
            <a:r>
              <a:rPr lang="en-US" sz="650" dirty="0" err="1" smtClean="0">
                <a:solidFill>
                  <a:schemeClr val="bg1"/>
                </a:solidFill>
              </a:rPr>
              <a:t>nia</a:t>
            </a:r>
            <a:endParaRPr lang="en-US" sz="650" dirty="0">
              <a:solidFill>
                <a:schemeClr val="bg1"/>
              </a:solidFill>
            </a:endParaRPr>
          </a:p>
        </p:txBody>
      </p:sp>
      <p:sp>
        <p:nvSpPr>
          <p:cNvPr id="9" name="TextBox 8"/>
          <p:cNvSpPr txBox="1"/>
          <p:nvPr userDrawn="1"/>
        </p:nvSpPr>
        <p:spPr>
          <a:xfrm>
            <a:off x="11414125" y="6477000"/>
            <a:ext cx="307975" cy="100027"/>
          </a:xfrm>
          <a:prstGeom prst="rect">
            <a:avLst/>
          </a:prstGeom>
          <a:noFill/>
        </p:spPr>
        <p:txBody>
          <a:bodyPr wrap="square" lIns="0" tIns="0" rIns="0" bIns="0" rtlCol="0">
            <a:spAutoFit/>
          </a:bodyPr>
          <a:lstStyle/>
          <a:p>
            <a:pPr algn="r" defTabSz="1219170">
              <a:spcBef>
                <a:spcPts val="800"/>
              </a:spcBef>
              <a:buSzPct val="100000"/>
              <a:buFont typeface="Arial"/>
              <a:buNone/>
            </a:pPr>
            <a:fld id="{C58DF478-B544-4ED8-9ED4-6A2648E2D233}" type="slidenum">
              <a:rPr lang="en-US" sz="650">
                <a:solidFill>
                  <a:prstClr val="white"/>
                </a:solidFill>
              </a:rPr>
              <a:pPr algn="r" defTabSz="1219170">
                <a:spcBef>
                  <a:spcPts val="800"/>
                </a:spcBef>
                <a:buSzPct val="100000"/>
                <a:buFont typeface="Arial"/>
                <a:buNone/>
              </a:pPr>
              <a:t>‹#›</a:t>
            </a:fld>
            <a:endParaRPr lang="en-US" sz="650" dirty="0">
              <a:solidFill>
                <a:prstClr val="white"/>
              </a:solidFill>
            </a:endParaRPr>
          </a:p>
        </p:txBody>
      </p:sp>
    </p:spTree>
    <p:extLst>
      <p:ext uri="{BB962C8B-B14F-4D97-AF65-F5344CB8AC3E}">
        <p14:creationId xmlns:p14="http://schemas.microsoft.com/office/powerpoint/2010/main" val="398404875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7" y="1645693"/>
            <a:ext cx="4266983"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p:txBody>
      </p:sp>
      <p:sp>
        <p:nvSpPr>
          <p:cNvPr id="8" name="Content Placeholder 3"/>
          <p:cNvSpPr>
            <a:spLocks noGrp="1"/>
          </p:cNvSpPr>
          <p:nvPr>
            <p:ph sz="quarter" idx="16"/>
          </p:nvPr>
        </p:nvSpPr>
        <p:spPr>
          <a:xfrm>
            <a:off x="469900" y="1665288"/>
            <a:ext cx="6660866" cy="4633913"/>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
        <p:nvSpPr>
          <p:cNvPr id="7" name="TextBox 6"/>
          <p:cNvSpPr txBox="1"/>
          <p:nvPr userDrawn="1"/>
        </p:nvSpPr>
        <p:spPr>
          <a:xfrm>
            <a:off x="11414125" y="6477000"/>
            <a:ext cx="307975" cy="100027"/>
          </a:xfrm>
          <a:prstGeom prst="rect">
            <a:avLst/>
          </a:prstGeom>
          <a:noFill/>
        </p:spPr>
        <p:txBody>
          <a:bodyPr wrap="square" lIns="0" tIns="0" rIns="0" bIns="0" rtlCol="0">
            <a:spAutoFit/>
          </a:bodyPr>
          <a:lstStyle/>
          <a:p>
            <a:pPr algn="r" defTabSz="1219170">
              <a:spcBef>
                <a:spcPts val="800"/>
              </a:spcBef>
              <a:buSzPct val="100000"/>
              <a:buFont typeface="Arial"/>
              <a:buNone/>
            </a:pPr>
            <a:fld id="{C58DF478-B544-4ED8-9ED4-6A2648E2D233}" type="slidenum">
              <a:rPr lang="en-US" sz="650">
                <a:solidFill>
                  <a:schemeClr val="tx1"/>
                </a:solidFill>
              </a:rPr>
              <a:pPr algn="r" defTabSz="1219170">
                <a:spcBef>
                  <a:spcPts val="800"/>
                </a:spcBef>
                <a:buSzPct val="100000"/>
                <a:buFont typeface="Arial"/>
                <a:buNone/>
              </a:pPr>
              <a:t>‹#›</a:t>
            </a:fld>
            <a:endParaRPr lang="en-US" sz="650" dirty="0">
              <a:solidFill>
                <a:schemeClr val="tx1"/>
              </a:solidFill>
            </a:endParaRPr>
          </a:p>
        </p:txBody>
      </p:sp>
    </p:spTree>
    <p:extLst>
      <p:ext uri="{BB962C8B-B14F-4D97-AF65-F5344CB8AC3E}">
        <p14:creationId xmlns:p14="http://schemas.microsoft.com/office/powerpoint/2010/main" val="2857632410"/>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488742" y="1700213"/>
            <a:ext cx="2664000" cy="1260000"/>
          </a:xfrm>
        </p:spPr>
        <p:txBody>
          <a:bodyPr lIns="0" tIns="0" rIns="0" bIns="0">
            <a:noAutofit/>
          </a:bodyPr>
          <a:lstStyle/>
          <a:p>
            <a:r>
              <a:rPr lang="en-US" noProof="0" smtClean="0"/>
              <a:t>Click icon to add picture</a:t>
            </a:r>
            <a:endParaRPr lang="en-US" noProof="0" dirty="0"/>
          </a:p>
        </p:txBody>
      </p:sp>
      <p:sp>
        <p:nvSpPr>
          <p:cNvPr id="5" name="Picture Placeholder 6"/>
          <p:cNvSpPr>
            <a:spLocks noGrp="1"/>
          </p:cNvSpPr>
          <p:nvPr>
            <p:ph type="pic" sz="quarter" idx="14"/>
          </p:nvPr>
        </p:nvSpPr>
        <p:spPr>
          <a:xfrm>
            <a:off x="3341040" y="1700212"/>
            <a:ext cx="2664000" cy="1260000"/>
          </a:xfrm>
        </p:spPr>
        <p:txBody>
          <a:bodyPr lIns="0" tIns="0" rIns="0" bIns="0">
            <a:noAutofit/>
          </a:bodyPr>
          <a:lstStyle/>
          <a:p>
            <a:r>
              <a:rPr lang="en-US" noProof="0" smtClean="0"/>
              <a:t>Click icon to add picture</a:t>
            </a:r>
            <a:endParaRPr lang="en-US" noProof="0" dirty="0"/>
          </a:p>
        </p:txBody>
      </p:sp>
      <p:sp>
        <p:nvSpPr>
          <p:cNvPr id="6" name="Picture Placeholder 6"/>
          <p:cNvSpPr>
            <a:spLocks noGrp="1"/>
          </p:cNvSpPr>
          <p:nvPr>
            <p:ph type="pic" sz="quarter" idx="15"/>
          </p:nvPr>
        </p:nvSpPr>
        <p:spPr>
          <a:xfrm>
            <a:off x="6193338" y="1700212"/>
            <a:ext cx="2664000" cy="1260000"/>
          </a:xfrm>
        </p:spPr>
        <p:txBody>
          <a:bodyPr lIns="0" tIns="0" rIns="0" bIns="0">
            <a:noAutofit/>
          </a:bodyPr>
          <a:lstStyle/>
          <a:p>
            <a:r>
              <a:rPr lang="en-US" noProof="0" smtClean="0"/>
              <a:t>Click icon to add picture</a:t>
            </a:r>
            <a:endParaRPr lang="en-US" noProof="0" dirty="0"/>
          </a:p>
        </p:txBody>
      </p:sp>
      <p:sp>
        <p:nvSpPr>
          <p:cNvPr id="7" name="Picture Placeholder 6"/>
          <p:cNvSpPr>
            <a:spLocks noGrp="1"/>
          </p:cNvSpPr>
          <p:nvPr>
            <p:ph type="pic" sz="quarter" idx="16"/>
          </p:nvPr>
        </p:nvSpPr>
        <p:spPr>
          <a:xfrm>
            <a:off x="9045636" y="1700212"/>
            <a:ext cx="2664000" cy="1260000"/>
          </a:xfrm>
        </p:spPr>
        <p:txBody>
          <a:bodyPr lIns="0" tIns="0" rIns="0" bIns="0">
            <a:noAutofit/>
          </a:bodyPr>
          <a:lstStyle/>
          <a:p>
            <a:r>
              <a:rPr lang="en-US" noProof="0" smtClean="0"/>
              <a:t>Click icon to add picture</a:t>
            </a:r>
            <a:endParaRPr lang="en-US" noProof="0" dirty="0"/>
          </a:p>
        </p:txBody>
      </p:sp>
      <p:sp>
        <p:nvSpPr>
          <p:cNvPr id="9" name="Text Placeholder 8"/>
          <p:cNvSpPr>
            <a:spLocks noGrp="1"/>
          </p:cNvSpPr>
          <p:nvPr>
            <p:ph type="body" sz="quarter" idx="17"/>
          </p:nvPr>
        </p:nvSpPr>
        <p:spPr>
          <a:xfrm>
            <a:off x="482363"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8"/>
          </p:nvPr>
        </p:nvSpPr>
        <p:spPr>
          <a:xfrm>
            <a:off x="6207211"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19"/>
          </p:nvPr>
        </p:nvSpPr>
        <p:spPr>
          <a:xfrm>
            <a:off x="3344787"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Text Placeholder 8"/>
          <p:cNvSpPr>
            <a:spLocks noGrp="1"/>
          </p:cNvSpPr>
          <p:nvPr>
            <p:ph type="body" sz="quarter" idx="20"/>
          </p:nvPr>
        </p:nvSpPr>
        <p:spPr>
          <a:xfrm>
            <a:off x="9069636"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4" name="Text Placeholder 8"/>
          <p:cNvSpPr>
            <a:spLocks noGrp="1"/>
          </p:cNvSpPr>
          <p:nvPr>
            <p:ph type="body" sz="quarter" idx="21"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2833455699"/>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4" name="Rectangle 3"/>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9170"/>
            <a:endParaRPr lang="en-US" sz="1467" dirty="0">
              <a:solidFill>
                <a:prstClr val="white"/>
              </a:solidFill>
            </a:endParaRPr>
          </a:p>
        </p:txBody>
      </p:sp>
      <p:sp>
        <p:nvSpPr>
          <p:cNvPr id="5" name="Rectangle 4"/>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9170"/>
            <a:endParaRPr lang="en-US" sz="1467" dirty="0">
              <a:solidFill>
                <a:prstClr val="white"/>
              </a:solidFill>
            </a:endParaRPr>
          </a:p>
        </p:txBody>
      </p:sp>
      <p:sp>
        <p:nvSpPr>
          <p:cNvPr id="6" name="Rectangle 5"/>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9170"/>
            <a:endParaRPr lang="en-US" sz="1467" dirty="0">
              <a:solidFill>
                <a:prstClr val="white"/>
              </a:solidFill>
            </a:endParaRPr>
          </a:p>
        </p:txBody>
      </p:sp>
      <p:sp>
        <p:nvSpPr>
          <p:cNvPr id="7" name="Rectangle 6"/>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9170"/>
            <a:endParaRPr lang="en-US" sz="1467" dirty="0">
              <a:solidFill>
                <a:prstClr val="white"/>
              </a:solidFill>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n-US" noProof="0" smtClean="0"/>
              <a:t>Click icon to add picture</a:t>
            </a:r>
            <a:endParaRPr lang="en-US" noProof="0" dirty="0"/>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n-US" noProof="0" smtClean="0"/>
              <a:t>Click icon to add picture</a:t>
            </a:r>
            <a:endParaRPr lang="en-US" noProof="0" dirty="0"/>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n-US" noProof="0" smtClean="0"/>
              <a:t>Click icon to add picture</a:t>
            </a:r>
            <a:endParaRPr lang="en-US" noProof="0" dirty="0"/>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n-US" noProof="0" smtClean="0"/>
              <a:t>Click icon to add picture</a:t>
            </a:r>
            <a:endParaRPr lang="en-US" noProof="0" dirty="0"/>
          </a:p>
        </p:txBody>
      </p:sp>
      <p:sp>
        <p:nvSpPr>
          <p:cNvPr id="13" name="Text Placeholder 12"/>
          <p:cNvSpPr>
            <a:spLocks noGrp="1"/>
          </p:cNvSpPr>
          <p:nvPr>
            <p:ph type="body" sz="quarter" idx="32"/>
          </p:nvPr>
        </p:nvSpPr>
        <p:spPr>
          <a:xfrm>
            <a:off x="2840780" y="1880213"/>
            <a:ext cx="31728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4" name="Text Placeholder 12"/>
          <p:cNvSpPr>
            <a:spLocks noGrp="1"/>
          </p:cNvSpPr>
          <p:nvPr>
            <p:ph type="body" sz="quarter" idx="33"/>
          </p:nvPr>
        </p:nvSpPr>
        <p:spPr>
          <a:xfrm>
            <a:off x="8550676" y="1880213"/>
            <a:ext cx="3171024"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5" name="Text Placeholder 12"/>
          <p:cNvSpPr>
            <a:spLocks noGrp="1"/>
          </p:cNvSpPr>
          <p:nvPr>
            <p:ph type="body" sz="quarter" idx="34"/>
          </p:nvPr>
        </p:nvSpPr>
        <p:spPr>
          <a:xfrm>
            <a:off x="2802551" y="4256213"/>
            <a:ext cx="31728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6" name="Text Placeholder 12"/>
          <p:cNvSpPr>
            <a:spLocks noGrp="1"/>
          </p:cNvSpPr>
          <p:nvPr>
            <p:ph type="body" sz="quarter" idx="35"/>
          </p:nvPr>
        </p:nvSpPr>
        <p:spPr>
          <a:xfrm>
            <a:off x="8548900" y="4256212"/>
            <a:ext cx="31728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3857753261"/>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469900" y="1700213"/>
            <a:ext cx="3627438" cy="2052830"/>
          </a:xfrm>
        </p:spPr>
        <p:txBody>
          <a:bodyPr/>
          <a:lstStyle/>
          <a:p>
            <a:r>
              <a:rPr lang="en-US" noProof="0" smtClean="0"/>
              <a:t>Click icon to add picture</a:t>
            </a:r>
            <a:endParaRPr lang="en-US" noProof="0" dirty="0"/>
          </a:p>
        </p:txBody>
      </p:sp>
      <p:sp>
        <p:nvSpPr>
          <p:cNvPr id="5" name="Picture Placeholder 7"/>
          <p:cNvSpPr>
            <a:spLocks noGrp="1"/>
          </p:cNvSpPr>
          <p:nvPr>
            <p:ph type="pic" sz="quarter" idx="14"/>
          </p:nvPr>
        </p:nvSpPr>
        <p:spPr>
          <a:xfrm>
            <a:off x="8082784" y="1700213"/>
            <a:ext cx="3639316" cy="2059099"/>
          </a:xfrm>
        </p:spPr>
        <p:txBody>
          <a:bodyPr/>
          <a:lstStyle/>
          <a:p>
            <a:r>
              <a:rPr lang="en-US" noProof="0" smtClean="0"/>
              <a:t>Click icon to add picture</a:t>
            </a:r>
            <a:endParaRPr lang="en-US" noProof="0" dirty="0"/>
          </a:p>
        </p:txBody>
      </p:sp>
      <p:sp>
        <p:nvSpPr>
          <p:cNvPr id="6" name="Picture Placeholder 7"/>
          <p:cNvSpPr>
            <a:spLocks noGrp="1"/>
          </p:cNvSpPr>
          <p:nvPr>
            <p:ph type="pic" sz="quarter" idx="15"/>
          </p:nvPr>
        </p:nvSpPr>
        <p:spPr>
          <a:xfrm>
            <a:off x="4284188" y="1700212"/>
            <a:ext cx="3636962" cy="2057767"/>
          </a:xfrm>
        </p:spPr>
        <p:txBody>
          <a:bodyPr/>
          <a:lstStyle/>
          <a:p>
            <a:r>
              <a:rPr lang="en-US" noProof="0" smtClean="0"/>
              <a:t>Click icon to add picture</a:t>
            </a:r>
            <a:endParaRPr lang="en-US" noProof="0" dirty="0"/>
          </a:p>
        </p:txBody>
      </p:sp>
      <p:sp>
        <p:nvSpPr>
          <p:cNvPr id="9" name="Text Placeholder 18"/>
          <p:cNvSpPr>
            <a:spLocks noGrp="1"/>
          </p:cNvSpPr>
          <p:nvPr>
            <p:ph idx="1" hasCustomPrompt="1"/>
          </p:nvPr>
        </p:nvSpPr>
        <p:spPr>
          <a:xfrm>
            <a:off x="469900" y="3832225"/>
            <a:ext cx="3627438" cy="218144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4278313" y="3832224"/>
            <a:ext cx="3636962" cy="2186686"/>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8082784" y="3832224"/>
            <a:ext cx="3639316" cy="2188101"/>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ext Placeholder 8"/>
          <p:cNvSpPr>
            <a:spLocks noGrp="1"/>
          </p:cNvSpPr>
          <p:nvPr>
            <p:ph type="body" sz="quarter" idx="18"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2"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3379944869"/>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2090749858"/>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6"/>
            <a:ext cx="11252200" cy="334101"/>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
        <p:nvSpPr>
          <p:cNvPr id="14" name="Text Placeholder 8"/>
          <p:cNvSpPr>
            <a:spLocks noGrp="1"/>
          </p:cNvSpPr>
          <p:nvPr>
            <p:ph type="body" sz="quarter" idx="17"/>
          </p:nvPr>
        </p:nvSpPr>
        <p:spPr>
          <a:xfrm>
            <a:off x="469899"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Text Placeholder 8"/>
          <p:cNvSpPr>
            <a:spLocks noGrp="1"/>
          </p:cNvSpPr>
          <p:nvPr>
            <p:ph type="body" sz="quarter" idx="21"/>
          </p:nvPr>
        </p:nvSpPr>
        <p:spPr>
          <a:xfrm>
            <a:off x="6177462"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7" name="Rectangle 16"/>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9170">
              <a:spcAft>
                <a:spcPts val="1333"/>
              </a:spcAft>
            </a:pPr>
            <a:endParaRPr lang="en-US" sz="1467" dirty="0">
              <a:solidFill>
                <a:prstClr val="white"/>
              </a:solidFill>
            </a:endParaRPr>
          </a:p>
        </p:txBody>
      </p:sp>
      <p:sp>
        <p:nvSpPr>
          <p:cNvPr id="18" name="Rectangle 17"/>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9170">
              <a:spcAft>
                <a:spcPts val="1333"/>
              </a:spcAft>
            </a:pPr>
            <a:endParaRPr lang="en-US" sz="1467" dirty="0">
              <a:solidFill>
                <a:prstClr val="white"/>
              </a:solidFill>
            </a:endParaRPr>
          </a:p>
        </p:txBody>
      </p:sp>
      <p:sp>
        <p:nvSpPr>
          <p:cNvPr id="19" name="Picture Placeholder 29"/>
          <p:cNvSpPr>
            <a:spLocks noGrp="1"/>
          </p:cNvSpPr>
          <p:nvPr>
            <p:ph type="pic" sz="quarter" idx="20" hasCustomPrompt="1"/>
          </p:nvPr>
        </p:nvSpPr>
        <p:spPr>
          <a:xfrm>
            <a:off x="10467635" y="1857892"/>
            <a:ext cx="1244161"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20" name="Picture Placeholder 29"/>
          <p:cNvSpPr>
            <a:spLocks noGrp="1"/>
          </p:cNvSpPr>
          <p:nvPr>
            <p:ph type="pic" sz="quarter" idx="19" hasCustomPrompt="1"/>
          </p:nvPr>
        </p:nvSpPr>
        <p:spPr>
          <a:xfrm>
            <a:off x="4734795" y="1863917"/>
            <a:ext cx="1244906"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Tree>
    <p:extLst>
      <p:ext uri="{BB962C8B-B14F-4D97-AF65-F5344CB8AC3E}">
        <p14:creationId xmlns:p14="http://schemas.microsoft.com/office/powerpoint/2010/main" val="1329328144"/>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69899"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6177462"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Rectangle 3"/>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defTabSz="1219170">
              <a:spcAft>
                <a:spcPts val="1333"/>
              </a:spcAft>
            </a:pPr>
            <a:endParaRPr lang="en-US" sz="1467" dirty="0">
              <a:solidFill>
                <a:prstClr val="white"/>
              </a:solidFill>
            </a:endParaRPr>
          </a:p>
        </p:txBody>
      </p:sp>
      <p:sp>
        <p:nvSpPr>
          <p:cNvPr id="5" name="Rectangle 4"/>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defTabSz="1219170">
              <a:spcAft>
                <a:spcPts val="1333"/>
              </a:spcAft>
            </a:pPr>
            <a:endParaRPr lang="en-US" sz="1467" dirty="0">
              <a:solidFill>
                <a:prstClr val="white"/>
              </a:solidFill>
            </a:endParaRPr>
          </a:p>
        </p:txBody>
      </p:sp>
      <p:sp>
        <p:nvSpPr>
          <p:cNvPr id="7" name="Picture Placeholder 29"/>
          <p:cNvSpPr>
            <a:spLocks noGrp="1"/>
          </p:cNvSpPr>
          <p:nvPr>
            <p:ph type="pic" sz="quarter" idx="20" hasCustomPrompt="1"/>
          </p:nvPr>
        </p:nvSpPr>
        <p:spPr>
          <a:xfrm>
            <a:off x="10467635" y="1857892"/>
            <a:ext cx="1244161"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469899"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23"/>
          </p:nvPr>
        </p:nvSpPr>
        <p:spPr>
          <a:xfrm>
            <a:off x="6177460"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Rectangle 11"/>
          <p:cNvSpPr/>
          <p:nvPr userDrawn="1"/>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defTabSz="1219170">
              <a:spcAft>
                <a:spcPts val="1333"/>
              </a:spcAft>
            </a:pPr>
            <a:endParaRPr lang="en-US" sz="1467" dirty="0">
              <a:solidFill>
                <a:prstClr val="white"/>
              </a:solidFill>
            </a:endParaRPr>
          </a:p>
        </p:txBody>
      </p:sp>
      <p:sp>
        <p:nvSpPr>
          <p:cNvPr id="13" name="Rectangle 12"/>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defTabSz="1219170">
              <a:spcAft>
                <a:spcPts val="1333"/>
              </a:spcAft>
            </a:pPr>
            <a:endParaRPr lang="en-US" sz="1467" dirty="0">
              <a:solidFill>
                <a:prstClr val="white"/>
              </a:solidFill>
            </a:endParaRPr>
          </a:p>
        </p:txBody>
      </p:sp>
      <p:sp>
        <p:nvSpPr>
          <p:cNvPr id="14" name="Picture Placeholder 29"/>
          <p:cNvSpPr>
            <a:spLocks noGrp="1"/>
          </p:cNvSpPr>
          <p:nvPr>
            <p:ph type="pic" sz="quarter" idx="24" hasCustomPrompt="1"/>
          </p:nvPr>
        </p:nvSpPr>
        <p:spPr>
          <a:xfrm>
            <a:off x="4700436" y="4249683"/>
            <a:ext cx="127491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10459036" y="4248209"/>
            <a:ext cx="1244160"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7" name="Picture Placeholder 29"/>
          <p:cNvSpPr>
            <a:spLocks noGrp="1"/>
          </p:cNvSpPr>
          <p:nvPr>
            <p:ph type="pic" sz="quarter" idx="19" hasCustomPrompt="1"/>
          </p:nvPr>
        </p:nvSpPr>
        <p:spPr>
          <a:xfrm>
            <a:off x="4734795" y="1863917"/>
            <a:ext cx="124490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3226004293"/>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4" name="Rectangle 3"/>
          <p:cNvSpPr/>
          <p:nvPr userDrawn="1"/>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9170"/>
            <a:endParaRPr lang="en-US" sz="1467" dirty="0">
              <a:solidFill>
                <a:prstClr val="white"/>
              </a:solidFill>
            </a:endParaRPr>
          </a:p>
        </p:txBody>
      </p:sp>
      <p:sp>
        <p:nvSpPr>
          <p:cNvPr id="5" name="Rectangle 4"/>
          <p:cNvSpPr/>
          <p:nvPr userDrawn="1"/>
        </p:nvSpPr>
        <p:spPr>
          <a:xfrm>
            <a:off x="46990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9170"/>
            <a:endParaRPr lang="en-US" sz="1467" dirty="0">
              <a:solidFill>
                <a:prstClr val="white"/>
              </a:solidFill>
            </a:endParaRPr>
          </a:p>
        </p:txBody>
      </p:sp>
      <p:sp>
        <p:nvSpPr>
          <p:cNvPr id="6" name="Rectangle 5"/>
          <p:cNvSpPr/>
          <p:nvPr userDrawn="1"/>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9170"/>
            <a:endParaRPr lang="en-US" sz="1467" dirty="0">
              <a:solidFill>
                <a:prstClr val="white"/>
              </a:solidFill>
            </a:endParaRPr>
          </a:p>
        </p:txBody>
      </p:sp>
      <p:sp>
        <p:nvSpPr>
          <p:cNvPr id="7" name="Text Placeholder 8"/>
          <p:cNvSpPr>
            <a:spLocks noGrp="1"/>
          </p:cNvSpPr>
          <p:nvPr>
            <p:ph type="body" sz="quarter" idx="17"/>
          </p:nvPr>
        </p:nvSpPr>
        <p:spPr>
          <a:xfrm>
            <a:off x="4278313" y="1851441"/>
            <a:ext cx="3636962"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8"/>
          </p:nvPr>
        </p:nvSpPr>
        <p:spPr>
          <a:xfrm>
            <a:off x="469900" y="1851441"/>
            <a:ext cx="3627438"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9"/>
          </p:nvPr>
        </p:nvSpPr>
        <p:spPr>
          <a:xfrm>
            <a:off x="8093075" y="1851441"/>
            <a:ext cx="3629025"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2"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1052110349"/>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3356633"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6243366"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0"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2888037807"/>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3"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3356635"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6243367"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extBox 12"/>
          <p:cNvSpPr txBox="1"/>
          <p:nvPr userDrawn="1"/>
        </p:nvSpPr>
        <p:spPr>
          <a:xfrm>
            <a:off x="6335184" y="6477001"/>
            <a:ext cx="4896560" cy="200055"/>
          </a:xfrm>
          <a:prstGeom prst="rect">
            <a:avLst/>
          </a:prstGeom>
          <a:noFill/>
        </p:spPr>
        <p:txBody>
          <a:bodyPr wrap="square" lIns="0" tIns="0" rIns="0" bIns="0" rtlCol="0">
            <a:spAutoFit/>
          </a:bodyPr>
          <a:lstStyle/>
          <a:p>
            <a:pPr algn="r" defTabSz="1219170">
              <a:buSzPct val="100000"/>
              <a:buFont typeface="Arial"/>
              <a:buNone/>
            </a:pPr>
            <a:r>
              <a:rPr lang="en-US" sz="650" dirty="0">
                <a:solidFill>
                  <a:prstClr val="white"/>
                </a:solidFill>
              </a:rPr>
              <a:t>Presentation title</a:t>
            </a:r>
            <a:br>
              <a:rPr lang="en-US" sz="650" dirty="0">
                <a:solidFill>
                  <a:prstClr val="white"/>
                </a:solidFill>
              </a:rPr>
            </a:br>
            <a:r>
              <a:rPr lang="en-US" sz="650" dirty="0">
                <a:solidFill>
                  <a:prstClr val="white"/>
                </a:solidFill>
              </a:rPr>
              <a:t>[To edit, click View &gt; Slide Master &gt; Slide Master]</a:t>
            </a:r>
          </a:p>
        </p:txBody>
      </p:sp>
      <p:sp>
        <p:nvSpPr>
          <p:cNvPr id="14" name="TextBox 13"/>
          <p:cNvSpPr txBox="1"/>
          <p:nvPr userDrawn="1"/>
        </p:nvSpPr>
        <p:spPr>
          <a:xfrm>
            <a:off x="501653" y="6477000"/>
            <a:ext cx="5355167" cy="100027"/>
          </a:xfrm>
          <a:prstGeom prst="rect">
            <a:avLst/>
          </a:prstGeom>
          <a:noFill/>
        </p:spPr>
        <p:txBody>
          <a:bodyPr wrap="square" lIns="0" tIns="0" rIns="0" bIns="0" rtlCol="0">
            <a:spAutoFit/>
          </a:bodyPr>
          <a:lstStyle/>
          <a:p>
            <a:pPr defTabSz="1219170">
              <a:spcBef>
                <a:spcPts val="600"/>
              </a:spcBef>
              <a:buSzPct val="100000"/>
              <a:buFont typeface="Arial"/>
              <a:buNone/>
            </a:pPr>
            <a:r>
              <a:rPr lang="en-US" sz="650" dirty="0" smtClean="0">
                <a:solidFill>
                  <a:schemeClr val="bg1"/>
                </a:solidFill>
              </a:rPr>
              <a:t>© 2017, </a:t>
            </a:r>
            <a:r>
              <a:rPr lang="ro-RO" sz="650" dirty="0" smtClean="0">
                <a:solidFill>
                  <a:schemeClr val="bg1"/>
                </a:solidFill>
              </a:rPr>
              <a:t>pentru</a:t>
            </a:r>
            <a:r>
              <a:rPr lang="ro-RO" sz="650" baseline="0" dirty="0" smtClean="0">
                <a:solidFill>
                  <a:schemeClr val="bg1"/>
                </a:solidFill>
              </a:rPr>
              <a:t> informații suplimentare contactați </a:t>
            </a:r>
            <a:r>
              <a:rPr lang="en-US" sz="650" dirty="0" smtClean="0">
                <a:solidFill>
                  <a:schemeClr val="bg1"/>
                </a:solidFill>
              </a:rPr>
              <a:t>Deloitte Rom</a:t>
            </a:r>
            <a:r>
              <a:rPr lang="ro-RO" sz="650" dirty="0" smtClean="0">
                <a:solidFill>
                  <a:schemeClr val="bg1"/>
                </a:solidFill>
              </a:rPr>
              <a:t>â</a:t>
            </a:r>
            <a:r>
              <a:rPr lang="en-US" sz="650" dirty="0" err="1" smtClean="0">
                <a:solidFill>
                  <a:schemeClr val="bg1"/>
                </a:solidFill>
              </a:rPr>
              <a:t>nia</a:t>
            </a:r>
            <a:endParaRPr lang="en-US" sz="650" dirty="0">
              <a:solidFill>
                <a:schemeClr val="bg1"/>
              </a:solidFill>
            </a:endParaRPr>
          </a:p>
        </p:txBody>
      </p:sp>
      <p:sp>
        <p:nvSpPr>
          <p:cNvPr id="15" name="TextBox 14"/>
          <p:cNvSpPr txBox="1"/>
          <p:nvPr userDrawn="1"/>
        </p:nvSpPr>
        <p:spPr>
          <a:xfrm>
            <a:off x="11382378" y="6477001"/>
            <a:ext cx="307975" cy="100027"/>
          </a:xfrm>
          <a:prstGeom prst="rect">
            <a:avLst/>
          </a:prstGeom>
          <a:noFill/>
        </p:spPr>
        <p:txBody>
          <a:bodyPr wrap="square" lIns="0" tIns="0" rIns="0" bIns="0" rtlCol="0">
            <a:spAutoFit/>
          </a:bodyPr>
          <a:lstStyle/>
          <a:p>
            <a:pPr algn="r" defTabSz="1219170">
              <a:spcBef>
                <a:spcPts val="800"/>
              </a:spcBef>
              <a:buSzPct val="100000"/>
              <a:buFont typeface="Arial"/>
              <a:buNone/>
            </a:pPr>
            <a:fld id="{C58DF478-B544-4ED8-9ED4-6A2648E2D233}" type="slidenum">
              <a:rPr lang="en-US" sz="650">
                <a:solidFill>
                  <a:prstClr val="white"/>
                </a:solidFill>
              </a:rPr>
              <a:pPr algn="r" defTabSz="1219170">
                <a:spcBef>
                  <a:spcPts val="800"/>
                </a:spcBef>
                <a:buSzPct val="100000"/>
                <a:buFont typeface="Arial"/>
                <a:buNone/>
              </a:pPr>
              <a:t>‹#›</a:t>
            </a:fld>
            <a:endParaRPr lang="en-US" sz="650" dirty="0">
              <a:solidFill>
                <a:prstClr val="white"/>
              </a:solidFill>
            </a:endParaRP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
        <p:nvSpPr>
          <p:cNvPr id="1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solidFill>
                  <a:schemeClr val="bg1"/>
                </a:solidFill>
              </a:defRPr>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160744524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21" name="TextBox 20"/>
          <p:cNvSpPr txBox="1"/>
          <p:nvPr userDrawn="1"/>
        </p:nvSpPr>
        <p:spPr>
          <a:xfrm>
            <a:off x="469900" y="6477000"/>
            <a:ext cx="5355167" cy="100027"/>
          </a:xfrm>
          <a:prstGeom prst="rect">
            <a:avLst/>
          </a:prstGeom>
          <a:noFill/>
        </p:spPr>
        <p:txBody>
          <a:bodyPr wrap="square" lIns="0" tIns="0" rIns="0" bIns="0" rtlCol="0">
            <a:spAutoFit/>
          </a:bodyPr>
          <a:lstStyle/>
          <a:p>
            <a:pPr defTabSz="1219170">
              <a:spcBef>
                <a:spcPts val="600"/>
              </a:spcBef>
              <a:buSzPct val="100000"/>
              <a:buFont typeface="Arial"/>
              <a:buNone/>
            </a:pPr>
            <a:r>
              <a:rPr lang="en-US" sz="650" dirty="0" smtClean="0">
                <a:solidFill>
                  <a:schemeClr val="bg1"/>
                </a:solidFill>
              </a:rPr>
              <a:t>© 2017, </a:t>
            </a:r>
            <a:r>
              <a:rPr lang="ro-RO" sz="650" dirty="0" smtClean="0">
                <a:solidFill>
                  <a:schemeClr val="bg1"/>
                </a:solidFill>
              </a:rPr>
              <a:t>pentru</a:t>
            </a:r>
            <a:r>
              <a:rPr lang="ro-RO" sz="650" baseline="0" dirty="0" smtClean="0">
                <a:solidFill>
                  <a:schemeClr val="bg1"/>
                </a:solidFill>
              </a:rPr>
              <a:t> informații suplimentare contactați </a:t>
            </a:r>
            <a:r>
              <a:rPr lang="en-US" sz="650" dirty="0" smtClean="0">
                <a:solidFill>
                  <a:schemeClr val="bg1"/>
                </a:solidFill>
              </a:rPr>
              <a:t>Deloitte Rom</a:t>
            </a:r>
            <a:r>
              <a:rPr lang="ro-RO" sz="650" dirty="0" smtClean="0">
                <a:solidFill>
                  <a:schemeClr val="bg1"/>
                </a:solidFill>
              </a:rPr>
              <a:t>â</a:t>
            </a:r>
            <a:r>
              <a:rPr lang="en-US" sz="650" dirty="0" err="1" smtClean="0">
                <a:solidFill>
                  <a:schemeClr val="bg1"/>
                </a:solidFill>
              </a:rPr>
              <a:t>nia</a:t>
            </a:r>
            <a:endParaRPr lang="en-US" sz="650" dirty="0">
              <a:solidFill>
                <a:schemeClr val="bg1"/>
              </a:solidFill>
            </a:endParaRP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algn="r" defTabSz="1219170">
              <a:spcBef>
                <a:spcPts val="800"/>
              </a:spcBef>
              <a:buSzPct val="100000"/>
              <a:buFont typeface="Arial"/>
              <a:buNone/>
            </a:pPr>
            <a:fld id="{C58DF478-B544-4ED8-9ED4-6A2648E2D233}" type="slidenum">
              <a:rPr lang="en-US" sz="650">
                <a:solidFill>
                  <a:prstClr val="white"/>
                </a:solidFill>
              </a:rPr>
              <a:pPr algn="r" defTabSz="1219170">
                <a:spcBef>
                  <a:spcPts val="800"/>
                </a:spcBef>
                <a:buSzPct val="100000"/>
                <a:buFont typeface="Arial"/>
                <a:buNone/>
              </a:pPr>
              <a:t>‹#›</a:t>
            </a:fld>
            <a:endParaRPr lang="en-US" sz="650" dirty="0">
              <a:solidFill>
                <a:prstClr val="white"/>
              </a:solidFill>
            </a:endParaRPr>
          </a:p>
        </p:txBody>
      </p:sp>
    </p:spTree>
    <p:extLst>
      <p:ext uri="{BB962C8B-B14F-4D97-AF65-F5344CB8AC3E}">
        <p14:creationId xmlns:p14="http://schemas.microsoft.com/office/powerpoint/2010/main" val="328844570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467783" y="1665817"/>
            <a:ext cx="5537730" cy="463338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6324106"/>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2166189566"/>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5175092"/>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475325" y="4102100"/>
            <a:ext cx="8555263" cy="2197101"/>
          </a:xfrm>
        </p:spPr>
        <p:txBody>
          <a:bodyPr anchor="b" anchorCtr="0">
            <a:noAutofit/>
          </a:bodyPr>
          <a:lstStyle>
            <a:lvl1pPr>
              <a:lnSpc>
                <a:spcPct val="100000"/>
              </a:lnSpc>
              <a:spcAft>
                <a:spcPts val="800"/>
              </a:spcAft>
              <a:defRPr sz="900" baseline="0"/>
            </a:lvl1pPr>
          </a:lstStyle>
          <a:p>
            <a:pPr lvl="0"/>
            <a:r>
              <a:rPr lang="en-US" noProof="0" dirty="0" smtClean="0"/>
              <a:t>Deloitte refers to one or more of Deloitte </a:t>
            </a:r>
            <a:r>
              <a:rPr lang="en-US" noProof="0" dirty="0" err="1" smtClean="0"/>
              <a:t>Touche</a:t>
            </a:r>
            <a:r>
              <a:rPr lang="en-US" noProof="0" dirty="0" smtClean="0"/>
              <a:t> Tohmatsu Limited, a UK private company limited by guarantee, and its network of member firms, each of which is a legally separate and independent entity. Please see www.deloitte.com/ro/about for a detailed description of the legal structure of Deloitte </a:t>
            </a:r>
            <a:r>
              <a:rPr lang="en-US" noProof="0" dirty="0" err="1" smtClean="0"/>
              <a:t>Touche</a:t>
            </a:r>
            <a:r>
              <a:rPr lang="en-US" noProof="0" dirty="0" smtClean="0"/>
              <a:t> Tohmatsu Limited and its member firms.</a:t>
            </a:r>
          </a:p>
          <a:p>
            <a:pPr lvl="0"/>
            <a:endParaRPr lang="en-US" noProof="0" dirty="0" smtClean="0"/>
          </a:p>
          <a:p>
            <a:pPr lvl="0"/>
            <a:r>
              <a:rPr lang="en-US" noProof="0" dirty="0" smtClean="0"/>
              <a:t>© 2016, </a:t>
            </a:r>
            <a:r>
              <a:rPr lang="ro-RO" noProof="0" dirty="0" smtClean="0"/>
              <a:t>pentru informații suplimentare contactați </a:t>
            </a:r>
            <a:r>
              <a:rPr lang="en-US" noProof="0" dirty="0" smtClean="0"/>
              <a:t>Deloitte Rom</a:t>
            </a:r>
            <a:r>
              <a:rPr lang="ro-RO" noProof="0" dirty="0" smtClean="0"/>
              <a:t>â</a:t>
            </a:r>
            <a:r>
              <a:rPr lang="en-US" noProof="0" dirty="0" err="1" smtClean="0"/>
              <a:t>nia</a:t>
            </a:r>
            <a:endParaRPr lang="en-US" noProof="0" dirty="0" smtClean="0"/>
          </a:p>
        </p:txBody>
      </p:sp>
      <p:sp>
        <p:nvSpPr>
          <p:cNvPr id="3" name="Picture Placeholder 2"/>
          <p:cNvSpPr>
            <a:spLocks noGrp="1"/>
          </p:cNvSpPr>
          <p:nvPr>
            <p:ph type="pic" sz="quarter" idx="14" hasCustomPrompt="1"/>
          </p:nvPr>
        </p:nvSpPr>
        <p:spPr>
          <a:xfrm>
            <a:off x="9402597" y="4102100"/>
            <a:ext cx="2319503" cy="1725448"/>
          </a:xfrm>
        </p:spPr>
        <p:txBody>
          <a:bodyPr anchor="ctr" anchorCtr="0"/>
          <a:lstStyle>
            <a:lvl1pPr algn="ctr">
              <a:defRPr sz="1200"/>
            </a:lvl1pPr>
          </a:lstStyle>
          <a:p>
            <a:r>
              <a:rPr lang="en-US" sz="1200" noProof="0" dirty="0"/>
              <a:t>Insert sponsorship mark here</a:t>
            </a:r>
            <a:endParaRPr lang="en-US" noProof="0" dirty="0"/>
          </a:p>
        </p:txBody>
      </p:sp>
      <p:sp>
        <p:nvSpPr>
          <p:cNvPr id="8" name="Text Placeholder 7"/>
          <p:cNvSpPr>
            <a:spLocks noGrp="1"/>
          </p:cNvSpPr>
          <p:nvPr>
            <p:ph type="body" sz="quarter" idx="15"/>
          </p:nvPr>
        </p:nvSpPr>
        <p:spPr>
          <a:xfrm>
            <a:off x="9402598" y="5935479"/>
            <a:ext cx="2319501" cy="363723"/>
          </a:xfrm>
        </p:spPr>
        <p:txBody>
          <a:bodyPr anchor="b" anchorCtr="0"/>
          <a:lstStyle>
            <a:lvl1pPr>
              <a:lnSpc>
                <a:spcPct val="100000"/>
              </a:lnSpc>
              <a:defRPr sz="1267"/>
            </a:lvl1pPr>
          </a:lstStyle>
          <a:p>
            <a:pPr lvl="0"/>
            <a:r>
              <a:rPr lang="en-US" noProof="0" smtClean="0"/>
              <a:t>Click to edit Master text styles</a:t>
            </a:r>
          </a:p>
        </p:txBody>
      </p:sp>
      <p:grpSp>
        <p:nvGrpSpPr>
          <p:cNvPr id="20" name="Group 19"/>
          <p:cNvGrpSpPr>
            <a:grpSpLocks noChangeAspect="1"/>
          </p:cNvGrpSpPr>
          <p:nvPr userDrawn="1"/>
        </p:nvGrpSpPr>
        <p:grpSpPr>
          <a:xfrm>
            <a:off x="475325" y="457200"/>
            <a:ext cx="1998000" cy="374400"/>
            <a:chOff x="398463" y="404813"/>
            <a:chExt cx="1627187" cy="307976"/>
          </a:xfrm>
          <a:solidFill>
            <a:schemeClr val="tx1"/>
          </a:solidFill>
        </p:grpSpPr>
        <p:sp>
          <p:nvSpPr>
            <p:cNvPr id="2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grpSp>
    </p:spTree>
    <p:extLst>
      <p:ext uri="{BB962C8B-B14F-4D97-AF65-F5344CB8AC3E}">
        <p14:creationId xmlns:p14="http://schemas.microsoft.com/office/powerpoint/2010/main" val="2420251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21" name="TextBox 20"/>
          <p:cNvSpPr txBox="1"/>
          <p:nvPr userDrawn="1"/>
        </p:nvSpPr>
        <p:spPr>
          <a:xfrm>
            <a:off x="469900" y="6477000"/>
            <a:ext cx="5355167" cy="100027"/>
          </a:xfrm>
          <a:prstGeom prst="rect">
            <a:avLst/>
          </a:prstGeom>
          <a:noFill/>
        </p:spPr>
        <p:txBody>
          <a:bodyPr wrap="square" lIns="0" tIns="0" rIns="0" bIns="0" rtlCol="0">
            <a:spAutoFit/>
          </a:bodyPr>
          <a:lstStyle/>
          <a:p>
            <a:pPr defTabSz="1219170">
              <a:spcBef>
                <a:spcPts val="600"/>
              </a:spcBef>
              <a:buSzPct val="100000"/>
              <a:buFont typeface="Arial"/>
              <a:buNone/>
            </a:pPr>
            <a:r>
              <a:rPr lang="en-US" sz="650" dirty="0" smtClean="0">
                <a:solidFill>
                  <a:schemeClr val="bg1"/>
                </a:solidFill>
              </a:rPr>
              <a:t>© 2017, </a:t>
            </a:r>
            <a:r>
              <a:rPr lang="ro-RO" sz="650" dirty="0" smtClean="0">
                <a:solidFill>
                  <a:schemeClr val="bg1"/>
                </a:solidFill>
              </a:rPr>
              <a:t>pentru</a:t>
            </a:r>
            <a:r>
              <a:rPr lang="ro-RO" sz="650" baseline="0" dirty="0" smtClean="0">
                <a:solidFill>
                  <a:schemeClr val="bg1"/>
                </a:solidFill>
              </a:rPr>
              <a:t> informații suplimentare contactați </a:t>
            </a:r>
            <a:r>
              <a:rPr lang="en-US" sz="650" dirty="0" smtClean="0">
                <a:solidFill>
                  <a:schemeClr val="bg1"/>
                </a:solidFill>
              </a:rPr>
              <a:t>Deloitte Rom</a:t>
            </a:r>
            <a:r>
              <a:rPr lang="ro-RO" sz="650" dirty="0" smtClean="0">
                <a:solidFill>
                  <a:schemeClr val="bg1"/>
                </a:solidFill>
              </a:rPr>
              <a:t>â</a:t>
            </a:r>
            <a:r>
              <a:rPr lang="en-US" sz="650" dirty="0" err="1" smtClean="0">
                <a:solidFill>
                  <a:schemeClr val="bg1"/>
                </a:solidFill>
              </a:rPr>
              <a:t>nia</a:t>
            </a:r>
            <a:endParaRPr lang="en-US" sz="650" dirty="0">
              <a:solidFill>
                <a:schemeClr val="bg1"/>
              </a:solidFill>
            </a:endParaRP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algn="r" defTabSz="1219170">
              <a:spcBef>
                <a:spcPts val="800"/>
              </a:spcBef>
              <a:buSzPct val="100000"/>
              <a:buFont typeface="Arial"/>
              <a:buNone/>
            </a:pPr>
            <a:fld id="{C58DF478-B544-4ED8-9ED4-6A2648E2D233}" type="slidenum">
              <a:rPr lang="en-US" sz="650">
                <a:solidFill>
                  <a:prstClr val="white"/>
                </a:solidFill>
              </a:rPr>
              <a:pPr algn="r" defTabSz="1219170">
                <a:spcBef>
                  <a:spcPts val="800"/>
                </a:spcBef>
                <a:buSzPct val="100000"/>
                <a:buFont typeface="Arial"/>
                <a:buNone/>
              </a:pPr>
              <a:t>‹#›</a:t>
            </a:fld>
            <a:endParaRPr lang="en-US" sz="650" dirty="0">
              <a:solidFill>
                <a:prstClr val="white"/>
              </a:solidFill>
            </a:endParaRPr>
          </a:p>
        </p:txBody>
      </p:sp>
    </p:spTree>
    <p:extLst>
      <p:ext uri="{BB962C8B-B14F-4D97-AF65-F5344CB8AC3E}">
        <p14:creationId xmlns:p14="http://schemas.microsoft.com/office/powerpoint/2010/main" val="236444948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slideLayout" Target="../slideLayouts/slideLayout81.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theme" Target="../theme/theme2.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 Id="rId46" Type="http://schemas.openxmlformats.org/officeDocument/2006/relationships/image" Target="../media/image1.emf"/><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41" Type="http://schemas.openxmlformats.org/officeDocument/2006/relationships/slideLayout" Target="../slideLayouts/slideLayout83.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slideLayout" Target="../slideLayouts/slideLayout82.xml"/><Relationship Id="rId45" Type="http://schemas.openxmlformats.org/officeDocument/2006/relationships/oleObject" Target="../embeddings/oleObject2.bin"/><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4" Type="http://schemas.openxmlformats.org/officeDocument/2006/relationships/tags" Target="../tags/tag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43" Type="http://schemas.openxmlformats.org/officeDocument/2006/relationships/vmlDrawing" Target="../drawings/vmlDrawing2.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5"/>
            </p:custDataLs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1569" name="think-cell Slide" r:id="rId46" imgW="270" imgH="270" progId="TCLayout.ActiveDocument.1">
                  <p:embed/>
                </p:oleObj>
              </mc:Choice>
              <mc:Fallback>
                <p:oleObj name="think-cell Slide" r:id="rId46" imgW="270" imgH="270" progId="TCLayout.ActiveDocument.1">
                  <p:embed/>
                  <p:pic>
                    <p:nvPicPr>
                      <p:cNvPr id="0" name=""/>
                      <p:cNvPicPr/>
                      <p:nvPr/>
                    </p:nvPicPr>
                    <p:blipFill>
                      <a:blip r:embed="rId47"/>
                      <a:stretch>
                        <a:fillRect/>
                      </a:stretch>
                    </p:blipFill>
                    <p:spPr>
                      <a:xfrm>
                        <a:off x="2119"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69900" y="402586"/>
            <a:ext cx="11252200" cy="692151"/>
          </a:xfrm>
          <a:prstGeom prst="rect">
            <a:avLst/>
          </a:prstGeom>
        </p:spPr>
        <p:txBody>
          <a:bodyPr vert="horz" lIns="0" tIns="0" rIns="0" bIns="0" rtlCol="0" anchor="t" anchorCtr="0">
            <a:noAutofit/>
          </a:bodyPr>
          <a:lstStyle/>
          <a:p>
            <a:r>
              <a:rPr lang="en-US" noProof="0" smtClean="0"/>
              <a:t>Click to edit Master title style</a:t>
            </a:r>
            <a:endParaRPr lang="en-US" noProof="0" dirty="0"/>
          </a:p>
        </p:txBody>
      </p:sp>
      <p:sp>
        <p:nvSpPr>
          <p:cNvPr id="19" name="Text Placeholder 18"/>
          <p:cNvSpPr>
            <a:spLocks noGrp="1"/>
          </p:cNvSpPr>
          <p:nvPr>
            <p:ph type="body" idx="1"/>
          </p:nvPr>
        </p:nvSpPr>
        <p:spPr>
          <a:xfrm>
            <a:off x="469900" y="1665290"/>
            <a:ext cx="11252200" cy="4633911"/>
          </a:xfrm>
          <a:prstGeom prst="rect">
            <a:avLst/>
          </a:prstGeom>
        </p:spPr>
        <p:txBody>
          <a:bodyPr vert="horz" lIns="0" tIns="0" rIns="0" bIns="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1" name="TextBox 10"/>
          <p:cNvSpPr txBox="1"/>
          <p:nvPr userDrawn="1"/>
        </p:nvSpPr>
        <p:spPr>
          <a:xfrm>
            <a:off x="469900" y="6477000"/>
            <a:ext cx="5355167" cy="100027"/>
          </a:xfrm>
          <a:prstGeom prst="rect">
            <a:avLst/>
          </a:prstGeom>
          <a:noFill/>
        </p:spPr>
        <p:txBody>
          <a:bodyPr wrap="square" lIns="0" tIns="0" rIns="0" bIns="0" rtlCol="0">
            <a:spAutoFit/>
          </a:bodyPr>
          <a:lstStyle/>
          <a:p>
            <a:pPr defTabSz="1219170">
              <a:spcBef>
                <a:spcPts val="600"/>
              </a:spcBef>
              <a:buSzPct val="100000"/>
              <a:buFont typeface="Arial"/>
              <a:buNone/>
            </a:pPr>
            <a:r>
              <a:rPr lang="en-US" sz="650" dirty="0">
                <a:solidFill>
                  <a:prstClr val="black"/>
                </a:solidFill>
              </a:rPr>
              <a:t>© </a:t>
            </a:r>
            <a:r>
              <a:rPr lang="en-US" sz="650" dirty="0" smtClean="0">
                <a:solidFill>
                  <a:prstClr val="black"/>
                </a:solidFill>
              </a:rPr>
              <a:t>2017, </a:t>
            </a:r>
            <a:r>
              <a:rPr lang="ro-RO" sz="650" dirty="0" smtClean="0">
                <a:solidFill>
                  <a:prstClr val="black"/>
                </a:solidFill>
              </a:rPr>
              <a:t>pentru</a:t>
            </a:r>
            <a:r>
              <a:rPr lang="ro-RO" sz="650" baseline="0" dirty="0" smtClean="0">
                <a:solidFill>
                  <a:prstClr val="black"/>
                </a:solidFill>
              </a:rPr>
              <a:t> informații suplimentare contactați </a:t>
            </a:r>
            <a:r>
              <a:rPr lang="en-US" sz="650" dirty="0" smtClean="0">
                <a:solidFill>
                  <a:prstClr val="black"/>
                </a:solidFill>
              </a:rPr>
              <a:t>Deloitte Rom</a:t>
            </a:r>
            <a:r>
              <a:rPr lang="ro-RO" sz="650" dirty="0" smtClean="0">
                <a:solidFill>
                  <a:prstClr val="black"/>
                </a:solidFill>
              </a:rPr>
              <a:t>â</a:t>
            </a:r>
            <a:r>
              <a:rPr lang="en-US" sz="650" dirty="0" err="1" smtClean="0">
                <a:solidFill>
                  <a:prstClr val="black"/>
                </a:solidFill>
              </a:rPr>
              <a:t>nia</a:t>
            </a:r>
            <a:endParaRPr lang="en-US" sz="650" dirty="0">
              <a:solidFill>
                <a:prstClr val="black"/>
              </a:solidFill>
            </a:endParaRPr>
          </a:p>
        </p:txBody>
      </p:sp>
      <p:sp>
        <p:nvSpPr>
          <p:cNvPr id="12" name="TextBox 11"/>
          <p:cNvSpPr txBox="1"/>
          <p:nvPr userDrawn="1"/>
        </p:nvSpPr>
        <p:spPr>
          <a:xfrm>
            <a:off x="11410953" y="6477000"/>
            <a:ext cx="307975" cy="100027"/>
          </a:xfrm>
          <a:prstGeom prst="rect">
            <a:avLst/>
          </a:prstGeom>
          <a:noFill/>
        </p:spPr>
        <p:txBody>
          <a:bodyPr wrap="square" lIns="0" tIns="0" rIns="0" bIns="0" rtlCol="0">
            <a:spAutoFit/>
          </a:bodyPr>
          <a:lstStyle/>
          <a:p>
            <a:pPr algn="r" defTabSz="1219170">
              <a:spcBef>
                <a:spcPts val="800"/>
              </a:spcBef>
              <a:buSzPct val="100000"/>
              <a:buFont typeface="Arial"/>
              <a:buNone/>
            </a:pPr>
            <a:fld id="{C58DF478-B544-4ED8-9ED4-6A2648E2D233}" type="slidenum">
              <a:rPr lang="en-US" sz="650">
                <a:solidFill>
                  <a:prstClr val="black"/>
                </a:solidFill>
              </a:rPr>
              <a:pPr algn="r" defTabSz="1219170">
                <a:spcBef>
                  <a:spcPts val="800"/>
                </a:spcBef>
                <a:buSzPct val="100000"/>
                <a:buFont typeface="Arial"/>
                <a:buNone/>
              </a:pPr>
              <a:t>‹#›</a:t>
            </a:fld>
            <a:endParaRPr lang="en-US" sz="650" dirty="0">
              <a:solidFill>
                <a:prstClr val="black"/>
              </a:solidFill>
            </a:endParaRPr>
          </a:p>
        </p:txBody>
      </p:sp>
    </p:spTree>
    <p:extLst>
      <p:ext uri="{BB962C8B-B14F-4D97-AF65-F5344CB8AC3E}">
        <p14:creationId xmlns:p14="http://schemas.microsoft.com/office/powerpoint/2010/main" val="519225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44" r:id="rId42"/>
  </p:sldLayoutIdLst>
  <p:transition>
    <p:fade/>
  </p:transition>
  <p:timing>
    <p:tnLst>
      <p:par>
        <p:cTn id="1" dur="indefinite" restart="never" nodeType="tmRoot"/>
      </p:par>
    </p:tnLst>
  </p:timing>
  <p:hf sldNum="0" hdr="0" ftr="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5098">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9" pos="4986">
          <p15:clr>
            <a:srgbClr val="F26B43"/>
          </p15:clr>
        </p15:guide>
        <p15:guide id="10" pos="1382">
          <p15:clr>
            <a:srgbClr val="F26B43"/>
          </p15:clr>
        </p15:guide>
        <p15:guide id="11" pos="1496">
          <p15:clr>
            <a:srgbClr val="F26B43"/>
          </p15:clr>
        </p15:guide>
        <p15:guide id="12" pos="2581">
          <p15:clr>
            <a:srgbClr val="F26B43"/>
          </p15:clr>
        </p15:guide>
        <p15:guide id="13" pos="2695">
          <p15:clr>
            <a:srgbClr val="F26B43"/>
          </p15:clr>
        </p15:guide>
        <p15:guide id="14" pos="6185">
          <p15:clr>
            <a:srgbClr val="F26B43"/>
          </p15:clr>
        </p15:guide>
        <p15:guide id="15" pos="3783">
          <p15:clr>
            <a:srgbClr val="F26B43"/>
          </p15:clr>
        </p15:guide>
        <p15:guide id="16" pos="3896">
          <p15:clr>
            <a:srgbClr val="F26B43"/>
          </p15:clr>
        </p15:guide>
        <p15:guide id="17" pos="3840">
          <p15:clr>
            <a:srgbClr val="F26B43"/>
          </p15:clr>
        </p15:guide>
        <p15:guide id="18" pos="6299">
          <p15:clr>
            <a:srgbClr val="F26B43"/>
          </p15:clr>
        </p15:guide>
        <p15:guide id="19" orient="horz" pos="1049">
          <p15:clr>
            <a:srgbClr val="F26B43"/>
          </p15:clr>
        </p15:guide>
        <p15:guide id="20" orient="horz" pos="641">
          <p15:clr>
            <a:srgbClr val="F26B43"/>
          </p15:clr>
        </p15:guide>
        <p15:guide id="21" orient="horz" pos="2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4"/>
            </p:custDataLs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2593" name="think-cell Slide" r:id="rId45" imgW="270" imgH="270" progId="TCLayout.ActiveDocument.1">
                  <p:embed/>
                </p:oleObj>
              </mc:Choice>
              <mc:Fallback>
                <p:oleObj name="think-cell Slide" r:id="rId45" imgW="270" imgH="270" progId="TCLayout.ActiveDocument.1">
                  <p:embed/>
                  <p:pic>
                    <p:nvPicPr>
                      <p:cNvPr id="0" name=""/>
                      <p:cNvPicPr/>
                      <p:nvPr/>
                    </p:nvPicPr>
                    <p:blipFill>
                      <a:blip r:embed="rId46"/>
                      <a:stretch>
                        <a:fillRect/>
                      </a:stretch>
                    </p:blipFill>
                    <p:spPr>
                      <a:xfrm>
                        <a:off x="2119"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69900" y="402586"/>
            <a:ext cx="11252200" cy="692151"/>
          </a:xfrm>
          <a:prstGeom prst="rect">
            <a:avLst/>
          </a:prstGeom>
        </p:spPr>
        <p:txBody>
          <a:bodyPr vert="horz" lIns="0" tIns="0" rIns="0" bIns="0" rtlCol="0" anchor="t" anchorCtr="0">
            <a:noAutofit/>
          </a:bodyPr>
          <a:lstStyle/>
          <a:p>
            <a:r>
              <a:rPr lang="en-US" noProof="0" smtClean="0"/>
              <a:t>Click to edit Master title style</a:t>
            </a:r>
            <a:endParaRPr lang="en-US" noProof="0" dirty="0"/>
          </a:p>
        </p:txBody>
      </p:sp>
      <p:sp>
        <p:nvSpPr>
          <p:cNvPr id="19" name="Text Placeholder 18"/>
          <p:cNvSpPr>
            <a:spLocks noGrp="1"/>
          </p:cNvSpPr>
          <p:nvPr>
            <p:ph type="body" idx="1"/>
          </p:nvPr>
        </p:nvSpPr>
        <p:spPr>
          <a:xfrm>
            <a:off x="469900" y="1665290"/>
            <a:ext cx="11252200" cy="4633911"/>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Box 10"/>
          <p:cNvSpPr txBox="1"/>
          <p:nvPr userDrawn="1"/>
        </p:nvSpPr>
        <p:spPr>
          <a:xfrm>
            <a:off x="469900" y="6477000"/>
            <a:ext cx="5355167" cy="100027"/>
          </a:xfrm>
          <a:prstGeom prst="rect">
            <a:avLst/>
          </a:prstGeom>
          <a:noFill/>
        </p:spPr>
        <p:txBody>
          <a:bodyPr wrap="square" lIns="0" tIns="0" rIns="0" bIns="0" rtlCol="0">
            <a:spAutoFit/>
          </a:bodyPr>
          <a:lstStyle/>
          <a:p>
            <a:pPr defTabSz="1219170">
              <a:spcBef>
                <a:spcPts val="600"/>
              </a:spcBef>
              <a:buSzPct val="100000"/>
              <a:buFont typeface="Arial"/>
              <a:buNone/>
            </a:pPr>
            <a:r>
              <a:rPr lang="en-US" sz="650" dirty="0">
                <a:solidFill>
                  <a:prstClr val="black"/>
                </a:solidFill>
              </a:rPr>
              <a:t>© </a:t>
            </a:r>
            <a:r>
              <a:rPr lang="en-US" sz="650" dirty="0" smtClean="0">
                <a:solidFill>
                  <a:prstClr val="black"/>
                </a:solidFill>
              </a:rPr>
              <a:t>2017, </a:t>
            </a:r>
            <a:r>
              <a:rPr lang="ro-RO" sz="650" dirty="0" smtClean="0">
                <a:solidFill>
                  <a:prstClr val="black"/>
                </a:solidFill>
              </a:rPr>
              <a:t>pentru</a:t>
            </a:r>
            <a:r>
              <a:rPr lang="ro-RO" sz="650" baseline="0" dirty="0" smtClean="0">
                <a:solidFill>
                  <a:prstClr val="black"/>
                </a:solidFill>
              </a:rPr>
              <a:t> informații suplimentare, contactați </a:t>
            </a:r>
            <a:r>
              <a:rPr lang="ro-RO" sz="650" baseline="0" dirty="0" err="1" smtClean="0">
                <a:solidFill>
                  <a:prstClr val="black"/>
                </a:solidFill>
              </a:rPr>
              <a:t>Deloitte</a:t>
            </a:r>
            <a:r>
              <a:rPr lang="ro-RO" sz="650" baseline="0" dirty="0" smtClean="0">
                <a:solidFill>
                  <a:prstClr val="black"/>
                </a:solidFill>
              </a:rPr>
              <a:t> România</a:t>
            </a:r>
            <a:endParaRPr lang="en-US" sz="650" dirty="0">
              <a:solidFill>
                <a:prstClr val="black"/>
              </a:solidFill>
            </a:endParaRPr>
          </a:p>
        </p:txBody>
      </p:sp>
    </p:spTree>
    <p:extLst>
      <p:ext uri="{BB962C8B-B14F-4D97-AF65-F5344CB8AC3E}">
        <p14:creationId xmlns:p14="http://schemas.microsoft.com/office/powerpoint/2010/main" val="399934520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 id="2147483731" r:id="rId29"/>
    <p:sldLayoutId id="2147483732" r:id="rId30"/>
    <p:sldLayoutId id="2147483733" r:id="rId31"/>
    <p:sldLayoutId id="2147483734" r:id="rId32"/>
    <p:sldLayoutId id="2147483735" r:id="rId33"/>
    <p:sldLayoutId id="2147483736" r:id="rId34"/>
    <p:sldLayoutId id="2147483737" r:id="rId35"/>
    <p:sldLayoutId id="2147483738" r:id="rId36"/>
    <p:sldLayoutId id="2147483739" r:id="rId37"/>
    <p:sldLayoutId id="2147483740" r:id="rId38"/>
    <p:sldLayoutId id="2147483741" r:id="rId39"/>
    <p:sldLayoutId id="2147483742" r:id="rId40"/>
    <p:sldLayoutId id="2147483743" r:id="rId41"/>
  </p:sldLayoutIdLst>
  <p:transition>
    <p:fade/>
  </p:transition>
  <p:timing>
    <p:tnLst>
      <p:par>
        <p:cTn id="1" dur="indefinite" restart="never" nodeType="tmRoot"/>
      </p:par>
    </p:tnLst>
  </p:timing>
  <p:hf sldNum="0" hdr="0" ftr="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5098">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9" pos="4986">
          <p15:clr>
            <a:srgbClr val="F26B43"/>
          </p15:clr>
        </p15:guide>
        <p15:guide id="10" pos="1382">
          <p15:clr>
            <a:srgbClr val="F26B43"/>
          </p15:clr>
        </p15:guide>
        <p15:guide id="11" pos="1496">
          <p15:clr>
            <a:srgbClr val="F26B43"/>
          </p15:clr>
        </p15:guide>
        <p15:guide id="12" pos="2581">
          <p15:clr>
            <a:srgbClr val="F26B43"/>
          </p15:clr>
        </p15:guide>
        <p15:guide id="13" pos="2695">
          <p15:clr>
            <a:srgbClr val="F26B43"/>
          </p15:clr>
        </p15:guide>
        <p15:guide id="14" pos="6185">
          <p15:clr>
            <a:srgbClr val="F26B43"/>
          </p15:clr>
        </p15:guide>
        <p15:guide id="15" pos="3783">
          <p15:clr>
            <a:srgbClr val="F26B43"/>
          </p15:clr>
        </p15:guide>
        <p15:guide id="16" pos="3896">
          <p15:clr>
            <a:srgbClr val="F26B43"/>
          </p15:clr>
        </p15:guide>
        <p15:guide id="17" pos="3840">
          <p15:clr>
            <a:srgbClr val="F26B43"/>
          </p15:clr>
        </p15:guide>
        <p15:guide id="18" pos="6299">
          <p15:clr>
            <a:srgbClr val="F26B43"/>
          </p15:clr>
        </p15:guide>
        <p15:guide id="19" orient="horz" pos="1049">
          <p15:clr>
            <a:srgbClr val="F26B43"/>
          </p15:clr>
        </p15:guide>
        <p15:guide id="20" orient="horz" pos="641">
          <p15:clr>
            <a:srgbClr val="F26B43"/>
          </p15:clr>
        </p15:guide>
        <p15:guide id="21" orient="horz"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3" Type="http://schemas.openxmlformats.org/officeDocument/2006/relationships/hyperlink" Target="http://www.deloitte.com/ro/despre" TargetMode="External"/><Relationship Id="rId2" Type="http://schemas.openxmlformats.org/officeDocument/2006/relationships/notesSlide" Target="../notesSlides/notesSlide6.xml"/><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g"/><Relationship Id="rId2" Type="http://schemas.openxmlformats.org/officeDocument/2006/relationships/diagramData" Target="../diagrams/data1.xml"/><Relationship Id="rId1" Type="http://schemas.openxmlformats.org/officeDocument/2006/relationships/slideLayout" Target="../slideLayouts/slideLayout4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75325" y="6285488"/>
            <a:ext cx="5594349" cy="298451"/>
          </a:xfrm>
        </p:spPr>
        <p:txBody>
          <a:bodyPr/>
          <a:lstStyle/>
          <a:p>
            <a:r>
              <a:rPr lang="ro-RO" dirty="0"/>
              <a:t>Dan </a:t>
            </a:r>
            <a:r>
              <a:rPr lang="ro-RO" dirty="0" err="1"/>
              <a:t>Bădin</a:t>
            </a:r>
            <a:endParaRPr lang="en-US" dirty="0"/>
          </a:p>
          <a:p>
            <a:r>
              <a:rPr lang="en-GB" dirty="0" smtClean="0"/>
              <a:t>24 </a:t>
            </a:r>
            <a:r>
              <a:rPr lang="en-GB" dirty="0" err="1" smtClean="0"/>
              <a:t>mai</a:t>
            </a:r>
            <a:r>
              <a:rPr lang="en-GB" dirty="0" smtClean="0"/>
              <a:t> </a:t>
            </a:r>
            <a:r>
              <a:rPr lang="en-GB" dirty="0"/>
              <a:t>2017</a:t>
            </a:r>
          </a:p>
          <a:p>
            <a:endParaRPr lang="ro-RO"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2737" y="-106123"/>
            <a:ext cx="2661016" cy="1992831"/>
          </a:xfrm>
          <a:prstGeom prst="rect">
            <a:avLst/>
          </a:prstGeom>
        </p:spPr>
      </p:pic>
      <p:sp>
        <p:nvSpPr>
          <p:cNvPr id="4" name="Subtitle 3"/>
          <p:cNvSpPr>
            <a:spLocks noGrp="1"/>
          </p:cNvSpPr>
          <p:nvPr>
            <p:ph type="subTitle" idx="1"/>
          </p:nvPr>
        </p:nvSpPr>
        <p:spPr>
          <a:xfrm>
            <a:off x="451284" y="5779843"/>
            <a:ext cx="9964303" cy="505645"/>
          </a:xfrm>
        </p:spPr>
        <p:txBody>
          <a:bodyPr/>
          <a:lstStyle/>
          <a:p>
            <a:r>
              <a:rPr lang="ro-RO" dirty="0" smtClean="0"/>
              <a:t>Impactul </a:t>
            </a:r>
            <a:r>
              <a:rPr lang="en-US" dirty="0" err="1" smtClean="0"/>
              <a:t>fiscalit</a:t>
            </a:r>
            <a:r>
              <a:rPr lang="ro-RO" dirty="0" err="1" smtClean="0"/>
              <a:t>ății</a:t>
            </a:r>
            <a:r>
              <a:rPr lang="ro-RO" dirty="0" smtClean="0"/>
              <a:t> în sectorul </a:t>
            </a:r>
            <a:r>
              <a:rPr lang="en-US" dirty="0" smtClean="0"/>
              <a:t>upstream </a:t>
            </a:r>
            <a:r>
              <a:rPr lang="ro-RO" dirty="0" smtClean="0"/>
              <a:t>de petrol și gaze naturale</a:t>
            </a:r>
            <a:endParaRPr lang="en-US" dirty="0"/>
          </a:p>
        </p:txBody>
      </p:sp>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15" r="15"/>
          <a:stretch>
            <a:fillRect/>
          </a:stretch>
        </p:blipFill>
        <p:spPr>
          <a:xfrm>
            <a:off x="3441012" y="585705"/>
            <a:ext cx="5400000" cy="5400000"/>
          </a:xfrm>
        </p:spPr>
      </p:pic>
    </p:spTree>
    <p:extLst>
      <p:ext uri="{BB962C8B-B14F-4D97-AF65-F5344CB8AC3E}">
        <p14:creationId xmlns:p14="http://schemas.microsoft.com/office/powerpoint/2010/main" val="425020819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ro-RO" dirty="0" smtClean="0"/>
              <a:t>Concluzii</a:t>
            </a:r>
            <a:endParaRPr lang="en-US" dirty="0"/>
          </a:p>
        </p:txBody>
      </p:sp>
      <p:grpSp>
        <p:nvGrpSpPr>
          <p:cNvPr id="14" name="Group 13"/>
          <p:cNvGrpSpPr/>
          <p:nvPr/>
        </p:nvGrpSpPr>
        <p:grpSpPr>
          <a:xfrm>
            <a:off x="1204726" y="1185113"/>
            <a:ext cx="9140277" cy="1387096"/>
            <a:chOff x="469900" y="1105731"/>
            <a:chExt cx="7937123" cy="1116931"/>
          </a:xfrm>
        </p:grpSpPr>
        <p:sp>
          <p:nvSpPr>
            <p:cNvPr id="6" name="Rounded Rectangle 5"/>
            <p:cNvSpPr/>
            <p:nvPr/>
          </p:nvSpPr>
          <p:spPr bwMode="gray">
            <a:xfrm>
              <a:off x="469901" y="1105731"/>
              <a:ext cx="7937122" cy="354841"/>
            </a:xfrm>
            <a:prstGeom prst="roundRect">
              <a:avLst/>
            </a:prstGeom>
            <a:solidFill>
              <a:srgbClr val="004F59"/>
            </a:solidFill>
            <a:ln>
              <a:solidFill>
                <a:srgbClr val="004F59"/>
              </a:solidFill>
              <a:headEnd/>
              <a:tailEnd/>
            </a:ln>
          </p:spPr>
          <p:style>
            <a:lnRef idx="2">
              <a:schemeClr val="accent5">
                <a:shade val="50000"/>
              </a:schemeClr>
            </a:lnRef>
            <a:fillRef idx="1">
              <a:schemeClr val="accent5"/>
            </a:fillRef>
            <a:effectRef idx="0">
              <a:schemeClr val="accent5"/>
            </a:effectRef>
            <a:fontRef idx="minor">
              <a:schemeClr val="lt1"/>
            </a:fontRef>
          </p:style>
          <p:txBody>
            <a:bodyPr wrap="square" lIns="88900" tIns="88900" rIns="88900" bIns="88900" rtlCol="0" anchor="ctr"/>
            <a:lstStyle/>
            <a:p>
              <a:pPr algn="ctr"/>
              <a:r>
                <a:rPr lang="ro-RO" sz="1400" b="1" dirty="0"/>
                <a:t>Dezbaterea privind noul sistem fiscal există de peste 4 ani</a:t>
              </a:r>
              <a:r>
                <a:rPr lang="en-US" sz="1400" b="1" dirty="0"/>
                <a:t>, </a:t>
              </a:r>
              <a:r>
                <a:rPr lang="ro-RO" sz="1400" b="1" dirty="0"/>
                <a:t>î</a:t>
              </a:r>
              <a:r>
                <a:rPr lang="en-US" sz="1400" b="1" dirty="0" err="1"/>
                <a:t>nc</a:t>
              </a:r>
              <a:r>
                <a:rPr lang="ro-RO" sz="1400" b="1" dirty="0"/>
                <a:t>ă</a:t>
              </a:r>
              <a:r>
                <a:rPr lang="en-US" sz="1400" b="1" dirty="0"/>
                <a:t> </a:t>
              </a:r>
              <a:r>
                <a:rPr lang="en-US" sz="1400" b="1" dirty="0" err="1"/>
                <a:t>nefinalizat</a:t>
              </a:r>
              <a:r>
                <a:rPr lang="ro-RO" sz="1400" b="1" dirty="0"/>
                <a:t>ă</a:t>
              </a:r>
              <a:endParaRPr lang="en-US" sz="1400" b="1" dirty="0"/>
            </a:p>
          </p:txBody>
        </p:sp>
        <p:sp>
          <p:nvSpPr>
            <p:cNvPr id="8" name="Rectangle 7"/>
            <p:cNvSpPr/>
            <p:nvPr/>
          </p:nvSpPr>
          <p:spPr bwMode="gray">
            <a:xfrm>
              <a:off x="469900" y="1551888"/>
              <a:ext cx="7937123" cy="670774"/>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88900" tIns="88900" rIns="88900" bIns="88900" rtlCol="0" anchor="ctr"/>
            <a:lstStyle/>
            <a:p>
              <a:pPr marL="285750" indent="-285750">
                <a:buFont typeface="Wingdings" panose="05000000000000000000" pitchFamily="2" charset="2"/>
                <a:buChar char="§"/>
              </a:pPr>
              <a:r>
                <a:rPr lang="en-US" sz="1400" dirty="0" err="1"/>
                <a:t>Incertitudine</a:t>
              </a:r>
              <a:r>
                <a:rPr lang="en-US" sz="1400" dirty="0"/>
                <a:t> cu </a:t>
              </a:r>
              <a:r>
                <a:rPr lang="en-US" sz="1400" dirty="0" err="1"/>
                <a:t>privire</a:t>
              </a:r>
              <a:r>
                <a:rPr lang="en-US" sz="1400" dirty="0"/>
                <a:t> la </a:t>
              </a:r>
              <a:r>
                <a:rPr lang="en-US" sz="1400" dirty="0" err="1"/>
                <a:t>impozite</a:t>
              </a:r>
              <a:r>
                <a:rPr lang="en-US" sz="1400" dirty="0"/>
                <a:t> </a:t>
              </a:r>
              <a:r>
                <a:rPr lang="en-US" sz="1400" dirty="0" err="1"/>
                <a:t>specifice</a:t>
              </a:r>
              <a:r>
                <a:rPr lang="en-US" sz="1400" dirty="0"/>
                <a:t> </a:t>
              </a:r>
              <a:r>
                <a:rPr lang="ro-RO" sz="1400" dirty="0"/>
                <a:t>ș</a:t>
              </a:r>
              <a:r>
                <a:rPr lang="en-US" sz="1400" dirty="0" err="1"/>
                <a:t>i</a:t>
              </a:r>
              <a:r>
                <a:rPr lang="en-US" sz="1400" dirty="0"/>
                <a:t> cote </a:t>
              </a:r>
              <a:r>
                <a:rPr lang="en-US" sz="1400" dirty="0" err="1" smtClean="0"/>
                <a:t>aplicabile</a:t>
              </a:r>
              <a:r>
                <a:rPr lang="en-US" sz="1400" dirty="0" smtClean="0"/>
                <a:t>;</a:t>
              </a:r>
              <a:endParaRPr lang="en-US" sz="1400" dirty="0"/>
            </a:p>
            <a:p>
              <a:pPr marL="285750" indent="-285750">
                <a:buFont typeface="Wingdings" panose="05000000000000000000" pitchFamily="2" charset="2"/>
                <a:buChar char="§"/>
              </a:pPr>
              <a:r>
                <a:rPr lang="en-US" sz="1400" dirty="0" err="1"/>
                <a:t>Impozitarea</a:t>
              </a:r>
              <a:r>
                <a:rPr lang="en-US" sz="1400" dirty="0"/>
                <a:t> </a:t>
              </a:r>
              <a:r>
                <a:rPr lang="en-US" sz="1400" dirty="0" err="1"/>
                <a:t>sectorului</a:t>
              </a:r>
              <a:r>
                <a:rPr lang="en-US" sz="1400" dirty="0"/>
                <a:t> offshore – </a:t>
              </a:r>
              <a:r>
                <a:rPr lang="en-US" sz="1400" dirty="0" err="1"/>
                <a:t>ecua</a:t>
              </a:r>
              <a:r>
                <a:rPr lang="ro-RO" sz="1400" dirty="0"/>
                <a:t>ț</a:t>
              </a:r>
              <a:r>
                <a:rPr lang="en-US" sz="1400" dirty="0" err="1"/>
                <a:t>ie</a:t>
              </a:r>
              <a:r>
                <a:rPr lang="en-US" sz="1400" dirty="0"/>
                <a:t> cu </a:t>
              </a:r>
              <a:r>
                <a:rPr lang="en-US" sz="1400" dirty="0" err="1"/>
                <a:t>mai</a:t>
              </a:r>
              <a:r>
                <a:rPr lang="en-US" sz="1400" dirty="0"/>
                <a:t> </a:t>
              </a:r>
              <a:r>
                <a:rPr lang="en-US" sz="1400" dirty="0" err="1"/>
                <a:t>multe</a:t>
              </a:r>
              <a:r>
                <a:rPr lang="en-US" sz="1400" dirty="0"/>
                <a:t> </a:t>
              </a:r>
              <a:r>
                <a:rPr lang="en-US" sz="1400" dirty="0" err="1" smtClean="0"/>
                <a:t>necunoscute</a:t>
              </a:r>
              <a:r>
                <a:rPr lang="en-US" sz="1400" dirty="0" smtClean="0"/>
                <a:t>.</a:t>
              </a:r>
              <a:endParaRPr lang="en-US" sz="1400" dirty="0"/>
            </a:p>
          </p:txBody>
        </p:sp>
      </p:grpSp>
      <p:grpSp>
        <p:nvGrpSpPr>
          <p:cNvPr id="15" name="Group 14"/>
          <p:cNvGrpSpPr/>
          <p:nvPr/>
        </p:nvGrpSpPr>
        <p:grpSpPr>
          <a:xfrm>
            <a:off x="1204726" y="3256224"/>
            <a:ext cx="9140277" cy="1629675"/>
            <a:chOff x="469900" y="3151260"/>
            <a:chExt cx="7937123" cy="1323120"/>
          </a:xfrm>
        </p:grpSpPr>
        <p:sp>
          <p:nvSpPr>
            <p:cNvPr id="11" name="Rounded Rectangle 10"/>
            <p:cNvSpPr/>
            <p:nvPr/>
          </p:nvSpPr>
          <p:spPr bwMode="gray">
            <a:xfrm>
              <a:off x="469900" y="3151260"/>
              <a:ext cx="7937123" cy="354841"/>
            </a:xfrm>
            <a:prstGeom prst="roundRect">
              <a:avLst/>
            </a:prstGeom>
            <a:ln>
              <a:solidFill>
                <a:schemeClr val="accent5"/>
              </a:solidFill>
              <a:headEnd/>
              <a:tailEnd/>
            </a:ln>
          </p:spPr>
          <p:style>
            <a:lnRef idx="2">
              <a:schemeClr val="accent5">
                <a:shade val="50000"/>
              </a:schemeClr>
            </a:lnRef>
            <a:fillRef idx="1">
              <a:schemeClr val="accent5"/>
            </a:fillRef>
            <a:effectRef idx="0">
              <a:schemeClr val="accent5"/>
            </a:effectRef>
            <a:fontRef idx="minor">
              <a:schemeClr val="lt1"/>
            </a:fontRef>
          </p:style>
          <p:txBody>
            <a:bodyPr wrap="square" lIns="88900" tIns="88900" rIns="88900" bIns="88900" rtlCol="0" anchor="ctr"/>
            <a:lstStyle/>
            <a:p>
              <a:pPr algn="ctr"/>
              <a:r>
                <a:rPr lang="en-US" sz="1400" b="1" dirty="0" err="1"/>
                <a:t>Fiscalitatea</a:t>
              </a:r>
              <a:r>
                <a:rPr lang="en-US" sz="1400" b="1" dirty="0"/>
                <a:t> </a:t>
              </a:r>
              <a:r>
                <a:rPr lang="ro-RO" sz="1400" b="1" dirty="0"/>
                <a:t>î</a:t>
              </a:r>
              <a:r>
                <a:rPr lang="en-US" sz="1400" b="1" dirty="0"/>
                <a:t>n </a:t>
              </a:r>
              <a:r>
                <a:rPr lang="en-US" sz="1400" b="1" dirty="0" err="1"/>
                <a:t>Strategia</a:t>
              </a:r>
              <a:r>
                <a:rPr lang="en-US" sz="1400" b="1" dirty="0"/>
                <a:t> Energetic</a:t>
              </a:r>
              <a:r>
                <a:rPr lang="ro-RO" sz="1400" b="1" dirty="0"/>
                <a:t>ă</a:t>
              </a:r>
              <a:r>
                <a:rPr lang="en-US" sz="1400" b="1" dirty="0"/>
                <a:t> - </a:t>
              </a:r>
              <a:r>
                <a:rPr lang="en-US" sz="1400" b="1" dirty="0" err="1"/>
                <a:t>deziderate</a:t>
              </a:r>
              <a:r>
                <a:rPr lang="ro-RO" sz="1400" b="1" dirty="0"/>
                <a:t>:</a:t>
              </a:r>
              <a:endParaRPr lang="en-US" sz="1400" b="1" dirty="0"/>
            </a:p>
          </p:txBody>
        </p:sp>
        <p:sp>
          <p:nvSpPr>
            <p:cNvPr id="12" name="Rectangle 11"/>
            <p:cNvSpPr/>
            <p:nvPr/>
          </p:nvSpPr>
          <p:spPr bwMode="gray">
            <a:xfrm>
              <a:off x="469900" y="3628219"/>
              <a:ext cx="7937123" cy="846161"/>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88900" tIns="88900" rIns="88900" bIns="88900" rtlCol="0" anchor="ctr"/>
            <a:lstStyle/>
            <a:p>
              <a:pPr marL="285750" indent="-285750">
                <a:buFont typeface="Wingdings" panose="05000000000000000000" pitchFamily="2" charset="2"/>
                <a:buChar char="§"/>
              </a:pPr>
              <a:r>
                <a:rPr lang="en-US" sz="1400" dirty="0" err="1"/>
                <a:t>Echilibru</a:t>
              </a:r>
              <a:r>
                <a:rPr lang="en-US" sz="1400" dirty="0"/>
                <a:t> </a:t>
              </a:r>
              <a:r>
                <a:rPr lang="ro-RO" sz="1400" dirty="0"/>
                <a:t>î</a:t>
              </a:r>
              <a:r>
                <a:rPr lang="en-US" sz="1400" dirty="0" err="1"/>
                <a:t>ntre</a:t>
              </a:r>
              <a:r>
                <a:rPr lang="en-US" sz="1400" dirty="0"/>
                <a:t> </a:t>
              </a:r>
              <a:r>
                <a:rPr lang="en-US" sz="1400" dirty="0" err="1"/>
                <a:t>interesele</a:t>
              </a:r>
              <a:r>
                <a:rPr lang="en-US" sz="1400" dirty="0"/>
                <a:t> </a:t>
              </a:r>
              <a:r>
                <a:rPr lang="en-US" sz="1400" dirty="0" err="1"/>
                <a:t>statului</a:t>
              </a:r>
              <a:r>
                <a:rPr lang="en-US" sz="1400" dirty="0"/>
                <a:t> </a:t>
              </a:r>
              <a:r>
                <a:rPr lang="ro-RO" sz="1400" dirty="0"/>
                <a:t>ș</a:t>
              </a:r>
              <a:r>
                <a:rPr lang="en-US" sz="1400" dirty="0" err="1"/>
                <a:t>i</a:t>
              </a:r>
              <a:r>
                <a:rPr lang="en-US" sz="1400" dirty="0"/>
                <a:t> </a:t>
              </a:r>
              <a:r>
                <a:rPr lang="en-US" sz="1400" dirty="0" err="1" smtClean="0"/>
                <a:t>investitorilor</a:t>
              </a:r>
              <a:r>
                <a:rPr lang="en-US" sz="1400" dirty="0" smtClean="0"/>
                <a:t>; </a:t>
              </a:r>
              <a:endParaRPr lang="en-US" sz="1400" dirty="0"/>
            </a:p>
            <a:p>
              <a:pPr marL="285750" indent="-285750">
                <a:buFont typeface="Wingdings" panose="05000000000000000000" pitchFamily="2" charset="2"/>
                <a:buChar char="§"/>
              </a:pPr>
              <a:r>
                <a:rPr lang="en-US" sz="1400" dirty="0" err="1"/>
                <a:t>Cadru</a:t>
              </a:r>
              <a:r>
                <a:rPr lang="en-US" sz="1400" dirty="0"/>
                <a:t> </a:t>
              </a:r>
              <a:r>
                <a:rPr lang="en-US" sz="1400" dirty="0" err="1"/>
                <a:t>legislativ</a:t>
              </a:r>
              <a:r>
                <a:rPr lang="en-US" sz="1400" dirty="0"/>
                <a:t> specific: </a:t>
              </a:r>
              <a:r>
                <a:rPr lang="en-US" sz="1400" dirty="0" err="1"/>
                <a:t>predictibil</a:t>
              </a:r>
              <a:r>
                <a:rPr lang="en-US" sz="1400" dirty="0"/>
                <a:t>, </a:t>
              </a:r>
              <a:r>
                <a:rPr lang="en-US" sz="1400" dirty="0" err="1"/>
                <a:t>stabil</a:t>
              </a:r>
              <a:r>
                <a:rPr lang="en-US" sz="1400" dirty="0"/>
                <a:t>, </a:t>
              </a:r>
              <a:r>
                <a:rPr lang="en-US" sz="1400" dirty="0" err="1"/>
                <a:t>clar</a:t>
              </a:r>
              <a:r>
                <a:rPr lang="en-US" sz="1400" dirty="0"/>
                <a:t>, </a:t>
              </a:r>
              <a:r>
                <a:rPr lang="en-US" sz="1400" dirty="0" err="1" smtClean="0"/>
                <a:t>flexibil</a:t>
              </a:r>
              <a:r>
                <a:rPr lang="en-US" sz="1400" dirty="0" smtClean="0"/>
                <a:t>;</a:t>
              </a:r>
              <a:endParaRPr lang="en-US" sz="1400" dirty="0"/>
            </a:p>
            <a:p>
              <a:pPr marL="285750" indent="-285750">
                <a:buFont typeface="Wingdings" panose="05000000000000000000" pitchFamily="2" charset="2"/>
                <a:buChar char="§"/>
              </a:pPr>
              <a:r>
                <a:rPr lang="en-US" sz="1400" dirty="0" err="1"/>
                <a:t>Fiscalitatea</a:t>
              </a:r>
              <a:r>
                <a:rPr lang="en-US" sz="1400" dirty="0"/>
                <a:t> – p</a:t>
              </a:r>
              <a:r>
                <a:rPr lang="ro-RO" sz="1400" dirty="0"/>
                <a:t>â</a:t>
              </a:r>
              <a:r>
                <a:rPr lang="en-US" sz="1400" dirty="0" err="1"/>
                <a:t>rghie</a:t>
              </a:r>
              <a:r>
                <a:rPr lang="en-US" sz="1400" dirty="0"/>
                <a:t> </a:t>
              </a:r>
              <a:r>
                <a:rPr lang="en-US" sz="1400" dirty="0" err="1"/>
                <a:t>pentru</a:t>
              </a:r>
              <a:r>
                <a:rPr lang="en-US" sz="1400" dirty="0"/>
                <a:t> </a:t>
              </a:r>
              <a:r>
                <a:rPr lang="en-US" sz="1400" dirty="0" err="1"/>
                <a:t>sus</a:t>
              </a:r>
              <a:r>
                <a:rPr lang="ro-RO" sz="1400" dirty="0"/>
                <a:t>ț</a:t>
              </a:r>
              <a:r>
                <a:rPr lang="en-US" sz="1400" dirty="0" err="1"/>
                <a:t>inerea</a:t>
              </a:r>
              <a:r>
                <a:rPr lang="en-US" sz="1400" dirty="0"/>
                <a:t> </a:t>
              </a:r>
              <a:r>
                <a:rPr lang="en-US" sz="1400" dirty="0" err="1"/>
                <a:t>securit</a:t>
              </a:r>
              <a:r>
                <a:rPr lang="ro-RO" sz="1400" dirty="0" err="1"/>
                <a:t>ăț</a:t>
              </a:r>
              <a:r>
                <a:rPr lang="en-US" sz="1400" dirty="0"/>
                <a:t>ii </a:t>
              </a:r>
              <a:r>
                <a:rPr lang="en-US" sz="1400" dirty="0" err="1"/>
                <a:t>energetice</a:t>
              </a:r>
              <a:r>
                <a:rPr lang="en-US" sz="1400" dirty="0"/>
                <a:t> a </a:t>
              </a:r>
              <a:r>
                <a:rPr lang="ro-RO" sz="1400" dirty="0"/>
                <a:t>Români</a:t>
              </a:r>
              <a:r>
                <a:rPr lang="en-US" sz="1400" dirty="0" err="1" smtClean="0"/>
                <a:t>ei</a:t>
              </a:r>
              <a:r>
                <a:rPr lang="en-US" sz="1400" dirty="0" smtClean="0"/>
                <a:t>. </a:t>
              </a:r>
              <a:endParaRPr lang="en-US" sz="1400" dirty="0"/>
            </a:p>
          </p:txBody>
        </p:sp>
      </p:grpSp>
      <p:grpSp>
        <p:nvGrpSpPr>
          <p:cNvPr id="22" name="Group 55"/>
          <p:cNvGrpSpPr>
            <a:grpSpLocks noChangeAspect="1"/>
          </p:cNvGrpSpPr>
          <p:nvPr/>
        </p:nvGrpSpPr>
        <p:grpSpPr bwMode="auto">
          <a:xfrm>
            <a:off x="469900" y="3693278"/>
            <a:ext cx="578335" cy="578335"/>
            <a:chOff x="4263" y="0"/>
            <a:chExt cx="340" cy="340"/>
          </a:xfrm>
          <a:solidFill>
            <a:schemeClr val="accent6"/>
          </a:solidFill>
        </p:grpSpPr>
        <p:sp>
          <p:nvSpPr>
            <p:cNvPr id="23" name="Freeform 56"/>
            <p:cNvSpPr>
              <a:spLocks noEditPoints="1"/>
            </p:cNvSpPr>
            <p:nvPr/>
          </p:nvSpPr>
          <p:spPr bwMode="auto">
            <a:xfrm>
              <a:off x="4263" y="0"/>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57"/>
            <p:cNvSpPr>
              <a:spLocks noEditPoints="1"/>
            </p:cNvSpPr>
            <p:nvPr/>
          </p:nvSpPr>
          <p:spPr bwMode="auto">
            <a:xfrm>
              <a:off x="4341" y="70"/>
              <a:ext cx="188" cy="192"/>
            </a:xfrm>
            <a:custGeom>
              <a:avLst/>
              <a:gdLst>
                <a:gd name="T0" fmla="*/ 267 w 283"/>
                <a:gd name="T1" fmla="*/ 268 h 289"/>
                <a:gd name="T2" fmla="*/ 267 w 283"/>
                <a:gd name="T3" fmla="*/ 135 h 289"/>
                <a:gd name="T4" fmla="*/ 264 w 283"/>
                <a:gd name="T5" fmla="*/ 63 h 289"/>
                <a:gd name="T6" fmla="*/ 264 w 283"/>
                <a:gd name="T7" fmla="*/ 63 h 289"/>
                <a:gd name="T8" fmla="*/ 243 w 283"/>
                <a:gd name="T9" fmla="*/ 20 h 289"/>
                <a:gd name="T10" fmla="*/ 196 w 283"/>
                <a:gd name="T11" fmla="*/ 9 h 289"/>
                <a:gd name="T12" fmla="*/ 176 w 283"/>
                <a:gd name="T13" fmla="*/ 53 h 289"/>
                <a:gd name="T14" fmla="*/ 189 w 283"/>
                <a:gd name="T15" fmla="*/ 82 h 289"/>
                <a:gd name="T16" fmla="*/ 27 w 283"/>
                <a:gd name="T17" fmla="*/ 173 h 289"/>
                <a:gd name="T18" fmla="*/ 21 w 283"/>
                <a:gd name="T19" fmla="*/ 183 h 289"/>
                <a:gd name="T20" fmla="*/ 21 w 283"/>
                <a:gd name="T21" fmla="*/ 215 h 289"/>
                <a:gd name="T22" fmla="*/ 11 w 283"/>
                <a:gd name="T23" fmla="*/ 215 h 289"/>
                <a:gd name="T24" fmla="*/ 0 w 283"/>
                <a:gd name="T25" fmla="*/ 225 h 289"/>
                <a:gd name="T26" fmla="*/ 0 w 283"/>
                <a:gd name="T27" fmla="*/ 279 h 289"/>
                <a:gd name="T28" fmla="*/ 11 w 283"/>
                <a:gd name="T29" fmla="*/ 289 h 289"/>
                <a:gd name="T30" fmla="*/ 53 w 283"/>
                <a:gd name="T31" fmla="*/ 289 h 289"/>
                <a:gd name="T32" fmla="*/ 267 w 283"/>
                <a:gd name="T33" fmla="*/ 289 h 289"/>
                <a:gd name="T34" fmla="*/ 277 w 283"/>
                <a:gd name="T35" fmla="*/ 279 h 289"/>
                <a:gd name="T36" fmla="*/ 267 w 283"/>
                <a:gd name="T37" fmla="*/ 268 h 289"/>
                <a:gd name="T38" fmla="*/ 179 w 283"/>
                <a:gd name="T39" fmla="*/ 268 h 289"/>
                <a:gd name="T40" fmla="*/ 149 w 283"/>
                <a:gd name="T41" fmla="*/ 129 h 289"/>
                <a:gd name="T42" fmla="*/ 200 w 283"/>
                <a:gd name="T43" fmla="*/ 100 h 289"/>
                <a:gd name="T44" fmla="*/ 245 w 283"/>
                <a:gd name="T45" fmla="*/ 141 h 289"/>
                <a:gd name="T46" fmla="*/ 245 w 283"/>
                <a:gd name="T47" fmla="*/ 268 h 289"/>
                <a:gd name="T48" fmla="*/ 179 w 283"/>
                <a:gd name="T49" fmla="*/ 268 h 289"/>
                <a:gd name="T50" fmla="*/ 157 w 283"/>
                <a:gd name="T51" fmla="*/ 268 h 289"/>
                <a:gd name="T52" fmla="*/ 120 w 283"/>
                <a:gd name="T53" fmla="*/ 268 h 289"/>
                <a:gd name="T54" fmla="*/ 139 w 283"/>
                <a:gd name="T55" fmla="*/ 180 h 289"/>
                <a:gd name="T56" fmla="*/ 157 w 283"/>
                <a:gd name="T57" fmla="*/ 268 h 289"/>
                <a:gd name="T58" fmla="*/ 205 w 283"/>
                <a:gd name="T59" fmla="*/ 28 h 289"/>
                <a:gd name="T60" fmla="*/ 214 w 283"/>
                <a:gd name="T61" fmla="*/ 26 h 289"/>
                <a:gd name="T62" fmla="*/ 226 w 283"/>
                <a:gd name="T63" fmla="*/ 34 h 289"/>
                <a:gd name="T64" fmla="*/ 244 w 283"/>
                <a:gd name="T65" fmla="*/ 70 h 289"/>
                <a:gd name="T66" fmla="*/ 251 w 283"/>
                <a:gd name="T67" fmla="*/ 120 h 289"/>
                <a:gd name="T68" fmla="*/ 216 w 283"/>
                <a:gd name="T69" fmla="*/ 85 h 289"/>
                <a:gd name="T70" fmla="*/ 197 w 283"/>
                <a:gd name="T71" fmla="*/ 48 h 289"/>
                <a:gd name="T72" fmla="*/ 205 w 283"/>
                <a:gd name="T73" fmla="*/ 28 h 289"/>
                <a:gd name="T74" fmla="*/ 43 w 283"/>
                <a:gd name="T75" fmla="*/ 189 h 289"/>
                <a:gd name="T76" fmla="*/ 125 w 283"/>
                <a:gd name="T77" fmla="*/ 143 h 289"/>
                <a:gd name="T78" fmla="*/ 98 w 283"/>
                <a:gd name="T79" fmla="*/ 268 h 289"/>
                <a:gd name="T80" fmla="*/ 64 w 283"/>
                <a:gd name="T81" fmla="*/ 268 h 289"/>
                <a:gd name="T82" fmla="*/ 64 w 283"/>
                <a:gd name="T83" fmla="*/ 225 h 289"/>
                <a:gd name="T84" fmla="*/ 53 w 283"/>
                <a:gd name="T85" fmla="*/ 215 h 289"/>
                <a:gd name="T86" fmla="*/ 43 w 283"/>
                <a:gd name="T87" fmla="*/ 215 h 289"/>
                <a:gd name="T88" fmla="*/ 43 w 283"/>
                <a:gd name="T89" fmla="*/ 189 h 289"/>
                <a:gd name="T90" fmla="*/ 21 w 283"/>
                <a:gd name="T91" fmla="*/ 236 h 289"/>
                <a:gd name="T92" fmla="*/ 43 w 283"/>
                <a:gd name="T93" fmla="*/ 236 h 289"/>
                <a:gd name="T94" fmla="*/ 43 w 283"/>
                <a:gd name="T95" fmla="*/ 268 h 289"/>
                <a:gd name="T96" fmla="*/ 21 w 283"/>
                <a:gd name="T97" fmla="*/ 268 h 289"/>
                <a:gd name="T98" fmla="*/ 21 w 283"/>
                <a:gd name="T99" fmla="*/ 23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3" h="289">
                  <a:moveTo>
                    <a:pt x="267" y="268"/>
                  </a:moveTo>
                  <a:cubicBezTo>
                    <a:pt x="267" y="135"/>
                    <a:pt x="267" y="135"/>
                    <a:pt x="267" y="135"/>
                  </a:cubicBezTo>
                  <a:cubicBezTo>
                    <a:pt x="283" y="121"/>
                    <a:pt x="275" y="92"/>
                    <a:pt x="264" y="63"/>
                  </a:cubicBezTo>
                  <a:cubicBezTo>
                    <a:pt x="264" y="63"/>
                    <a:pt x="264" y="63"/>
                    <a:pt x="264" y="63"/>
                  </a:cubicBezTo>
                  <a:cubicBezTo>
                    <a:pt x="261" y="53"/>
                    <a:pt x="251" y="30"/>
                    <a:pt x="243" y="20"/>
                  </a:cubicBezTo>
                  <a:cubicBezTo>
                    <a:pt x="229" y="4"/>
                    <a:pt x="214" y="0"/>
                    <a:pt x="196" y="9"/>
                  </a:cubicBezTo>
                  <a:cubicBezTo>
                    <a:pt x="178" y="18"/>
                    <a:pt x="171" y="33"/>
                    <a:pt x="176" y="53"/>
                  </a:cubicBezTo>
                  <a:cubicBezTo>
                    <a:pt x="178" y="59"/>
                    <a:pt x="182" y="69"/>
                    <a:pt x="189" y="82"/>
                  </a:cubicBezTo>
                  <a:cubicBezTo>
                    <a:pt x="27" y="173"/>
                    <a:pt x="27" y="173"/>
                    <a:pt x="27" y="173"/>
                  </a:cubicBezTo>
                  <a:cubicBezTo>
                    <a:pt x="23" y="175"/>
                    <a:pt x="21" y="179"/>
                    <a:pt x="21" y="183"/>
                  </a:cubicBezTo>
                  <a:cubicBezTo>
                    <a:pt x="21" y="215"/>
                    <a:pt x="21" y="215"/>
                    <a:pt x="21" y="215"/>
                  </a:cubicBezTo>
                  <a:cubicBezTo>
                    <a:pt x="11" y="215"/>
                    <a:pt x="11" y="215"/>
                    <a:pt x="11" y="215"/>
                  </a:cubicBezTo>
                  <a:cubicBezTo>
                    <a:pt x="5" y="215"/>
                    <a:pt x="0" y="219"/>
                    <a:pt x="0" y="225"/>
                  </a:cubicBezTo>
                  <a:cubicBezTo>
                    <a:pt x="0" y="279"/>
                    <a:pt x="0" y="279"/>
                    <a:pt x="0" y="279"/>
                  </a:cubicBezTo>
                  <a:cubicBezTo>
                    <a:pt x="0" y="285"/>
                    <a:pt x="5" y="289"/>
                    <a:pt x="11" y="289"/>
                  </a:cubicBezTo>
                  <a:cubicBezTo>
                    <a:pt x="53" y="289"/>
                    <a:pt x="53" y="289"/>
                    <a:pt x="53" y="289"/>
                  </a:cubicBezTo>
                  <a:cubicBezTo>
                    <a:pt x="267" y="289"/>
                    <a:pt x="267" y="289"/>
                    <a:pt x="267" y="289"/>
                  </a:cubicBezTo>
                  <a:cubicBezTo>
                    <a:pt x="273" y="289"/>
                    <a:pt x="277" y="285"/>
                    <a:pt x="277" y="279"/>
                  </a:cubicBezTo>
                  <a:cubicBezTo>
                    <a:pt x="277" y="273"/>
                    <a:pt x="273" y="268"/>
                    <a:pt x="267" y="268"/>
                  </a:cubicBezTo>
                  <a:close/>
                  <a:moveTo>
                    <a:pt x="179" y="268"/>
                  </a:moveTo>
                  <a:cubicBezTo>
                    <a:pt x="149" y="129"/>
                    <a:pt x="149" y="129"/>
                    <a:pt x="149" y="129"/>
                  </a:cubicBezTo>
                  <a:cubicBezTo>
                    <a:pt x="200" y="100"/>
                    <a:pt x="200" y="100"/>
                    <a:pt x="200" y="100"/>
                  </a:cubicBezTo>
                  <a:cubicBezTo>
                    <a:pt x="216" y="125"/>
                    <a:pt x="231" y="139"/>
                    <a:pt x="245" y="141"/>
                  </a:cubicBezTo>
                  <a:cubicBezTo>
                    <a:pt x="245" y="268"/>
                    <a:pt x="245" y="268"/>
                    <a:pt x="245" y="268"/>
                  </a:cubicBezTo>
                  <a:lnTo>
                    <a:pt x="179" y="268"/>
                  </a:lnTo>
                  <a:close/>
                  <a:moveTo>
                    <a:pt x="157" y="268"/>
                  </a:moveTo>
                  <a:cubicBezTo>
                    <a:pt x="120" y="268"/>
                    <a:pt x="120" y="268"/>
                    <a:pt x="120" y="268"/>
                  </a:cubicBezTo>
                  <a:cubicBezTo>
                    <a:pt x="139" y="180"/>
                    <a:pt x="139" y="180"/>
                    <a:pt x="139" y="180"/>
                  </a:cubicBezTo>
                  <a:lnTo>
                    <a:pt x="157" y="268"/>
                  </a:lnTo>
                  <a:close/>
                  <a:moveTo>
                    <a:pt x="205" y="28"/>
                  </a:moveTo>
                  <a:cubicBezTo>
                    <a:pt x="208" y="27"/>
                    <a:pt x="211" y="26"/>
                    <a:pt x="214" y="26"/>
                  </a:cubicBezTo>
                  <a:cubicBezTo>
                    <a:pt x="217" y="26"/>
                    <a:pt x="221" y="28"/>
                    <a:pt x="226" y="34"/>
                  </a:cubicBezTo>
                  <a:cubicBezTo>
                    <a:pt x="231" y="39"/>
                    <a:pt x="240" y="58"/>
                    <a:pt x="244" y="70"/>
                  </a:cubicBezTo>
                  <a:cubicBezTo>
                    <a:pt x="259" y="110"/>
                    <a:pt x="255" y="118"/>
                    <a:pt x="251" y="120"/>
                  </a:cubicBezTo>
                  <a:cubicBezTo>
                    <a:pt x="247" y="122"/>
                    <a:pt x="235" y="117"/>
                    <a:pt x="216" y="85"/>
                  </a:cubicBezTo>
                  <a:cubicBezTo>
                    <a:pt x="201" y="61"/>
                    <a:pt x="198" y="52"/>
                    <a:pt x="197" y="48"/>
                  </a:cubicBezTo>
                  <a:cubicBezTo>
                    <a:pt x="194" y="35"/>
                    <a:pt x="199" y="32"/>
                    <a:pt x="205" y="28"/>
                  </a:cubicBezTo>
                  <a:close/>
                  <a:moveTo>
                    <a:pt x="43" y="189"/>
                  </a:moveTo>
                  <a:cubicBezTo>
                    <a:pt x="125" y="143"/>
                    <a:pt x="125" y="143"/>
                    <a:pt x="125" y="143"/>
                  </a:cubicBezTo>
                  <a:cubicBezTo>
                    <a:pt x="98" y="268"/>
                    <a:pt x="98" y="268"/>
                    <a:pt x="98" y="268"/>
                  </a:cubicBezTo>
                  <a:cubicBezTo>
                    <a:pt x="64" y="268"/>
                    <a:pt x="64" y="268"/>
                    <a:pt x="64" y="268"/>
                  </a:cubicBezTo>
                  <a:cubicBezTo>
                    <a:pt x="64" y="225"/>
                    <a:pt x="64" y="225"/>
                    <a:pt x="64" y="225"/>
                  </a:cubicBezTo>
                  <a:cubicBezTo>
                    <a:pt x="64" y="219"/>
                    <a:pt x="59" y="215"/>
                    <a:pt x="53" y="215"/>
                  </a:cubicBezTo>
                  <a:cubicBezTo>
                    <a:pt x="43" y="215"/>
                    <a:pt x="43" y="215"/>
                    <a:pt x="43" y="215"/>
                  </a:cubicBezTo>
                  <a:lnTo>
                    <a:pt x="43" y="189"/>
                  </a:lnTo>
                  <a:close/>
                  <a:moveTo>
                    <a:pt x="21" y="236"/>
                  </a:moveTo>
                  <a:cubicBezTo>
                    <a:pt x="43" y="236"/>
                    <a:pt x="43" y="236"/>
                    <a:pt x="43" y="236"/>
                  </a:cubicBezTo>
                  <a:cubicBezTo>
                    <a:pt x="43" y="268"/>
                    <a:pt x="43" y="268"/>
                    <a:pt x="43" y="268"/>
                  </a:cubicBezTo>
                  <a:cubicBezTo>
                    <a:pt x="21" y="268"/>
                    <a:pt x="21" y="268"/>
                    <a:pt x="21" y="268"/>
                  </a:cubicBezTo>
                  <a:lnTo>
                    <a:pt x="21"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5" name="Group 295"/>
          <p:cNvGrpSpPr>
            <a:grpSpLocks noChangeAspect="1"/>
          </p:cNvGrpSpPr>
          <p:nvPr/>
        </p:nvGrpSpPr>
        <p:grpSpPr bwMode="auto">
          <a:xfrm>
            <a:off x="469900" y="1448247"/>
            <a:ext cx="580173" cy="581879"/>
            <a:chOff x="7340" y="790"/>
            <a:chExt cx="340" cy="341"/>
          </a:xfrm>
          <a:solidFill>
            <a:schemeClr val="accent6"/>
          </a:solidFill>
        </p:grpSpPr>
        <p:sp>
          <p:nvSpPr>
            <p:cNvPr id="26" name="Freeform 296"/>
            <p:cNvSpPr>
              <a:spLocks noEditPoints="1"/>
            </p:cNvSpPr>
            <p:nvPr/>
          </p:nvSpPr>
          <p:spPr bwMode="auto">
            <a:xfrm>
              <a:off x="7340" y="790"/>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97"/>
            <p:cNvSpPr>
              <a:spLocks noEditPoints="1"/>
            </p:cNvSpPr>
            <p:nvPr/>
          </p:nvSpPr>
          <p:spPr bwMode="auto">
            <a:xfrm>
              <a:off x="7432" y="854"/>
              <a:ext cx="186" cy="213"/>
            </a:xfrm>
            <a:custGeom>
              <a:avLst/>
              <a:gdLst>
                <a:gd name="T0" fmla="*/ 54 w 280"/>
                <a:gd name="T1" fmla="*/ 117 h 320"/>
                <a:gd name="T2" fmla="*/ 139 w 280"/>
                <a:gd name="T3" fmla="*/ 117 h 320"/>
                <a:gd name="T4" fmla="*/ 150 w 280"/>
                <a:gd name="T5" fmla="*/ 106 h 320"/>
                <a:gd name="T6" fmla="*/ 150 w 280"/>
                <a:gd name="T7" fmla="*/ 53 h 320"/>
                <a:gd name="T8" fmla="*/ 139 w 280"/>
                <a:gd name="T9" fmla="*/ 42 h 320"/>
                <a:gd name="T10" fmla="*/ 54 w 280"/>
                <a:gd name="T11" fmla="*/ 42 h 320"/>
                <a:gd name="T12" fmla="*/ 43 w 280"/>
                <a:gd name="T13" fmla="*/ 53 h 320"/>
                <a:gd name="T14" fmla="*/ 43 w 280"/>
                <a:gd name="T15" fmla="*/ 106 h 320"/>
                <a:gd name="T16" fmla="*/ 54 w 280"/>
                <a:gd name="T17" fmla="*/ 117 h 320"/>
                <a:gd name="T18" fmla="*/ 64 w 280"/>
                <a:gd name="T19" fmla="*/ 64 h 320"/>
                <a:gd name="T20" fmla="*/ 128 w 280"/>
                <a:gd name="T21" fmla="*/ 64 h 320"/>
                <a:gd name="T22" fmla="*/ 128 w 280"/>
                <a:gd name="T23" fmla="*/ 96 h 320"/>
                <a:gd name="T24" fmla="*/ 64 w 280"/>
                <a:gd name="T25" fmla="*/ 96 h 320"/>
                <a:gd name="T26" fmla="*/ 64 w 280"/>
                <a:gd name="T27" fmla="*/ 64 h 320"/>
                <a:gd name="T28" fmla="*/ 256 w 280"/>
                <a:gd name="T29" fmla="*/ 135 h 320"/>
                <a:gd name="T30" fmla="*/ 267 w 280"/>
                <a:gd name="T31" fmla="*/ 117 h 320"/>
                <a:gd name="T32" fmla="*/ 267 w 280"/>
                <a:gd name="T33" fmla="*/ 117 h 320"/>
                <a:gd name="T34" fmla="*/ 267 w 280"/>
                <a:gd name="T35" fmla="*/ 116 h 320"/>
                <a:gd name="T36" fmla="*/ 261 w 280"/>
                <a:gd name="T37" fmla="*/ 102 h 320"/>
                <a:gd name="T38" fmla="*/ 234 w 280"/>
                <a:gd name="T39" fmla="*/ 48 h 320"/>
                <a:gd name="T40" fmla="*/ 220 w 280"/>
                <a:gd name="T41" fmla="*/ 43 h 320"/>
                <a:gd name="T42" fmla="*/ 215 w 280"/>
                <a:gd name="T43" fmla="*/ 58 h 320"/>
                <a:gd name="T44" fmla="*/ 235 w 280"/>
                <a:gd name="T45" fmla="*/ 99 h 320"/>
                <a:gd name="T46" fmla="*/ 224 w 280"/>
                <a:gd name="T47" fmla="*/ 117 h 320"/>
                <a:gd name="T48" fmla="*/ 227 w 280"/>
                <a:gd name="T49" fmla="*/ 126 h 320"/>
                <a:gd name="T50" fmla="*/ 227 w 280"/>
                <a:gd name="T51" fmla="*/ 127 h 320"/>
                <a:gd name="T52" fmla="*/ 228 w 280"/>
                <a:gd name="T53" fmla="*/ 128 h 320"/>
                <a:gd name="T54" fmla="*/ 228 w 280"/>
                <a:gd name="T55" fmla="*/ 129 h 320"/>
                <a:gd name="T56" fmla="*/ 237 w 280"/>
                <a:gd name="T57" fmla="*/ 144 h 320"/>
                <a:gd name="T58" fmla="*/ 246 w 280"/>
                <a:gd name="T59" fmla="*/ 209 h 320"/>
                <a:gd name="T60" fmla="*/ 192 w 280"/>
                <a:gd name="T61" fmla="*/ 252 h 320"/>
                <a:gd name="T62" fmla="*/ 192 w 280"/>
                <a:gd name="T63" fmla="*/ 10 h 320"/>
                <a:gd name="T64" fmla="*/ 182 w 280"/>
                <a:gd name="T65" fmla="*/ 0 h 320"/>
                <a:gd name="T66" fmla="*/ 11 w 280"/>
                <a:gd name="T67" fmla="*/ 0 h 320"/>
                <a:gd name="T68" fmla="*/ 0 w 280"/>
                <a:gd name="T69" fmla="*/ 10 h 320"/>
                <a:gd name="T70" fmla="*/ 0 w 280"/>
                <a:gd name="T71" fmla="*/ 309 h 320"/>
                <a:gd name="T72" fmla="*/ 11 w 280"/>
                <a:gd name="T73" fmla="*/ 320 h 320"/>
                <a:gd name="T74" fmla="*/ 182 w 280"/>
                <a:gd name="T75" fmla="*/ 320 h 320"/>
                <a:gd name="T76" fmla="*/ 192 w 280"/>
                <a:gd name="T77" fmla="*/ 309 h 320"/>
                <a:gd name="T78" fmla="*/ 192 w 280"/>
                <a:gd name="T79" fmla="*/ 274 h 320"/>
                <a:gd name="T80" fmla="*/ 266 w 280"/>
                <a:gd name="T81" fmla="*/ 216 h 320"/>
                <a:gd name="T82" fmla="*/ 256 w 280"/>
                <a:gd name="T83" fmla="*/ 135 h 320"/>
                <a:gd name="T84" fmla="*/ 171 w 280"/>
                <a:gd name="T85" fmla="*/ 298 h 320"/>
                <a:gd name="T86" fmla="*/ 22 w 280"/>
                <a:gd name="T87" fmla="*/ 298 h 320"/>
                <a:gd name="T88" fmla="*/ 22 w 280"/>
                <a:gd name="T89" fmla="*/ 21 h 320"/>
                <a:gd name="T90" fmla="*/ 171 w 280"/>
                <a:gd name="T91" fmla="*/ 21 h 320"/>
                <a:gd name="T92" fmla="*/ 171 w 280"/>
                <a:gd name="T93" fmla="*/ 29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0" h="320">
                  <a:moveTo>
                    <a:pt x="54" y="117"/>
                  </a:moveTo>
                  <a:cubicBezTo>
                    <a:pt x="139" y="117"/>
                    <a:pt x="139" y="117"/>
                    <a:pt x="139" y="117"/>
                  </a:cubicBezTo>
                  <a:cubicBezTo>
                    <a:pt x="145" y="117"/>
                    <a:pt x="150" y="112"/>
                    <a:pt x="150" y="106"/>
                  </a:cubicBezTo>
                  <a:cubicBezTo>
                    <a:pt x="150" y="53"/>
                    <a:pt x="150" y="53"/>
                    <a:pt x="150" y="53"/>
                  </a:cubicBezTo>
                  <a:cubicBezTo>
                    <a:pt x="150" y="47"/>
                    <a:pt x="145" y="42"/>
                    <a:pt x="139" y="42"/>
                  </a:cubicBezTo>
                  <a:cubicBezTo>
                    <a:pt x="54" y="42"/>
                    <a:pt x="54" y="42"/>
                    <a:pt x="54" y="42"/>
                  </a:cubicBezTo>
                  <a:cubicBezTo>
                    <a:pt x="48" y="42"/>
                    <a:pt x="43" y="47"/>
                    <a:pt x="43" y="53"/>
                  </a:cubicBezTo>
                  <a:cubicBezTo>
                    <a:pt x="43" y="106"/>
                    <a:pt x="43" y="106"/>
                    <a:pt x="43" y="106"/>
                  </a:cubicBezTo>
                  <a:cubicBezTo>
                    <a:pt x="43" y="112"/>
                    <a:pt x="48" y="117"/>
                    <a:pt x="54" y="117"/>
                  </a:cubicBezTo>
                  <a:close/>
                  <a:moveTo>
                    <a:pt x="64" y="64"/>
                  </a:moveTo>
                  <a:cubicBezTo>
                    <a:pt x="128" y="64"/>
                    <a:pt x="128" y="64"/>
                    <a:pt x="128" y="64"/>
                  </a:cubicBezTo>
                  <a:cubicBezTo>
                    <a:pt x="128" y="96"/>
                    <a:pt x="128" y="96"/>
                    <a:pt x="128" y="96"/>
                  </a:cubicBezTo>
                  <a:cubicBezTo>
                    <a:pt x="64" y="96"/>
                    <a:pt x="64" y="96"/>
                    <a:pt x="64" y="96"/>
                  </a:cubicBezTo>
                  <a:lnTo>
                    <a:pt x="64" y="64"/>
                  </a:lnTo>
                  <a:close/>
                  <a:moveTo>
                    <a:pt x="256" y="135"/>
                  </a:moveTo>
                  <a:cubicBezTo>
                    <a:pt x="263" y="132"/>
                    <a:pt x="267" y="125"/>
                    <a:pt x="267" y="117"/>
                  </a:cubicBezTo>
                  <a:cubicBezTo>
                    <a:pt x="267" y="117"/>
                    <a:pt x="267" y="117"/>
                    <a:pt x="267" y="117"/>
                  </a:cubicBezTo>
                  <a:cubicBezTo>
                    <a:pt x="267" y="116"/>
                    <a:pt x="267" y="116"/>
                    <a:pt x="267" y="116"/>
                  </a:cubicBezTo>
                  <a:cubicBezTo>
                    <a:pt x="267" y="111"/>
                    <a:pt x="264" y="106"/>
                    <a:pt x="261" y="102"/>
                  </a:cubicBezTo>
                  <a:cubicBezTo>
                    <a:pt x="234" y="48"/>
                    <a:pt x="234" y="48"/>
                    <a:pt x="234" y="48"/>
                  </a:cubicBezTo>
                  <a:cubicBezTo>
                    <a:pt x="231" y="43"/>
                    <a:pt x="225" y="41"/>
                    <a:pt x="220" y="43"/>
                  </a:cubicBezTo>
                  <a:cubicBezTo>
                    <a:pt x="214" y="46"/>
                    <a:pt x="212" y="52"/>
                    <a:pt x="215" y="58"/>
                  </a:cubicBezTo>
                  <a:cubicBezTo>
                    <a:pt x="235" y="99"/>
                    <a:pt x="235" y="99"/>
                    <a:pt x="235" y="99"/>
                  </a:cubicBezTo>
                  <a:cubicBezTo>
                    <a:pt x="229" y="102"/>
                    <a:pt x="224" y="109"/>
                    <a:pt x="224" y="117"/>
                  </a:cubicBezTo>
                  <a:cubicBezTo>
                    <a:pt x="224" y="120"/>
                    <a:pt x="225" y="123"/>
                    <a:pt x="227" y="126"/>
                  </a:cubicBezTo>
                  <a:cubicBezTo>
                    <a:pt x="227" y="126"/>
                    <a:pt x="227" y="126"/>
                    <a:pt x="227" y="127"/>
                  </a:cubicBezTo>
                  <a:cubicBezTo>
                    <a:pt x="228" y="128"/>
                    <a:pt x="228" y="128"/>
                    <a:pt x="228" y="128"/>
                  </a:cubicBezTo>
                  <a:cubicBezTo>
                    <a:pt x="228" y="129"/>
                    <a:pt x="228" y="129"/>
                    <a:pt x="228" y="129"/>
                  </a:cubicBezTo>
                  <a:cubicBezTo>
                    <a:pt x="237" y="144"/>
                    <a:pt x="237" y="144"/>
                    <a:pt x="237" y="144"/>
                  </a:cubicBezTo>
                  <a:cubicBezTo>
                    <a:pt x="237" y="144"/>
                    <a:pt x="258" y="178"/>
                    <a:pt x="246" y="209"/>
                  </a:cubicBezTo>
                  <a:cubicBezTo>
                    <a:pt x="239" y="228"/>
                    <a:pt x="221" y="242"/>
                    <a:pt x="192" y="252"/>
                  </a:cubicBezTo>
                  <a:cubicBezTo>
                    <a:pt x="192" y="10"/>
                    <a:pt x="192" y="10"/>
                    <a:pt x="192" y="10"/>
                  </a:cubicBezTo>
                  <a:cubicBezTo>
                    <a:pt x="192" y="4"/>
                    <a:pt x="188" y="0"/>
                    <a:pt x="182" y="0"/>
                  </a:cubicBezTo>
                  <a:cubicBezTo>
                    <a:pt x="11" y="0"/>
                    <a:pt x="11" y="0"/>
                    <a:pt x="11" y="0"/>
                  </a:cubicBezTo>
                  <a:cubicBezTo>
                    <a:pt x="5" y="0"/>
                    <a:pt x="0" y="4"/>
                    <a:pt x="0" y="10"/>
                  </a:cubicBezTo>
                  <a:cubicBezTo>
                    <a:pt x="0" y="309"/>
                    <a:pt x="0" y="309"/>
                    <a:pt x="0" y="309"/>
                  </a:cubicBezTo>
                  <a:cubicBezTo>
                    <a:pt x="0" y="315"/>
                    <a:pt x="5" y="320"/>
                    <a:pt x="11" y="320"/>
                  </a:cubicBezTo>
                  <a:cubicBezTo>
                    <a:pt x="182" y="320"/>
                    <a:pt x="182" y="320"/>
                    <a:pt x="182" y="320"/>
                  </a:cubicBezTo>
                  <a:cubicBezTo>
                    <a:pt x="188" y="320"/>
                    <a:pt x="192" y="315"/>
                    <a:pt x="192" y="309"/>
                  </a:cubicBezTo>
                  <a:cubicBezTo>
                    <a:pt x="192" y="274"/>
                    <a:pt x="192" y="274"/>
                    <a:pt x="192" y="274"/>
                  </a:cubicBezTo>
                  <a:cubicBezTo>
                    <a:pt x="231" y="262"/>
                    <a:pt x="256" y="243"/>
                    <a:pt x="266" y="216"/>
                  </a:cubicBezTo>
                  <a:cubicBezTo>
                    <a:pt x="280" y="181"/>
                    <a:pt x="262" y="145"/>
                    <a:pt x="256" y="135"/>
                  </a:cubicBezTo>
                  <a:close/>
                  <a:moveTo>
                    <a:pt x="171" y="298"/>
                  </a:moveTo>
                  <a:cubicBezTo>
                    <a:pt x="22" y="298"/>
                    <a:pt x="22" y="298"/>
                    <a:pt x="22" y="298"/>
                  </a:cubicBezTo>
                  <a:cubicBezTo>
                    <a:pt x="22" y="21"/>
                    <a:pt x="22" y="21"/>
                    <a:pt x="22" y="21"/>
                  </a:cubicBezTo>
                  <a:cubicBezTo>
                    <a:pt x="171" y="21"/>
                    <a:pt x="171" y="21"/>
                    <a:pt x="171" y="21"/>
                  </a:cubicBezTo>
                  <a:lnTo>
                    <a:pt x="171"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33437879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00061" y="4211955"/>
            <a:ext cx="10129839" cy="2169796"/>
          </a:xfrm>
        </p:spPr>
        <p:txBody>
          <a:bodyPr>
            <a:noAutofit/>
          </a:bodyPr>
          <a:lstStyle/>
          <a:p>
            <a:r>
              <a:rPr lang="fr-FR" dirty="0" err="1"/>
              <a:t>Numele</a:t>
            </a:r>
            <a:r>
              <a:rPr lang="fr-FR" dirty="0"/>
              <a:t> Deloitte se refera la </a:t>
            </a:r>
            <a:r>
              <a:rPr lang="fr-FR" dirty="0" err="1"/>
              <a:t>organizatia</a:t>
            </a:r>
            <a:r>
              <a:rPr lang="fr-FR" dirty="0"/>
              <a:t> Deloitte Touche </a:t>
            </a:r>
            <a:r>
              <a:rPr lang="fr-FR" dirty="0" err="1"/>
              <a:t>Tohmatsu</a:t>
            </a:r>
            <a:r>
              <a:rPr lang="fr-FR" dirty="0"/>
              <a:t> Limited, o </a:t>
            </a:r>
            <a:r>
              <a:rPr lang="fr-FR" dirty="0" err="1"/>
              <a:t>companie</a:t>
            </a:r>
            <a:r>
              <a:rPr lang="fr-FR" dirty="0"/>
              <a:t> </a:t>
            </a:r>
            <a:r>
              <a:rPr lang="fr-FR" dirty="0" err="1"/>
              <a:t>cu</a:t>
            </a:r>
            <a:r>
              <a:rPr lang="fr-FR" dirty="0"/>
              <a:t> </a:t>
            </a:r>
            <a:r>
              <a:rPr lang="fr-FR" dirty="0" err="1"/>
              <a:t>raspundere</a:t>
            </a:r>
            <a:r>
              <a:rPr lang="fr-FR" dirty="0"/>
              <a:t> </a:t>
            </a:r>
            <a:r>
              <a:rPr lang="fr-FR" dirty="0" err="1"/>
              <a:t>limitata</a:t>
            </a:r>
            <a:r>
              <a:rPr lang="fr-FR" dirty="0"/>
              <a:t> </a:t>
            </a:r>
            <a:r>
              <a:rPr lang="fr-FR" dirty="0" err="1"/>
              <a:t>din</a:t>
            </a:r>
            <a:r>
              <a:rPr lang="fr-FR" dirty="0"/>
              <a:t> </a:t>
            </a:r>
            <a:r>
              <a:rPr lang="fr-FR" dirty="0" err="1"/>
              <a:t>Marea</a:t>
            </a:r>
            <a:r>
              <a:rPr lang="fr-FR" dirty="0"/>
              <a:t> </a:t>
            </a:r>
            <a:r>
              <a:rPr lang="fr-FR" dirty="0" err="1"/>
              <a:t>Britanie</a:t>
            </a:r>
            <a:r>
              <a:rPr lang="fr-FR" dirty="0"/>
              <a:t>, la </a:t>
            </a:r>
            <a:r>
              <a:rPr lang="fr-FR" dirty="0" err="1"/>
              <a:t>firmele</a:t>
            </a:r>
            <a:r>
              <a:rPr lang="fr-FR" dirty="0"/>
              <a:t> membre ale </a:t>
            </a:r>
            <a:r>
              <a:rPr lang="fr-FR" dirty="0" err="1"/>
              <a:t>acesteia</a:t>
            </a:r>
            <a:r>
              <a:rPr lang="fr-FR" dirty="0"/>
              <a:t>, </a:t>
            </a:r>
            <a:r>
              <a:rPr lang="fr-FR" dirty="0" smtClean="0"/>
              <a:t>in </a:t>
            </a:r>
            <a:r>
              <a:rPr lang="fr-FR" dirty="0" err="1"/>
              <a:t>cadrul</a:t>
            </a:r>
            <a:r>
              <a:rPr lang="fr-FR" dirty="0"/>
              <a:t> </a:t>
            </a:r>
            <a:r>
              <a:rPr lang="fr-FR" dirty="0" err="1"/>
              <a:t>careia</a:t>
            </a:r>
            <a:r>
              <a:rPr lang="fr-FR" dirty="0"/>
              <a:t> </a:t>
            </a:r>
            <a:r>
              <a:rPr lang="fr-FR" dirty="0" err="1"/>
              <a:t>fiecare</a:t>
            </a:r>
            <a:r>
              <a:rPr lang="fr-FR" dirty="0"/>
              <a:t> </a:t>
            </a:r>
            <a:r>
              <a:rPr lang="fr-FR" dirty="0" err="1"/>
              <a:t>firma</a:t>
            </a:r>
            <a:r>
              <a:rPr lang="fr-FR" dirty="0"/>
              <a:t> </a:t>
            </a:r>
            <a:r>
              <a:rPr lang="fr-FR" dirty="0" err="1"/>
              <a:t>membra</a:t>
            </a:r>
            <a:r>
              <a:rPr lang="fr-FR" dirty="0"/>
              <a:t> este o </a:t>
            </a:r>
            <a:r>
              <a:rPr lang="fr-FR" dirty="0" err="1"/>
              <a:t>persoana</a:t>
            </a:r>
            <a:r>
              <a:rPr lang="fr-FR" dirty="0"/>
              <a:t> </a:t>
            </a:r>
            <a:r>
              <a:rPr lang="fr-FR" dirty="0" err="1"/>
              <a:t>juridica</a:t>
            </a:r>
            <a:r>
              <a:rPr lang="fr-FR" dirty="0"/>
              <a:t> </a:t>
            </a:r>
            <a:r>
              <a:rPr lang="fr-FR" dirty="0" err="1"/>
              <a:t>independenta</a:t>
            </a:r>
            <a:r>
              <a:rPr lang="fr-FR" dirty="0"/>
              <a:t>. </a:t>
            </a:r>
            <a:r>
              <a:rPr lang="fr-FR" dirty="0" err="1"/>
              <a:t>Pentru</a:t>
            </a:r>
            <a:r>
              <a:rPr lang="fr-FR" dirty="0"/>
              <a:t> o </a:t>
            </a:r>
            <a:r>
              <a:rPr lang="fr-FR" dirty="0" err="1"/>
              <a:t>descriere</a:t>
            </a:r>
            <a:r>
              <a:rPr lang="fr-FR" dirty="0"/>
              <a:t> </a:t>
            </a:r>
            <a:r>
              <a:rPr lang="fr-FR" dirty="0" err="1"/>
              <a:t>amanuntita</a:t>
            </a:r>
            <a:r>
              <a:rPr lang="fr-FR" dirty="0"/>
              <a:t> a </a:t>
            </a:r>
            <a:r>
              <a:rPr lang="fr-FR" dirty="0" err="1"/>
              <a:t>structurii</a:t>
            </a:r>
            <a:r>
              <a:rPr lang="fr-FR" dirty="0"/>
              <a:t> </a:t>
            </a:r>
            <a:r>
              <a:rPr lang="fr-FR" dirty="0" err="1"/>
              <a:t>legale</a:t>
            </a:r>
            <a:r>
              <a:rPr lang="fr-FR" dirty="0"/>
              <a:t> a Deloitte Touche </a:t>
            </a:r>
            <a:r>
              <a:rPr lang="fr-FR" dirty="0" err="1"/>
              <a:t>Tohmatsu</a:t>
            </a:r>
            <a:r>
              <a:rPr lang="fr-FR" dirty="0"/>
              <a:t> Limited si a </a:t>
            </a:r>
            <a:r>
              <a:rPr lang="fr-FR" dirty="0" err="1"/>
              <a:t>firmelor</a:t>
            </a:r>
            <a:r>
              <a:rPr lang="fr-FR" dirty="0"/>
              <a:t> membre, va </a:t>
            </a:r>
            <a:r>
              <a:rPr lang="fr-FR" dirty="0" err="1"/>
              <a:t>rugam</a:t>
            </a:r>
            <a:r>
              <a:rPr lang="fr-FR" dirty="0"/>
              <a:t> sa </a:t>
            </a:r>
            <a:r>
              <a:rPr lang="fr-FR" dirty="0" err="1"/>
              <a:t>accesati</a:t>
            </a:r>
            <a:r>
              <a:rPr lang="fr-FR" dirty="0"/>
              <a:t> </a:t>
            </a:r>
            <a:r>
              <a:rPr lang="fr-FR" u="sng" dirty="0">
                <a:hlinkClick r:id="rId3"/>
              </a:rPr>
              <a:t>www.deloitte.com/ro/despre</a:t>
            </a:r>
            <a:r>
              <a:rPr lang="fr-FR" dirty="0"/>
              <a:t>.</a:t>
            </a:r>
            <a:endParaRPr lang="en-US" dirty="0"/>
          </a:p>
          <a:p>
            <a:r>
              <a:rPr lang="en-US" dirty="0"/>
              <a:t>Deloitte </a:t>
            </a:r>
            <a:r>
              <a:rPr lang="en-US" dirty="0" err="1"/>
              <a:t>furnizeaza</a:t>
            </a:r>
            <a:r>
              <a:rPr lang="en-US" dirty="0"/>
              <a:t> </a:t>
            </a:r>
            <a:r>
              <a:rPr lang="en-US" dirty="0" err="1"/>
              <a:t>servicii</a:t>
            </a:r>
            <a:r>
              <a:rPr lang="en-US" dirty="0"/>
              <a:t> </a:t>
            </a:r>
            <a:r>
              <a:rPr lang="en-US" dirty="0" err="1"/>
              <a:t>clientilor</a:t>
            </a:r>
            <a:r>
              <a:rPr lang="en-US" dirty="0"/>
              <a:t> din </a:t>
            </a:r>
            <a:r>
              <a:rPr lang="en-US" dirty="0" err="1"/>
              <a:t>sectorul</a:t>
            </a:r>
            <a:r>
              <a:rPr lang="en-US" dirty="0"/>
              <a:t> public </a:t>
            </a:r>
            <a:r>
              <a:rPr lang="en-US" dirty="0" err="1"/>
              <a:t>si</a:t>
            </a:r>
            <a:r>
              <a:rPr lang="en-US" dirty="0"/>
              <a:t> </a:t>
            </a:r>
            <a:r>
              <a:rPr lang="en-US" dirty="0" err="1"/>
              <a:t>privat</a:t>
            </a:r>
            <a:r>
              <a:rPr lang="en-US" dirty="0"/>
              <a:t> </a:t>
            </a:r>
            <a:r>
              <a:rPr lang="en-US" dirty="0" smtClean="0"/>
              <a:t>in </a:t>
            </a:r>
            <a:r>
              <a:rPr lang="en-US" dirty="0" err="1"/>
              <a:t>urmatoarele</a:t>
            </a:r>
            <a:r>
              <a:rPr lang="en-US" dirty="0"/>
              <a:t> </a:t>
            </a:r>
            <a:r>
              <a:rPr lang="en-US" dirty="0" err="1"/>
              <a:t>domenii</a:t>
            </a:r>
            <a:r>
              <a:rPr lang="en-US" dirty="0"/>
              <a:t> </a:t>
            </a:r>
            <a:r>
              <a:rPr lang="en-US" dirty="0" err="1"/>
              <a:t>profesionale</a:t>
            </a:r>
            <a:r>
              <a:rPr lang="en-US" dirty="0"/>
              <a:t> - audit, </a:t>
            </a:r>
            <a:r>
              <a:rPr lang="en-US" dirty="0" err="1"/>
              <a:t>taxe</a:t>
            </a:r>
            <a:r>
              <a:rPr lang="en-US" dirty="0"/>
              <a:t>, </a:t>
            </a:r>
            <a:r>
              <a:rPr lang="en-US" dirty="0" err="1"/>
              <a:t>consultanta</a:t>
            </a:r>
            <a:r>
              <a:rPr lang="en-US" dirty="0"/>
              <a:t>, </a:t>
            </a:r>
            <a:r>
              <a:rPr lang="en-US" dirty="0" err="1"/>
              <a:t>consultanta</a:t>
            </a:r>
            <a:r>
              <a:rPr lang="en-US" dirty="0"/>
              <a:t> </a:t>
            </a:r>
            <a:r>
              <a:rPr lang="en-US" dirty="0" err="1"/>
              <a:t>financiara</a:t>
            </a:r>
            <a:r>
              <a:rPr lang="en-US" dirty="0"/>
              <a:t> – </a:t>
            </a:r>
            <a:r>
              <a:rPr lang="en-US" dirty="0" err="1"/>
              <a:t>deservind</a:t>
            </a:r>
            <a:r>
              <a:rPr lang="en-US" dirty="0"/>
              <a:t> </a:t>
            </a:r>
            <a:r>
              <a:rPr lang="en-US" dirty="0" err="1"/>
              <a:t>numeroase</a:t>
            </a:r>
            <a:r>
              <a:rPr lang="en-US" dirty="0"/>
              <a:t> </a:t>
            </a:r>
            <a:r>
              <a:rPr lang="en-US" dirty="0" err="1"/>
              <a:t>industrii</a:t>
            </a:r>
            <a:r>
              <a:rPr lang="en-US" dirty="0"/>
              <a:t>. </a:t>
            </a:r>
            <a:r>
              <a:rPr lang="en-US" dirty="0" err="1"/>
              <a:t>Prin</a:t>
            </a:r>
            <a:r>
              <a:rPr lang="en-US" dirty="0"/>
              <a:t> </a:t>
            </a:r>
            <a:r>
              <a:rPr lang="en-US" dirty="0" err="1"/>
              <a:t>intermediul</a:t>
            </a:r>
            <a:r>
              <a:rPr lang="en-US" dirty="0"/>
              <a:t> </a:t>
            </a:r>
            <a:r>
              <a:rPr lang="en-US" dirty="0" err="1"/>
              <a:t>retelei</a:t>
            </a:r>
            <a:r>
              <a:rPr lang="en-US" dirty="0"/>
              <a:t> sale </a:t>
            </a:r>
            <a:r>
              <a:rPr lang="en-US" dirty="0" err="1"/>
              <a:t>globale</a:t>
            </a:r>
            <a:r>
              <a:rPr lang="en-US" dirty="0"/>
              <a:t> de </a:t>
            </a:r>
            <a:r>
              <a:rPr lang="en-US" dirty="0" err="1"/>
              <a:t>firme</a:t>
            </a:r>
            <a:r>
              <a:rPr lang="en-US" dirty="0"/>
              <a:t> </a:t>
            </a:r>
            <a:r>
              <a:rPr lang="en-US" dirty="0" err="1"/>
              <a:t>membre</a:t>
            </a:r>
            <a:r>
              <a:rPr lang="en-US" dirty="0"/>
              <a:t>, care </a:t>
            </a:r>
            <a:r>
              <a:rPr lang="en-US" dirty="0" err="1"/>
              <a:t>activeaza</a:t>
            </a:r>
            <a:r>
              <a:rPr lang="en-US" dirty="0"/>
              <a:t> </a:t>
            </a:r>
            <a:r>
              <a:rPr lang="en-US" dirty="0" smtClean="0"/>
              <a:t>in </a:t>
            </a:r>
            <a:r>
              <a:rPr lang="en-US" dirty="0" err="1"/>
              <a:t>peste</a:t>
            </a:r>
            <a:r>
              <a:rPr lang="en-US" dirty="0"/>
              <a:t> 150 de </a:t>
            </a:r>
            <a:r>
              <a:rPr lang="en-US" dirty="0" err="1"/>
              <a:t>tari</a:t>
            </a:r>
            <a:r>
              <a:rPr lang="en-US" dirty="0"/>
              <a:t>, Deloitte </a:t>
            </a:r>
            <a:r>
              <a:rPr lang="en-US" dirty="0" err="1"/>
              <a:t>pune</a:t>
            </a:r>
            <a:r>
              <a:rPr lang="en-US" dirty="0"/>
              <a:t> la </a:t>
            </a:r>
            <a:r>
              <a:rPr lang="en-US" dirty="0" err="1"/>
              <a:t>dispozitia</a:t>
            </a:r>
            <a:r>
              <a:rPr lang="en-US" dirty="0"/>
              <a:t> </a:t>
            </a:r>
            <a:r>
              <a:rPr lang="en-US" dirty="0" err="1"/>
              <a:t>clientilor</a:t>
            </a:r>
            <a:r>
              <a:rPr lang="en-US" dirty="0"/>
              <a:t> </a:t>
            </a:r>
            <a:r>
              <a:rPr lang="en-US" dirty="0" err="1"/>
              <a:t>sai</a:t>
            </a:r>
            <a:r>
              <a:rPr lang="en-US" dirty="0"/>
              <a:t> </a:t>
            </a:r>
            <a:r>
              <a:rPr lang="en-US" dirty="0" err="1"/>
              <a:t>resursele</a:t>
            </a:r>
            <a:r>
              <a:rPr lang="en-US" dirty="0"/>
              <a:t> </a:t>
            </a:r>
            <a:r>
              <a:rPr lang="en-US" dirty="0" err="1"/>
              <a:t>internationale</a:t>
            </a:r>
            <a:r>
              <a:rPr lang="en-US" dirty="0"/>
              <a:t> </a:t>
            </a:r>
            <a:r>
              <a:rPr lang="en-US" dirty="0" err="1"/>
              <a:t>precum</a:t>
            </a:r>
            <a:r>
              <a:rPr lang="en-US" dirty="0"/>
              <a:t> </a:t>
            </a:r>
            <a:r>
              <a:rPr lang="en-US" dirty="0" err="1"/>
              <a:t>si</a:t>
            </a:r>
            <a:r>
              <a:rPr lang="en-US" dirty="0"/>
              <a:t> </a:t>
            </a:r>
            <a:r>
              <a:rPr lang="en-US" dirty="0" err="1"/>
              <a:t>priceperea</a:t>
            </a:r>
            <a:r>
              <a:rPr lang="en-US" dirty="0"/>
              <a:t> </a:t>
            </a:r>
            <a:r>
              <a:rPr lang="en-US" dirty="0" err="1"/>
              <a:t>locala</a:t>
            </a:r>
            <a:r>
              <a:rPr lang="en-US" dirty="0"/>
              <a:t> </a:t>
            </a:r>
            <a:r>
              <a:rPr lang="en-US" dirty="0" err="1"/>
              <a:t>pentru</a:t>
            </a:r>
            <a:r>
              <a:rPr lang="en-US" dirty="0"/>
              <a:t> a-</a:t>
            </a:r>
            <a:r>
              <a:rPr lang="en-US" dirty="0" err="1"/>
              <a:t>i</a:t>
            </a:r>
            <a:r>
              <a:rPr lang="en-US" dirty="0"/>
              <a:t> </a:t>
            </a:r>
            <a:r>
              <a:rPr lang="en-US" dirty="0" err="1"/>
              <a:t>ajuta</a:t>
            </a:r>
            <a:r>
              <a:rPr lang="en-US" dirty="0"/>
              <a:t> </a:t>
            </a:r>
            <a:r>
              <a:rPr lang="en-US" dirty="0" err="1"/>
              <a:t>sa</a:t>
            </a:r>
            <a:r>
              <a:rPr lang="en-US" dirty="0"/>
              <a:t> </a:t>
            </a:r>
            <a:r>
              <a:rPr lang="en-US" dirty="0" err="1"/>
              <a:t>exceleze</a:t>
            </a:r>
            <a:r>
              <a:rPr lang="en-US" dirty="0"/>
              <a:t> </a:t>
            </a:r>
            <a:r>
              <a:rPr lang="en-US" dirty="0" err="1"/>
              <a:t>indiferent</a:t>
            </a:r>
            <a:r>
              <a:rPr lang="en-US" dirty="0"/>
              <a:t> de </a:t>
            </a:r>
            <a:r>
              <a:rPr lang="en-US" dirty="0" err="1"/>
              <a:t>locul</a:t>
            </a:r>
            <a:r>
              <a:rPr lang="en-US" dirty="0"/>
              <a:t> </a:t>
            </a:r>
            <a:r>
              <a:rPr lang="en-US" dirty="0" smtClean="0"/>
              <a:t>in </a:t>
            </a:r>
            <a:r>
              <a:rPr lang="en-US" dirty="0"/>
              <a:t>care </a:t>
            </a:r>
            <a:r>
              <a:rPr lang="en-US" dirty="0" err="1"/>
              <a:t>acestia</a:t>
            </a:r>
            <a:r>
              <a:rPr lang="en-US" dirty="0"/>
              <a:t> </a:t>
            </a:r>
            <a:r>
              <a:rPr lang="en-US" dirty="0" err="1" smtClean="0"/>
              <a:t>isi</a:t>
            </a:r>
            <a:r>
              <a:rPr lang="en-US" dirty="0" smtClean="0"/>
              <a:t> </a:t>
            </a:r>
            <a:r>
              <a:rPr lang="en-US" dirty="0" err="1"/>
              <a:t>desfasoara</a:t>
            </a:r>
            <a:r>
              <a:rPr lang="en-US" dirty="0"/>
              <a:t> </a:t>
            </a:r>
            <a:r>
              <a:rPr lang="en-US" dirty="0" err="1"/>
              <a:t>activitatea</a:t>
            </a:r>
            <a:r>
              <a:rPr lang="en-US" dirty="0"/>
              <a:t>. </a:t>
            </a:r>
            <a:r>
              <a:rPr lang="fr-FR" dirty="0" err="1"/>
              <a:t>Obiectivul</a:t>
            </a:r>
            <a:r>
              <a:rPr lang="fr-FR" dirty="0"/>
              <a:t> </a:t>
            </a:r>
            <a:r>
              <a:rPr lang="fr-FR" dirty="0" err="1"/>
              <a:t>celor</a:t>
            </a:r>
            <a:r>
              <a:rPr lang="fr-FR" dirty="0"/>
              <a:t> 225 000 de </a:t>
            </a:r>
            <a:r>
              <a:rPr lang="fr-FR" dirty="0" err="1"/>
              <a:t>profesionisti</a:t>
            </a:r>
            <a:r>
              <a:rPr lang="fr-FR" dirty="0"/>
              <a:t> </a:t>
            </a:r>
            <a:r>
              <a:rPr lang="fr-FR" dirty="0" err="1"/>
              <a:t>din</a:t>
            </a:r>
            <a:r>
              <a:rPr lang="fr-FR" dirty="0"/>
              <a:t> Deloitte este </a:t>
            </a:r>
            <a:r>
              <a:rPr lang="fr-FR" dirty="0" err="1"/>
              <a:t>acela</a:t>
            </a:r>
            <a:r>
              <a:rPr lang="fr-FR" dirty="0"/>
              <a:t> de a </a:t>
            </a:r>
            <a:r>
              <a:rPr lang="fr-FR" dirty="0" err="1"/>
              <a:t>crea</a:t>
            </a:r>
            <a:r>
              <a:rPr lang="fr-FR" dirty="0"/>
              <a:t> un impact </a:t>
            </a:r>
            <a:r>
              <a:rPr lang="fr-FR" dirty="0" err="1"/>
              <a:t>vizibil</a:t>
            </a:r>
            <a:r>
              <a:rPr lang="fr-FR" dirty="0"/>
              <a:t> </a:t>
            </a:r>
            <a:r>
              <a:rPr lang="fr-FR" dirty="0" smtClean="0"/>
              <a:t>in </a:t>
            </a:r>
            <a:r>
              <a:rPr lang="fr-FR" dirty="0" err="1"/>
              <a:t>societate</a:t>
            </a:r>
            <a:r>
              <a:rPr lang="fr-FR" dirty="0"/>
              <a:t>.</a:t>
            </a:r>
            <a:endParaRPr lang="en-US" dirty="0"/>
          </a:p>
          <a:p>
            <a:r>
              <a:rPr lang="en-US" dirty="0"/>
              <a:t>© </a:t>
            </a:r>
            <a:r>
              <a:rPr lang="en-US" dirty="0" smtClean="0"/>
              <a:t>2017 </a:t>
            </a:r>
            <a:r>
              <a:rPr lang="en-US" dirty="0"/>
              <a:t>Deloitte Romania</a:t>
            </a:r>
          </a:p>
        </p:txBody>
      </p:sp>
    </p:spTree>
    <p:extLst>
      <p:ext uri="{BB962C8B-B14F-4D97-AF65-F5344CB8AC3E}">
        <p14:creationId xmlns:p14="http://schemas.microsoft.com/office/powerpoint/2010/main" val="84662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gray">
          <a:xfrm>
            <a:off x="469900" y="402586"/>
            <a:ext cx="11252200" cy="698500"/>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ro-RO" b="0" i="0" u="none" strike="noStrike" kern="1200" cap="none" spc="0" normalizeH="0" baseline="0" noProof="0" dirty="0" smtClean="0">
                <a:ln>
                  <a:noFill/>
                </a:ln>
                <a:solidFill>
                  <a:sysClr val="windowText" lastClr="000000"/>
                </a:solidFill>
                <a:effectLst/>
                <a:uLnTx/>
                <a:uFillTx/>
                <a:latin typeface="Verdana"/>
                <a:ea typeface="+mj-ea"/>
                <a:cs typeface="+mj-cs"/>
              </a:rPr>
              <a:t>Sumar</a:t>
            </a:r>
            <a:endParaRPr kumimoji="0" lang="en-US" b="0" i="0" u="none" strike="noStrike" kern="1200" cap="none" spc="0" normalizeH="0" baseline="0" noProof="0" dirty="0">
              <a:ln>
                <a:noFill/>
              </a:ln>
              <a:solidFill>
                <a:sysClr val="windowText" lastClr="000000"/>
              </a:solidFill>
              <a:effectLst/>
              <a:uLnTx/>
              <a:uFillTx/>
              <a:latin typeface="Verdana"/>
              <a:ea typeface="+mj-ea"/>
              <a:cs typeface="+mj-cs"/>
            </a:endParaRPr>
          </a:p>
        </p:txBody>
      </p:sp>
      <p:graphicFrame>
        <p:nvGraphicFramePr>
          <p:cNvPr id="8" name="Diagram 7"/>
          <p:cNvGraphicFramePr/>
          <p:nvPr>
            <p:extLst>
              <p:ext uri="{D42A27DB-BD31-4B8C-83A1-F6EECF244321}">
                <p14:modId xmlns:p14="http://schemas.microsoft.com/office/powerpoint/2010/main" val="2318690223"/>
              </p:ext>
            </p:extLst>
          </p:nvPr>
        </p:nvGraphicFramePr>
        <p:xfrm>
          <a:off x="469900" y="1352349"/>
          <a:ext cx="5412285" cy="4153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1365931" y="6432616"/>
            <a:ext cx="356169" cy="215444"/>
          </a:xfrm>
          <a:prstGeom prst="rect">
            <a:avLst/>
          </a:prstGeom>
          <a:noFill/>
        </p:spPr>
        <p:txBody>
          <a:bodyPr wrap="square" rtlCol="0">
            <a:spAutoFit/>
          </a:bodyPr>
          <a:lstStyle/>
          <a:p>
            <a:r>
              <a:rPr lang="en-US" sz="800" dirty="0" smtClean="0">
                <a:solidFill>
                  <a:schemeClr val="bg2">
                    <a:lumMod val="50000"/>
                  </a:schemeClr>
                </a:solidFill>
              </a:rPr>
              <a:t>2</a:t>
            </a:r>
            <a:endParaRPr lang="en-US" sz="1400" dirty="0">
              <a:solidFill>
                <a:schemeClr val="bg2">
                  <a:lumMod val="50000"/>
                </a:schemeClr>
              </a:solidFill>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49312" y="0"/>
            <a:ext cx="4742688" cy="6858000"/>
          </a:xfrm>
          <a:prstGeom prst="rect">
            <a:avLst/>
          </a:prstGeom>
        </p:spPr>
      </p:pic>
    </p:spTree>
    <p:extLst>
      <p:ext uri="{BB962C8B-B14F-4D97-AF65-F5344CB8AC3E}">
        <p14:creationId xmlns:p14="http://schemas.microsoft.com/office/powerpoint/2010/main" val="3525495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4"/>
          <p:cNvSpPr txBox="1">
            <a:spLocks/>
          </p:cNvSpPr>
          <p:nvPr/>
        </p:nvSpPr>
        <p:spPr>
          <a:xfrm>
            <a:off x="469900" y="1190162"/>
            <a:ext cx="11062458" cy="4974583"/>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algn="just"/>
            <a:endParaRPr lang="ro-RO" sz="1400" dirty="0">
              <a:solidFill>
                <a:srgbClr val="E30613"/>
              </a:solidFill>
            </a:endParaRPr>
          </a:p>
        </p:txBody>
      </p:sp>
      <p:sp>
        <p:nvSpPr>
          <p:cNvPr id="22" name="Title 2"/>
          <p:cNvSpPr>
            <a:spLocks noGrp="1"/>
          </p:cNvSpPr>
          <p:nvPr>
            <p:ph type="title"/>
          </p:nvPr>
        </p:nvSpPr>
        <p:spPr>
          <a:xfrm>
            <a:off x="469900" y="402587"/>
            <a:ext cx="11252200" cy="334102"/>
          </a:xfrm>
        </p:spPr>
        <p:txBody>
          <a:bodyPr/>
          <a:lstStyle/>
          <a:p>
            <a:r>
              <a:rPr lang="ro-RO" dirty="0" smtClean="0"/>
              <a:t>Fiscalitatea în strategia energetică</a:t>
            </a:r>
            <a:endParaRPr lang="en-US" dirty="0"/>
          </a:p>
        </p:txBody>
      </p:sp>
      <p:sp>
        <p:nvSpPr>
          <p:cNvPr id="3" name="Content Placeholder 2"/>
          <p:cNvSpPr>
            <a:spLocks noGrp="1"/>
          </p:cNvSpPr>
          <p:nvPr>
            <p:ph idx="1"/>
          </p:nvPr>
        </p:nvSpPr>
        <p:spPr>
          <a:xfrm>
            <a:off x="469900" y="1190162"/>
            <a:ext cx="11252200" cy="5154344"/>
          </a:xfrm>
        </p:spPr>
        <p:txBody>
          <a:bodyPr/>
          <a:lstStyle/>
          <a:p>
            <a:r>
              <a:rPr lang="ro-RO" sz="1600" b="1" dirty="0" smtClean="0">
                <a:solidFill>
                  <a:srgbClr val="007680"/>
                </a:solidFill>
              </a:rPr>
              <a:t>Context </a:t>
            </a:r>
          </a:p>
          <a:p>
            <a:endParaRPr lang="ro-RO" sz="1600" b="1" dirty="0">
              <a:solidFill>
                <a:srgbClr val="007680"/>
              </a:solidFill>
            </a:endParaRPr>
          </a:p>
          <a:p>
            <a:endParaRPr lang="ro-RO" sz="1600" b="1" dirty="0" smtClean="0">
              <a:solidFill>
                <a:srgbClr val="007680"/>
              </a:solidFill>
            </a:endParaRPr>
          </a:p>
          <a:p>
            <a:endParaRPr lang="ro-RO" sz="800" b="1" dirty="0" smtClean="0"/>
          </a:p>
          <a:p>
            <a:r>
              <a:rPr lang="ro-RO" sz="1600" b="1" dirty="0" smtClean="0">
                <a:solidFill>
                  <a:srgbClr val="007680"/>
                </a:solidFill>
              </a:rPr>
              <a:t>Programul </a:t>
            </a:r>
            <a:r>
              <a:rPr lang="ro-RO" sz="1600" b="1" dirty="0">
                <a:solidFill>
                  <a:srgbClr val="007680"/>
                </a:solidFill>
              </a:rPr>
              <a:t>de guvernare</a:t>
            </a:r>
          </a:p>
          <a:p>
            <a:endParaRPr lang="en-US" sz="1600" b="1" dirty="0" smtClean="0">
              <a:solidFill>
                <a:srgbClr val="012169"/>
              </a:solidFill>
            </a:endParaRPr>
          </a:p>
          <a:p>
            <a:endParaRPr lang="ro-RO" sz="1600" b="1" dirty="0" smtClean="0">
              <a:solidFill>
                <a:srgbClr val="007680"/>
              </a:solidFill>
            </a:endParaRPr>
          </a:p>
          <a:p>
            <a:endParaRPr lang="ro-RO" sz="1600" b="1" dirty="0" smtClean="0">
              <a:solidFill>
                <a:srgbClr val="007680"/>
              </a:solidFill>
            </a:endParaRPr>
          </a:p>
          <a:p>
            <a:r>
              <a:rPr lang="ro-RO" sz="1600" b="1" dirty="0" smtClean="0">
                <a:solidFill>
                  <a:srgbClr val="007680"/>
                </a:solidFill>
              </a:rPr>
              <a:t>Strategia </a:t>
            </a:r>
            <a:r>
              <a:rPr lang="ro-RO" sz="1600" b="1" dirty="0">
                <a:solidFill>
                  <a:srgbClr val="007680"/>
                </a:solidFill>
              </a:rPr>
              <a:t>Energetică </a:t>
            </a:r>
            <a:r>
              <a:rPr lang="en-US" sz="1600" b="1" dirty="0" smtClean="0">
                <a:solidFill>
                  <a:srgbClr val="007680"/>
                </a:solidFill>
              </a:rPr>
              <a:t>– draft </a:t>
            </a:r>
            <a:r>
              <a:rPr lang="en-US" sz="1600" b="1" dirty="0" err="1" smtClean="0">
                <a:solidFill>
                  <a:srgbClr val="007680"/>
                </a:solidFill>
              </a:rPr>
              <a:t>emis</a:t>
            </a:r>
            <a:r>
              <a:rPr lang="en-US" sz="1600" b="1" dirty="0" smtClean="0">
                <a:solidFill>
                  <a:srgbClr val="007680"/>
                </a:solidFill>
              </a:rPr>
              <a:t> de </a:t>
            </a:r>
            <a:r>
              <a:rPr lang="en-US" sz="1600" b="1" dirty="0" err="1" smtClean="0">
                <a:solidFill>
                  <a:srgbClr val="007680"/>
                </a:solidFill>
              </a:rPr>
              <a:t>Guvern</a:t>
            </a:r>
            <a:endParaRPr lang="ro-RO" sz="1600" b="1" dirty="0">
              <a:solidFill>
                <a:srgbClr val="007680"/>
              </a:solidFill>
            </a:endParaRPr>
          </a:p>
          <a:p>
            <a:pPr marL="703788" lvl="3" indent="-228600">
              <a:buFont typeface="Wingdings" panose="05000000000000000000" pitchFamily="2" charset="2"/>
              <a:buChar char="§"/>
            </a:pPr>
            <a:endParaRPr lang="ro-RO" sz="800" dirty="0" smtClean="0"/>
          </a:p>
          <a:p>
            <a:endParaRPr lang="en-US" sz="1600" dirty="0"/>
          </a:p>
          <a:p>
            <a:endParaRPr lang="en-US" sz="1600" b="1" dirty="0"/>
          </a:p>
        </p:txBody>
      </p:sp>
      <p:sp>
        <p:nvSpPr>
          <p:cNvPr id="2" name="Rounded Rectangle 1"/>
          <p:cNvSpPr/>
          <p:nvPr/>
        </p:nvSpPr>
        <p:spPr bwMode="gray">
          <a:xfrm>
            <a:off x="469900" y="1516093"/>
            <a:ext cx="6127844" cy="734172"/>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wrap="square" lIns="88900" tIns="88900" rIns="88900" bIns="88900" rtlCol="0" anchor="ctr"/>
          <a:lstStyle/>
          <a:p>
            <a:pPr marL="285750" indent="-285750">
              <a:buFont typeface="Wingdings" panose="05000000000000000000" pitchFamily="2" charset="2"/>
              <a:buChar char="§"/>
            </a:pPr>
            <a:r>
              <a:rPr lang="ro-RO" sz="1400" dirty="0"/>
              <a:t>Preț</a:t>
            </a:r>
            <a:r>
              <a:rPr lang="en-US" sz="1400" dirty="0" err="1"/>
              <a:t>uri</a:t>
            </a:r>
            <a:r>
              <a:rPr lang="en-US" sz="1400" dirty="0"/>
              <a:t> </a:t>
            </a:r>
            <a:r>
              <a:rPr lang="en-US" sz="1400" dirty="0" err="1"/>
              <a:t>sc</a:t>
            </a:r>
            <a:r>
              <a:rPr lang="ro-RO" sz="1400" dirty="0"/>
              <a:t>ă</a:t>
            </a:r>
            <a:r>
              <a:rPr lang="en-US" sz="1400" dirty="0" err="1"/>
              <a:t>zute</a:t>
            </a:r>
            <a:r>
              <a:rPr lang="en-US" sz="1400" dirty="0"/>
              <a:t> la </a:t>
            </a:r>
            <a:r>
              <a:rPr lang="en-US" sz="1400" dirty="0" err="1"/>
              <a:t>nivel</a:t>
            </a:r>
            <a:r>
              <a:rPr lang="en-US" sz="1400" dirty="0"/>
              <a:t> </a:t>
            </a:r>
            <a:r>
              <a:rPr lang="en-US" sz="1400" dirty="0" err="1"/>
              <a:t>mondial</a:t>
            </a:r>
            <a:endParaRPr lang="en-US" sz="1400" dirty="0"/>
          </a:p>
          <a:p>
            <a:pPr marL="285750" indent="-285750">
              <a:buFont typeface="Wingdings" panose="05000000000000000000" pitchFamily="2" charset="2"/>
              <a:buChar char="§"/>
            </a:pPr>
            <a:r>
              <a:rPr lang="ro-RO" sz="1400" dirty="0"/>
              <a:t>Nevoie de investiții î</a:t>
            </a:r>
            <a:r>
              <a:rPr lang="en-US" sz="1400" dirty="0"/>
              <a:t>n </a:t>
            </a:r>
            <a:r>
              <a:rPr lang="en-US" sz="1400" dirty="0" err="1"/>
              <a:t>explorare</a:t>
            </a:r>
            <a:r>
              <a:rPr lang="en-US" sz="1400" dirty="0"/>
              <a:t> </a:t>
            </a:r>
            <a:r>
              <a:rPr lang="ro-RO" sz="1400" dirty="0"/>
              <a:t>ș</a:t>
            </a:r>
            <a:r>
              <a:rPr lang="en-US" sz="1400" dirty="0" err="1"/>
              <a:t>i</a:t>
            </a:r>
            <a:r>
              <a:rPr lang="en-US" sz="1400" dirty="0"/>
              <a:t> </a:t>
            </a:r>
            <a:r>
              <a:rPr lang="en-US" sz="1400" dirty="0" err="1"/>
              <a:t>exploatare</a:t>
            </a:r>
            <a:r>
              <a:rPr lang="en-US" sz="1400" dirty="0"/>
              <a:t> </a:t>
            </a:r>
            <a:r>
              <a:rPr lang="ro-RO" sz="1400" dirty="0"/>
              <a:t>-</a:t>
            </a:r>
            <a:r>
              <a:rPr lang="en-US" sz="1400" dirty="0"/>
              <a:t> </a:t>
            </a:r>
            <a:r>
              <a:rPr lang="en-US" sz="1400" dirty="0" err="1"/>
              <a:t>peste</a:t>
            </a:r>
            <a:r>
              <a:rPr lang="en-US" sz="1400" dirty="0"/>
              <a:t> 1 </a:t>
            </a:r>
            <a:r>
              <a:rPr lang="en-US" sz="1400" dirty="0" err="1"/>
              <a:t>mld</a:t>
            </a:r>
            <a:r>
              <a:rPr lang="en-US" sz="1400" dirty="0"/>
              <a:t> euro </a:t>
            </a:r>
            <a:r>
              <a:rPr lang="en-US" sz="1400" dirty="0" err="1"/>
              <a:t>anual</a:t>
            </a:r>
            <a:endParaRPr lang="en-US" sz="1400" dirty="0"/>
          </a:p>
        </p:txBody>
      </p:sp>
      <p:sp>
        <p:nvSpPr>
          <p:cNvPr id="8" name="Rounded Rectangle 7"/>
          <p:cNvSpPr/>
          <p:nvPr/>
        </p:nvSpPr>
        <p:spPr bwMode="gray">
          <a:xfrm>
            <a:off x="469900" y="3084478"/>
            <a:ext cx="6127844" cy="734172"/>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wrap="square" lIns="88900" tIns="88900" rIns="88900" bIns="88900" rtlCol="0" anchor="ctr"/>
          <a:lstStyle/>
          <a:p>
            <a:pPr marL="285750" indent="-285750">
              <a:buFont typeface="Wingdings" panose="05000000000000000000" pitchFamily="2" charset="2"/>
              <a:buChar char="§"/>
            </a:pPr>
            <a:r>
              <a:rPr lang="ro-RO" sz="1400" dirty="0"/>
              <a:t>Revizuirea legislației fiscale în domeniul petrolului și gazelor naturale</a:t>
            </a:r>
            <a:endParaRPr lang="en-US" sz="1400" dirty="0"/>
          </a:p>
        </p:txBody>
      </p:sp>
      <p:sp>
        <p:nvSpPr>
          <p:cNvPr id="9" name="Rounded Rectangle 8"/>
          <p:cNvSpPr/>
          <p:nvPr/>
        </p:nvSpPr>
        <p:spPr bwMode="gray">
          <a:xfrm>
            <a:off x="469900" y="4738856"/>
            <a:ext cx="6127844" cy="1199605"/>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wrap="square" lIns="88900" tIns="88900" rIns="88900" bIns="88900" rtlCol="0" anchor="ctr"/>
          <a:lstStyle/>
          <a:p>
            <a:pPr marL="285750" indent="-285750">
              <a:buFont typeface="Wingdings" panose="05000000000000000000" pitchFamily="2" charset="2"/>
              <a:buChar char="§"/>
            </a:pPr>
            <a:r>
              <a:rPr lang="ro-RO" sz="1400" dirty="0"/>
              <a:t>Claritatea și stabilitatea fiscalității </a:t>
            </a:r>
          </a:p>
          <a:p>
            <a:pPr marL="285750" indent="-285750">
              <a:buFont typeface="Wingdings" panose="05000000000000000000" pitchFamily="2" charset="2"/>
              <a:buChar char="§"/>
            </a:pPr>
            <a:r>
              <a:rPr lang="en-US" sz="1400" dirty="0" err="1"/>
              <a:t>Sistemul</a:t>
            </a:r>
            <a:r>
              <a:rPr lang="en-US" sz="1400" dirty="0"/>
              <a:t> fiscal </a:t>
            </a:r>
            <a:r>
              <a:rPr lang="en-US" sz="1400" dirty="0" err="1"/>
              <a:t>petrolier</a:t>
            </a:r>
            <a:r>
              <a:rPr lang="en-US" sz="1400" dirty="0"/>
              <a:t> </a:t>
            </a:r>
            <a:r>
              <a:rPr lang="en-US" sz="1400" dirty="0" err="1"/>
              <a:t>trebuie</a:t>
            </a:r>
            <a:r>
              <a:rPr lang="en-US" sz="1400" dirty="0"/>
              <a:t> </a:t>
            </a:r>
            <a:r>
              <a:rPr lang="en-US" sz="1400" dirty="0" err="1"/>
              <a:t>să</a:t>
            </a:r>
            <a:r>
              <a:rPr lang="en-US" sz="1400" dirty="0"/>
              <a:t> </a:t>
            </a:r>
            <a:r>
              <a:rPr lang="en-US" sz="1400" dirty="0" err="1"/>
              <a:t>sprijine</a:t>
            </a:r>
            <a:r>
              <a:rPr lang="en-US" sz="1400" dirty="0"/>
              <a:t> </a:t>
            </a:r>
            <a:r>
              <a:rPr lang="en-US" sz="1400" dirty="0" err="1"/>
              <a:t>parteneriate</a:t>
            </a:r>
            <a:r>
              <a:rPr lang="en-US" sz="1400" dirty="0"/>
              <a:t> </a:t>
            </a:r>
            <a:r>
              <a:rPr lang="en-US" sz="1400" dirty="0" err="1"/>
              <a:t>durabile</a:t>
            </a:r>
            <a:r>
              <a:rPr lang="en-US" sz="1400" dirty="0"/>
              <a:t> </a:t>
            </a:r>
            <a:r>
              <a:rPr lang="en-US" sz="1400" dirty="0" err="1"/>
              <a:t>între</a:t>
            </a:r>
            <a:r>
              <a:rPr lang="en-US" sz="1400" dirty="0"/>
              <a:t> stat </a:t>
            </a:r>
            <a:r>
              <a:rPr lang="en-US" sz="1400" dirty="0" err="1"/>
              <a:t>și</a:t>
            </a:r>
            <a:r>
              <a:rPr lang="en-US" sz="1400" dirty="0"/>
              <a:t> </a:t>
            </a:r>
            <a:r>
              <a:rPr lang="en-US" sz="1400" dirty="0" err="1"/>
              <a:t>companii</a:t>
            </a:r>
            <a:endParaRPr lang="en-US" sz="1400" dirty="0"/>
          </a:p>
          <a:p>
            <a:pPr marL="285750" indent="-285750">
              <a:buFont typeface="Wingdings" panose="05000000000000000000" pitchFamily="2" charset="2"/>
              <a:buChar char="§"/>
            </a:pPr>
            <a:r>
              <a:rPr lang="en-US" sz="1400" dirty="0" err="1"/>
              <a:t>Fiscalitatea</a:t>
            </a:r>
            <a:r>
              <a:rPr lang="en-US" sz="1400" dirty="0"/>
              <a:t> – component</a:t>
            </a:r>
            <a:r>
              <a:rPr lang="ro-RO" sz="1400" dirty="0"/>
              <a:t>ă</a:t>
            </a:r>
            <a:r>
              <a:rPr lang="en-US" sz="1400" dirty="0"/>
              <a:t> important</a:t>
            </a:r>
            <a:r>
              <a:rPr lang="ro-RO" sz="1400" dirty="0"/>
              <a:t>ă</a:t>
            </a:r>
            <a:r>
              <a:rPr lang="en-US" sz="1400" dirty="0"/>
              <a:t> a </a:t>
            </a:r>
            <a:r>
              <a:rPr lang="en-US" sz="1400" dirty="0" err="1"/>
              <a:t>Scenariul</a:t>
            </a:r>
            <a:r>
              <a:rPr lang="en-US" sz="1400" dirty="0"/>
              <a:t> </a:t>
            </a:r>
            <a:r>
              <a:rPr lang="en-US" sz="1400" dirty="0" err="1"/>
              <a:t>Optim</a:t>
            </a:r>
            <a:r>
              <a:rPr lang="en-US" sz="1400" dirty="0"/>
              <a:t> </a:t>
            </a:r>
            <a:r>
              <a:rPr lang="ro-RO" sz="1400" dirty="0"/>
              <a:t>al Strategiei energetice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708" y="3818650"/>
            <a:ext cx="2660650" cy="2660650"/>
          </a:xfrm>
          <a:prstGeom prst="rect">
            <a:avLst/>
          </a:prstGeom>
        </p:spPr>
      </p:pic>
    </p:spTree>
    <p:extLst>
      <p:ext uri="{BB962C8B-B14F-4D97-AF65-F5344CB8AC3E}">
        <p14:creationId xmlns:p14="http://schemas.microsoft.com/office/powerpoint/2010/main" val="277383142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9" name="Title 1"/>
          <p:cNvSpPr>
            <a:spLocks noGrp="1"/>
          </p:cNvSpPr>
          <p:nvPr>
            <p:ph type="title"/>
          </p:nvPr>
        </p:nvSpPr>
        <p:spPr/>
        <p:txBody>
          <a:bodyPr/>
          <a:lstStyle/>
          <a:p>
            <a:r>
              <a:rPr lang="ro-RO" dirty="0"/>
              <a:t>Care sunt caracteristicile regimului fiscal </a:t>
            </a:r>
            <a:r>
              <a:rPr lang="en-US" dirty="0" err="1"/>
              <a:t>optim</a:t>
            </a:r>
            <a:r>
              <a:rPr lang="en-US" dirty="0"/>
              <a:t> </a:t>
            </a:r>
            <a:r>
              <a:rPr lang="ro-RO" dirty="0"/>
              <a:t>pentru sectorul </a:t>
            </a:r>
            <a:r>
              <a:rPr lang="ro-RO" dirty="0" err="1"/>
              <a:t>upstream</a:t>
            </a:r>
            <a:r>
              <a:rPr lang="ro-RO" dirty="0"/>
              <a:t>?</a:t>
            </a:r>
            <a:r>
              <a:rPr lang="en-US" dirty="0"/>
              <a:t/>
            </a:r>
            <a:br>
              <a:rPr lang="en-US" dirty="0"/>
            </a:br>
            <a:endParaRPr lang="en-US" dirty="0" smtClean="0"/>
          </a:p>
        </p:txBody>
      </p:sp>
      <p:sp>
        <p:nvSpPr>
          <p:cNvPr id="49" name="Right Arrow 48"/>
          <p:cNvSpPr/>
          <p:nvPr/>
        </p:nvSpPr>
        <p:spPr>
          <a:xfrm>
            <a:off x="482386" y="1026514"/>
            <a:ext cx="9521422" cy="1757345"/>
          </a:xfrm>
          <a:prstGeom prst="rightArrow">
            <a:avLst>
              <a:gd name="adj1" fmla="val 66450"/>
              <a:gd name="adj2" fmla="val 50000"/>
            </a:avLst>
          </a:prstGeom>
          <a:solidFill>
            <a:schemeClr val="accent5">
              <a:lumMod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50" name="Right Arrow 49"/>
          <p:cNvSpPr/>
          <p:nvPr/>
        </p:nvSpPr>
        <p:spPr>
          <a:xfrm>
            <a:off x="500644" y="2536420"/>
            <a:ext cx="8624186" cy="1746987"/>
          </a:xfrm>
          <a:prstGeom prst="rightArrow">
            <a:avLst>
              <a:gd name="adj1" fmla="val 66450"/>
              <a:gd name="adj2" fmla="val 50000"/>
            </a:avLst>
          </a:prstGeom>
          <a:solidFill>
            <a:srgbClr val="0076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51" name="Right Arrow 50"/>
          <p:cNvSpPr/>
          <p:nvPr/>
        </p:nvSpPr>
        <p:spPr>
          <a:xfrm>
            <a:off x="469899" y="4082134"/>
            <a:ext cx="9533909" cy="1680845"/>
          </a:xfrm>
          <a:prstGeom prst="rightArrow">
            <a:avLst>
              <a:gd name="adj1" fmla="val 66450"/>
              <a:gd name="adj2" fmla="val 50000"/>
            </a:avLst>
          </a:prstGeom>
          <a:solidFill>
            <a:srgbClr val="00ABAB"/>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52" name="Flowchart: Data 9"/>
          <p:cNvSpPr/>
          <p:nvPr/>
        </p:nvSpPr>
        <p:spPr>
          <a:xfrm>
            <a:off x="1669637" y="1128749"/>
            <a:ext cx="1988820" cy="471360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050"/>
              <a:gd name="connsiteY0" fmla="*/ 10000 h 10000"/>
              <a:gd name="connsiteX1" fmla="*/ 2000 w 13050"/>
              <a:gd name="connsiteY1" fmla="*/ 0 h 10000"/>
              <a:gd name="connsiteX2" fmla="*/ 13050 w 13050"/>
              <a:gd name="connsiteY2" fmla="*/ 0 h 10000"/>
              <a:gd name="connsiteX3" fmla="*/ 8000 w 13050"/>
              <a:gd name="connsiteY3" fmla="*/ 10000 h 10000"/>
              <a:gd name="connsiteX4" fmla="*/ 0 w 13050"/>
              <a:gd name="connsiteY4" fmla="*/ 10000 h 10000"/>
              <a:gd name="connsiteX0" fmla="*/ 0 w 13050"/>
              <a:gd name="connsiteY0" fmla="*/ 10000 h 10000"/>
              <a:gd name="connsiteX1" fmla="*/ 5300 w 13050"/>
              <a:gd name="connsiteY1" fmla="*/ 0 h 10000"/>
              <a:gd name="connsiteX2" fmla="*/ 13050 w 13050"/>
              <a:gd name="connsiteY2" fmla="*/ 0 h 10000"/>
              <a:gd name="connsiteX3" fmla="*/ 8000 w 13050"/>
              <a:gd name="connsiteY3" fmla="*/ 10000 h 10000"/>
              <a:gd name="connsiteX4" fmla="*/ 0 w 1305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0" h="10000">
                <a:moveTo>
                  <a:pt x="0" y="10000"/>
                </a:moveTo>
                <a:lnTo>
                  <a:pt x="5300" y="0"/>
                </a:lnTo>
                <a:lnTo>
                  <a:pt x="13050" y="0"/>
                </a:lnTo>
                <a:lnTo>
                  <a:pt x="8000" y="10000"/>
                </a:lnTo>
                <a:lnTo>
                  <a:pt x="0" y="10000"/>
                </a:lnTo>
                <a:close/>
              </a:path>
            </a:pathLst>
          </a:custGeom>
          <a:solidFill>
            <a:schemeClr val="bg1">
              <a:alpha val="74902"/>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54" name="Half Frame 53"/>
          <p:cNvSpPr/>
          <p:nvPr/>
        </p:nvSpPr>
        <p:spPr>
          <a:xfrm rot="8142470">
            <a:off x="2714074" y="1771939"/>
            <a:ext cx="281314" cy="288147"/>
          </a:xfrm>
          <a:prstGeom prst="halfFrame">
            <a:avLst>
              <a:gd name="adj1" fmla="val 26576"/>
              <a:gd name="adj2" fmla="val 25856"/>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endParaRPr lang="en-US" sz="1400" err="1">
              <a:solidFill>
                <a:schemeClr val="tx2"/>
              </a:solidFill>
            </a:endParaRPr>
          </a:p>
        </p:txBody>
      </p:sp>
      <p:sp>
        <p:nvSpPr>
          <p:cNvPr id="62" name="TextBox 61"/>
          <p:cNvSpPr txBox="1"/>
          <p:nvPr/>
        </p:nvSpPr>
        <p:spPr>
          <a:xfrm>
            <a:off x="2572466" y="1357868"/>
            <a:ext cx="756507" cy="1015663"/>
          </a:xfrm>
          <a:prstGeom prst="rect">
            <a:avLst/>
          </a:prstGeom>
          <a:noFill/>
        </p:spPr>
        <p:txBody>
          <a:bodyPr wrap="square" lIns="0" tIns="0" rIns="0" bIns="0" rtlCol="0">
            <a:spAutoFit/>
          </a:bodyPr>
          <a:lstStyle/>
          <a:p>
            <a:pPr algn="ctr"/>
            <a:endParaRPr lang="en-US" sz="6600" dirty="0">
              <a:solidFill>
                <a:schemeClr val="accent3"/>
              </a:solidFill>
            </a:endParaRPr>
          </a:p>
        </p:txBody>
      </p:sp>
      <p:sp>
        <p:nvSpPr>
          <p:cNvPr id="79" name="Half Frame 78"/>
          <p:cNvSpPr/>
          <p:nvPr/>
        </p:nvSpPr>
        <p:spPr>
          <a:xfrm rot="8142470">
            <a:off x="2480461" y="3282699"/>
            <a:ext cx="281314" cy="288147"/>
          </a:xfrm>
          <a:prstGeom prst="halfFrame">
            <a:avLst>
              <a:gd name="adj1" fmla="val 26576"/>
              <a:gd name="adj2" fmla="val 25856"/>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endParaRPr lang="en-US" sz="1400" err="1">
              <a:solidFill>
                <a:schemeClr val="bg2"/>
              </a:solidFill>
            </a:endParaRPr>
          </a:p>
        </p:txBody>
      </p:sp>
      <p:sp>
        <p:nvSpPr>
          <p:cNvPr id="81" name="Half Frame 80"/>
          <p:cNvSpPr/>
          <p:nvPr/>
        </p:nvSpPr>
        <p:spPr>
          <a:xfrm rot="8142470">
            <a:off x="2279172" y="4814195"/>
            <a:ext cx="281314" cy="288147"/>
          </a:xfrm>
          <a:prstGeom prst="halfFrame">
            <a:avLst>
              <a:gd name="adj1" fmla="val 26576"/>
              <a:gd name="adj2" fmla="val 25856"/>
            </a:avLst>
          </a:prstGeom>
          <a:solidFill>
            <a:schemeClr val="accent3">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endParaRPr lang="en-US" sz="1400" err="1">
              <a:solidFill>
                <a:schemeClr val="accent5"/>
              </a:solidFill>
            </a:endParaRPr>
          </a:p>
        </p:txBody>
      </p:sp>
      <p:sp>
        <p:nvSpPr>
          <p:cNvPr id="83" name="Rectangle 82"/>
          <p:cNvSpPr/>
          <p:nvPr/>
        </p:nvSpPr>
        <p:spPr>
          <a:xfrm>
            <a:off x="3741568" y="1632021"/>
            <a:ext cx="3560128" cy="430887"/>
          </a:xfrm>
          <a:prstGeom prst="rect">
            <a:avLst/>
          </a:prstGeom>
        </p:spPr>
        <p:txBody>
          <a:bodyPr wrap="square" lIns="0" tIns="0" rIns="0" bIns="0">
            <a:spAutoFit/>
          </a:bodyPr>
          <a:lstStyle/>
          <a:p>
            <a:r>
              <a:rPr lang="en-US" sz="1400" b="1" dirty="0" err="1">
                <a:solidFill>
                  <a:schemeClr val="bg1"/>
                </a:solidFill>
              </a:rPr>
              <a:t>Stabil</a:t>
            </a:r>
            <a:r>
              <a:rPr lang="en-US" sz="1400" b="1" dirty="0">
                <a:solidFill>
                  <a:schemeClr val="bg1"/>
                </a:solidFill>
              </a:rPr>
              <a:t> </a:t>
            </a:r>
            <a:r>
              <a:rPr lang="ro-RO" sz="1400" b="1" dirty="0">
                <a:solidFill>
                  <a:schemeClr val="bg1"/>
                </a:solidFill>
              </a:rPr>
              <a:t>ș</a:t>
            </a:r>
            <a:r>
              <a:rPr lang="en-US" sz="1400" b="1" dirty="0" err="1">
                <a:solidFill>
                  <a:schemeClr val="bg1"/>
                </a:solidFill>
              </a:rPr>
              <a:t>i</a:t>
            </a:r>
            <a:r>
              <a:rPr lang="en-US" sz="1400" b="1" dirty="0">
                <a:solidFill>
                  <a:schemeClr val="bg1"/>
                </a:solidFill>
              </a:rPr>
              <a:t> </a:t>
            </a:r>
            <a:r>
              <a:rPr lang="en-US" sz="1400" b="1" dirty="0" err="1">
                <a:solidFill>
                  <a:schemeClr val="bg1"/>
                </a:solidFill>
              </a:rPr>
              <a:t>predictibil</a:t>
            </a:r>
            <a:r>
              <a:rPr lang="en-US" sz="1400" b="1" dirty="0">
                <a:solidFill>
                  <a:schemeClr val="bg1"/>
                </a:solidFill>
              </a:rPr>
              <a:t> - </a:t>
            </a:r>
            <a:r>
              <a:rPr lang="en-US" sz="1400" b="1" dirty="0" err="1">
                <a:solidFill>
                  <a:schemeClr val="bg1"/>
                </a:solidFill>
              </a:rPr>
              <a:t>datorit</a:t>
            </a:r>
            <a:r>
              <a:rPr lang="ro-RO" sz="1400" b="1" dirty="0">
                <a:solidFill>
                  <a:schemeClr val="bg1"/>
                </a:solidFill>
              </a:rPr>
              <a:t>ă</a:t>
            </a:r>
            <a:r>
              <a:rPr lang="en-US" sz="1400" b="1" dirty="0">
                <a:solidFill>
                  <a:schemeClr val="bg1"/>
                </a:solidFill>
              </a:rPr>
              <a:t> </a:t>
            </a:r>
            <a:r>
              <a:rPr lang="en-US" sz="1400" b="1" dirty="0" err="1">
                <a:solidFill>
                  <a:schemeClr val="bg1"/>
                </a:solidFill>
              </a:rPr>
              <a:t>ciclu</a:t>
            </a:r>
            <a:r>
              <a:rPr lang="ro-RO" sz="1400" b="1" dirty="0">
                <a:solidFill>
                  <a:schemeClr val="bg1"/>
                </a:solidFill>
              </a:rPr>
              <a:t>lui</a:t>
            </a:r>
            <a:r>
              <a:rPr lang="en-US" sz="1400" b="1" dirty="0">
                <a:solidFill>
                  <a:schemeClr val="bg1"/>
                </a:solidFill>
              </a:rPr>
              <a:t> lung al </a:t>
            </a:r>
            <a:r>
              <a:rPr lang="en-US" sz="1400" b="1" dirty="0" err="1">
                <a:solidFill>
                  <a:schemeClr val="bg1"/>
                </a:solidFill>
              </a:rPr>
              <a:t>investi</a:t>
            </a:r>
            <a:r>
              <a:rPr lang="ro-RO" sz="1400" b="1" dirty="0">
                <a:solidFill>
                  <a:schemeClr val="bg1"/>
                </a:solidFill>
              </a:rPr>
              <a:t>ț</a:t>
            </a:r>
            <a:r>
              <a:rPr lang="en-US" sz="1400" b="1" dirty="0" err="1">
                <a:solidFill>
                  <a:schemeClr val="bg1"/>
                </a:solidFill>
              </a:rPr>
              <a:t>iilor</a:t>
            </a:r>
            <a:endParaRPr lang="en-US" sz="1400" b="1" dirty="0">
              <a:solidFill>
                <a:schemeClr val="bg1"/>
              </a:solidFill>
            </a:endParaRPr>
          </a:p>
        </p:txBody>
      </p:sp>
      <p:sp>
        <p:nvSpPr>
          <p:cNvPr id="84" name="Rectangle 83"/>
          <p:cNvSpPr/>
          <p:nvPr/>
        </p:nvSpPr>
        <p:spPr>
          <a:xfrm>
            <a:off x="3741568" y="2912042"/>
            <a:ext cx="3560128" cy="1077218"/>
          </a:xfrm>
          <a:prstGeom prst="rect">
            <a:avLst/>
          </a:prstGeom>
        </p:spPr>
        <p:txBody>
          <a:bodyPr wrap="square" lIns="0" tIns="0" rIns="0" bIns="0">
            <a:spAutoFit/>
          </a:bodyPr>
          <a:lstStyle/>
          <a:p>
            <a:r>
              <a:rPr lang="ro-RO" sz="1400" b="1" dirty="0">
                <a:solidFill>
                  <a:schemeClr val="bg1"/>
                </a:solidFill>
              </a:rPr>
              <a:t>Flexibil (legislația </a:t>
            </a:r>
            <a:r>
              <a:rPr lang="en-US" sz="1400" b="1" dirty="0" err="1">
                <a:solidFill>
                  <a:schemeClr val="bg1"/>
                </a:solidFill>
              </a:rPr>
              <a:t>si</a:t>
            </a:r>
            <a:r>
              <a:rPr lang="en-US" sz="1400" b="1" dirty="0">
                <a:solidFill>
                  <a:schemeClr val="bg1"/>
                </a:solidFill>
              </a:rPr>
              <a:t>/</a:t>
            </a:r>
            <a:r>
              <a:rPr lang="ro-RO" sz="1400" b="1" dirty="0">
                <a:solidFill>
                  <a:schemeClr val="bg1"/>
                </a:solidFill>
              </a:rPr>
              <a:t>sau legiuitorul)</a:t>
            </a:r>
          </a:p>
          <a:p>
            <a:pPr marL="520944" lvl="2" indent="-285750">
              <a:buFont typeface="Wingdings" panose="05000000000000000000" pitchFamily="2" charset="2"/>
              <a:buChar char="§"/>
            </a:pPr>
            <a:r>
              <a:rPr lang="en-US" sz="1400" b="1" dirty="0" err="1">
                <a:solidFill>
                  <a:schemeClr val="bg1"/>
                </a:solidFill>
              </a:rPr>
              <a:t>Impozite</a:t>
            </a:r>
            <a:r>
              <a:rPr lang="en-US" sz="1400" b="1" dirty="0">
                <a:solidFill>
                  <a:schemeClr val="bg1"/>
                </a:solidFill>
              </a:rPr>
              <a:t> care se </a:t>
            </a:r>
            <a:r>
              <a:rPr lang="ro-RO" sz="1400" b="1" dirty="0">
                <a:solidFill>
                  <a:schemeClr val="bg1"/>
                </a:solidFill>
              </a:rPr>
              <a:t>adaptează</a:t>
            </a:r>
            <a:r>
              <a:rPr lang="en-US" sz="1400" b="1" dirty="0">
                <a:solidFill>
                  <a:schemeClr val="bg1"/>
                </a:solidFill>
              </a:rPr>
              <a:t> </a:t>
            </a:r>
            <a:r>
              <a:rPr lang="ro-RO" sz="1400" b="1" dirty="0">
                <a:solidFill>
                  <a:schemeClr val="bg1"/>
                </a:solidFill>
              </a:rPr>
              <a:t>la</a:t>
            </a:r>
            <a:r>
              <a:rPr lang="en-US" sz="1400" b="1" dirty="0">
                <a:solidFill>
                  <a:schemeClr val="bg1"/>
                </a:solidFill>
              </a:rPr>
              <a:t> </a:t>
            </a:r>
            <a:r>
              <a:rPr lang="en-US" sz="1400" b="1" dirty="0" err="1">
                <a:solidFill>
                  <a:schemeClr val="bg1"/>
                </a:solidFill>
              </a:rPr>
              <a:t>venituri</a:t>
            </a:r>
            <a:r>
              <a:rPr lang="en-US" sz="1400" b="1" dirty="0">
                <a:solidFill>
                  <a:schemeClr val="bg1"/>
                </a:solidFill>
              </a:rPr>
              <a:t> </a:t>
            </a:r>
            <a:r>
              <a:rPr lang="ro-RO" sz="1400" b="1" dirty="0">
                <a:solidFill>
                  <a:schemeClr val="bg1"/>
                </a:solidFill>
              </a:rPr>
              <a:t>ș</a:t>
            </a:r>
            <a:r>
              <a:rPr lang="en-US" sz="1400" b="1" dirty="0" err="1">
                <a:solidFill>
                  <a:schemeClr val="bg1"/>
                </a:solidFill>
              </a:rPr>
              <a:t>i</a:t>
            </a:r>
            <a:r>
              <a:rPr lang="en-US" sz="1400" b="1" dirty="0">
                <a:solidFill>
                  <a:schemeClr val="bg1"/>
                </a:solidFill>
              </a:rPr>
              <a:t>/</a:t>
            </a:r>
            <a:r>
              <a:rPr lang="en-US" sz="1400" b="1" dirty="0" err="1">
                <a:solidFill>
                  <a:schemeClr val="bg1"/>
                </a:solidFill>
              </a:rPr>
              <a:t>sau</a:t>
            </a:r>
            <a:r>
              <a:rPr lang="en-US" sz="1400" b="1" dirty="0">
                <a:solidFill>
                  <a:schemeClr val="bg1"/>
                </a:solidFill>
              </a:rPr>
              <a:t> </a:t>
            </a:r>
            <a:r>
              <a:rPr lang="en-US" sz="1400" b="1" dirty="0" err="1">
                <a:solidFill>
                  <a:schemeClr val="bg1"/>
                </a:solidFill>
              </a:rPr>
              <a:t>profituri</a:t>
            </a:r>
            <a:r>
              <a:rPr lang="en-US" sz="1400" b="1" dirty="0">
                <a:solidFill>
                  <a:schemeClr val="bg1"/>
                </a:solidFill>
              </a:rPr>
              <a:t> </a:t>
            </a:r>
            <a:r>
              <a:rPr lang="en-US" sz="1400" b="1" dirty="0" err="1">
                <a:solidFill>
                  <a:schemeClr val="bg1"/>
                </a:solidFill>
              </a:rPr>
              <a:t>fluctuante</a:t>
            </a:r>
            <a:endParaRPr lang="en-US" sz="1400" b="1" dirty="0">
              <a:solidFill>
                <a:schemeClr val="bg1"/>
              </a:solidFill>
            </a:endParaRPr>
          </a:p>
        </p:txBody>
      </p:sp>
      <p:sp>
        <p:nvSpPr>
          <p:cNvPr id="85" name="Rectangle 84"/>
          <p:cNvSpPr/>
          <p:nvPr/>
        </p:nvSpPr>
        <p:spPr>
          <a:xfrm>
            <a:off x="3658457" y="4685897"/>
            <a:ext cx="3560128" cy="430887"/>
          </a:xfrm>
          <a:prstGeom prst="rect">
            <a:avLst/>
          </a:prstGeom>
        </p:spPr>
        <p:txBody>
          <a:bodyPr wrap="square" lIns="0" tIns="0" rIns="0" bIns="0">
            <a:spAutoFit/>
          </a:bodyPr>
          <a:lstStyle/>
          <a:p>
            <a:r>
              <a:rPr lang="ro-RO" sz="1400" b="1" dirty="0">
                <a:solidFill>
                  <a:schemeClr val="bg1"/>
                </a:solidFill>
              </a:rPr>
              <a:t>Încurajează investițiile (</a:t>
            </a:r>
            <a:r>
              <a:rPr lang="en-US" sz="1400" b="1" dirty="0">
                <a:solidFill>
                  <a:schemeClr val="bg1"/>
                </a:solidFill>
              </a:rPr>
              <a:t>e.g. </a:t>
            </a:r>
            <a:r>
              <a:rPr lang="ro-RO" sz="1400" b="1" dirty="0">
                <a:solidFill>
                  <a:schemeClr val="bg1"/>
                </a:solidFill>
              </a:rPr>
              <a:t>facilități fiscale)</a:t>
            </a:r>
          </a:p>
        </p:txBody>
      </p:sp>
      <p:grpSp>
        <p:nvGrpSpPr>
          <p:cNvPr id="35" name="Group 427"/>
          <p:cNvGrpSpPr>
            <a:grpSpLocks noChangeAspect="1"/>
          </p:cNvGrpSpPr>
          <p:nvPr/>
        </p:nvGrpSpPr>
        <p:grpSpPr bwMode="auto">
          <a:xfrm>
            <a:off x="853567" y="1560041"/>
            <a:ext cx="686554" cy="686554"/>
            <a:chOff x="3492" y="1636"/>
            <a:chExt cx="340" cy="340"/>
          </a:xfrm>
          <a:solidFill>
            <a:schemeClr val="bg1"/>
          </a:solidFill>
        </p:grpSpPr>
        <p:sp>
          <p:nvSpPr>
            <p:cNvPr id="36" name="Freeform 428"/>
            <p:cNvSpPr>
              <a:spLocks noEditPoints="1"/>
            </p:cNvSpPr>
            <p:nvPr/>
          </p:nvSpPr>
          <p:spPr bwMode="auto">
            <a:xfrm>
              <a:off x="3586" y="1700"/>
              <a:ext cx="151" cy="212"/>
            </a:xfrm>
            <a:custGeom>
              <a:avLst/>
              <a:gdLst>
                <a:gd name="T0" fmla="*/ 114 w 227"/>
                <a:gd name="T1" fmla="*/ 320 h 320"/>
                <a:gd name="T2" fmla="*/ 102 w 227"/>
                <a:gd name="T3" fmla="*/ 319 h 320"/>
                <a:gd name="T4" fmla="*/ 0 w 227"/>
                <a:gd name="T5" fmla="*/ 209 h 320"/>
                <a:gd name="T6" fmla="*/ 9 w 227"/>
                <a:gd name="T7" fmla="*/ 167 h 320"/>
                <a:gd name="T8" fmla="*/ 22 w 227"/>
                <a:gd name="T9" fmla="*/ 145 h 320"/>
                <a:gd name="T10" fmla="*/ 29 w 227"/>
                <a:gd name="T11" fmla="*/ 136 h 320"/>
                <a:gd name="T12" fmla="*/ 62 w 227"/>
                <a:gd name="T13" fmla="*/ 93 h 320"/>
                <a:gd name="T14" fmla="*/ 92 w 227"/>
                <a:gd name="T15" fmla="*/ 20 h 320"/>
                <a:gd name="T16" fmla="*/ 112 w 227"/>
                <a:gd name="T17" fmla="*/ 0 h 320"/>
                <a:gd name="T18" fmla="*/ 113 w 227"/>
                <a:gd name="T19" fmla="*/ 0 h 320"/>
                <a:gd name="T20" fmla="*/ 115 w 227"/>
                <a:gd name="T21" fmla="*/ 0 h 320"/>
                <a:gd name="T22" fmla="*/ 116 w 227"/>
                <a:gd name="T23" fmla="*/ 0 h 320"/>
                <a:gd name="T24" fmla="*/ 135 w 227"/>
                <a:gd name="T25" fmla="*/ 20 h 320"/>
                <a:gd name="T26" fmla="*/ 165 w 227"/>
                <a:gd name="T27" fmla="*/ 93 h 320"/>
                <a:gd name="T28" fmla="*/ 199 w 227"/>
                <a:gd name="T29" fmla="*/ 136 h 320"/>
                <a:gd name="T30" fmla="*/ 206 w 227"/>
                <a:gd name="T31" fmla="*/ 145 h 320"/>
                <a:gd name="T32" fmla="*/ 219 w 227"/>
                <a:gd name="T33" fmla="*/ 167 h 320"/>
                <a:gd name="T34" fmla="*/ 227 w 227"/>
                <a:gd name="T35" fmla="*/ 209 h 320"/>
                <a:gd name="T36" fmla="*/ 125 w 227"/>
                <a:gd name="T37" fmla="*/ 319 h 320"/>
                <a:gd name="T38" fmla="*/ 114 w 227"/>
                <a:gd name="T39" fmla="*/ 320 h 320"/>
                <a:gd name="T40" fmla="*/ 113 w 227"/>
                <a:gd name="T41" fmla="*/ 21 h 320"/>
                <a:gd name="T42" fmla="*/ 113 w 227"/>
                <a:gd name="T43" fmla="*/ 22 h 320"/>
                <a:gd name="T44" fmla="*/ 80 w 227"/>
                <a:gd name="T45" fmla="*/ 105 h 320"/>
                <a:gd name="T46" fmla="*/ 45 w 227"/>
                <a:gd name="T47" fmla="*/ 150 h 320"/>
                <a:gd name="T48" fmla="*/ 39 w 227"/>
                <a:gd name="T49" fmla="*/ 158 h 320"/>
                <a:gd name="T50" fmla="*/ 28 w 227"/>
                <a:gd name="T51" fmla="*/ 175 h 320"/>
                <a:gd name="T52" fmla="*/ 21 w 227"/>
                <a:gd name="T53" fmla="*/ 209 h 320"/>
                <a:gd name="T54" fmla="*/ 104 w 227"/>
                <a:gd name="T55" fmla="*/ 298 h 320"/>
                <a:gd name="T56" fmla="*/ 114 w 227"/>
                <a:gd name="T57" fmla="*/ 298 h 320"/>
                <a:gd name="T58" fmla="*/ 123 w 227"/>
                <a:gd name="T59" fmla="*/ 298 h 320"/>
                <a:gd name="T60" fmla="*/ 206 w 227"/>
                <a:gd name="T61" fmla="*/ 209 h 320"/>
                <a:gd name="T62" fmla="*/ 199 w 227"/>
                <a:gd name="T63" fmla="*/ 175 h 320"/>
                <a:gd name="T64" fmla="*/ 189 w 227"/>
                <a:gd name="T65" fmla="*/ 158 h 320"/>
                <a:gd name="T66" fmla="*/ 182 w 227"/>
                <a:gd name="T67" fmla="*/ 150 h 320"/>
                <a:gd name="T68" fmla="*/ 148 w 227"/>
                <a:gd name="T69" fmla="*/ 105 h 320"/>
                <a:gd name="T70" fmla="*/ 114 w 227"/>
                <a:gd name="T71" fmla="*/ 22 h 320"/>
                <a:gd name="T72" fmla="*/ 114 w 227"/>
                <a:gd name="T73" fmla="*/ 21 h 320"/>
                <a:gd name="T74" fmla="*/ 113 w 227"/>
                <a:gd name="T75" fmla="*/ 21 h 320"/>
                <a:gd name="T76" fmla="*/ 118 w 227"/>
                <a:gd name="T77" fmla="*/ 21 h 320"/>
                <a:gd name="T78" fmla="*/ 118 w 227"/>
                <a:gd name="T79" fmla="*/ 21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7" h="320">
                  <a:moveTo>
                    <a:pt x="114" y="320"/>
                  </a:moveTo>
                  <a:cubicBezTo>
                    <a:pt x="107" y="320"/>
                    <a:pt x="102" y="319"/>
                    <a:pt x="102" y="319"/>
                  </a:cubicBezTo>
                  <a:cubicBezTo>
                    <a:pt x="44" y="313"/>
                    <a:pt x="0" y="266"/>
                    <a:pt x="0" y="209"/>
                  </a:cubicBezTo>
                  <a:cubicBezTo>
                    <a:pt x="0" y="194"/>
                    <a:pt x="6" y="174"/>
                    <a:pt x="9" y="167"/>
                  </a:cubicBezTo>
                  <a:cubicBezTo>
                    <a:pt x="11" y="160"/>
                    <a:pt x="16" y="153"/>
                    <a:pt x="22" y="145"/>
                  </a:cubicBezTo>
                  <a:cubicBezTo>
                    <a:pt x="23" y="143"/>
                    <a:pt x="25" y="140"/>
                    <a:pt x="29" y="136"/>
                  </a:cubicBezTo>
                  <a:cubicBezTo>
                    <a:pt x="37" y="126"/>
                    <a:pt x="50" y="110"/>
                    <a:pt x="62" y="93"/>
                  </a:cubicBezTo>
                  <a:cubicBezTo>
                    <a:pt x="74" y="75"/>
                    <a:pt x="88" y="47"/>
                    <a:pt x="92" y="20"/>
                  </a:cubicBezTo>
                  <a:cubicBezTo>
                    <a:pt x="92" y="8"/>
                    <a:pt x="101" y="0"/>
                    <a:pt x="112" y="0"/>
                  </a:cubicBezTo>
                  <a:cubicBezTo>
                    <a:pt x="112" y="0"/>
                    <a:pt x="112" y="0"/>
                    <a:pt x="113" y="0"/>
                  </a:cubicBezTo>
                  <a:cubicBezTo>
                    <a:pt x="113" y="0"/>
                    <a:pt x="114" y="0"/>
                    <a:pt x="115" y="0"/>
                  </a:cubicBezTo>
                  <a:cubicBezTo>
                    <a:pt x="115" y="0"/>
                    <a:pt x="115" y="0"/>
                    <a:pt x="116" y="0"/>
                  </a:cubicBezTo>
                  <a:cubicBezTo>
                    <a:pt x="127" y="0"/>
                    <a:pt x="135" y="8"/>
                    <a:pt x="135" y="20"/>
                  </a:cubicBezTo>
                  <a:cubicBezTo>
                    <a:pt x="139" y="47"/>
                    <a:pt x="154" y="75"/>
                    <a:pt x="165" y="93"/>
                  </a:cubicBezTo>
                  <a:cubicBezTo>
                    <a:pt x="177" y="110"/>
                    <a:pt x="191" y="126"/>
                    <a:pt x="199" y="136"/>
                  </a:cubicBezTo>
                  <a:cubicBezTo>
                    <a:pt x="202" y="140"/>
                    <a:pt x="204" y="143"/>
                    <a:pt x="206" y="145"/>
                  </a:cubicBezTo>
                  <a:cubicBezTo>
                    <a:pt x="212" y="153"/>
                    <a:pt x="216" y="160"/>
                    <a:pt x="219" y="167"/>
                  </a:cubicBezTo>
                  <a:cubicBezTo>
                    <a:pt x="222" y="174"/>
                    <a:pt x="227" y="194"/>
                    <a:pt x="227" y="209"/>
                  </a:cubicBezTo>
                  <a:cubicBezTo>
                    <a:pt x="227" y="266"/>
                    <a:pt x="184" y="313"/>
                    <a:pt x="125" y="319"/>
                  </a:cubicBezTo>
                  <a:cubicBezTo>
                    <a:pt x="125" y="319"/>
                    <a:pt x="120" y="320"/>
                    <a:pt x="114" y="320"/>
                  </a:cubicBezTo>
                  <a:close/>
                  <a:moveTo>
                    <a:pt x="113" y="21"/>
                  </a:moveTo>
                  <a:cubicBezTo>
                    <a:pt x="113" y="22"/>
                    <a:pt x="113" y="22"/>
                    <a:pt x="113" y="22"/>
                  </a:cubicBezTo>
                  <a:cubicBezTo>
                    <a:pt x="109" y="54"/>
                    <a:pt x="93" y="84"/>
                    <a:pt x="80" y="105"/>
                  </a:cubicBezTo>
                  <a:cubicBezTo>
                    <a:pt x="67" y="123"/>
                    <a:pt x="53" y="140"/>
                    <a:pt x="45" y="150"/>
                  </a:cubicBezTo>
                  <a:cubicBezTo>
                    <a:pt x="42" y="153"/>
                    <a:pt x="40" y="156"/>
                    <a:pt x="39" y="158"/>
                  </a:cubicBezTo>
                  <a:cubicBezTo>
                    <a:pt x="34" y="164"/>
                    <a:pt x="30" y="170"/>
                    <a:pt x="28" y="175"/>
                  </a:cubicBezTo>
                  <a:cubicBezTo>
                    <a:pt x="26" y="181"/>
                    <a:pt x="21" y="198"/>
                    <a:pt x="21" y="209"/>
                  </a:cubicBezTo>
                  <a:cubicBezTo>
                    <a:pt x="21" y="255"/>
                    <a:pt x="57" y="293"/>
                    <a:pt x="104" y="298"/>
                  </a:cubicBezTo>
                  <a:cubicBezTo>
                    <a:pt x="104" y="298"/>
                    <a:pt x="109" y="298"/>
                    <a:pt x="114" y="298"/>
                  </a:cubicBezTo>
                  <a:cubicBezTo>
                    <a:pt x="119" y="298"/>
                    <a:pt x="123" y="298"/>
                    <a:pt x="123" y="298"/>
                  </a:cubicBezTo>
                  <a:cubicBezTo>
                    <a:pt x="171" y="293"/>
                    <a:pt x="206" y="255"/>
                    <a:pt x="206" y="209"/>
                  </a:cubicBezTo>
                  <a:cubicBezTo>
                    <a:pt x="206" y="198"/>
                    <a:pt x="201" y="181"/>
                    <a:pt x="199" y="175"/>
                  </a:cubicBezTo>
                  <a:cubicBezTo>
                    <a:pt x="197" y="170"/>
                    <a:pt x="193" y="164"/>
                    <a:pt x="189" y="158"/>
                  </a:cubicBezTo>
                  <a:cubicBezTo>
                    <a:pt x="187" y="156"/>
                    <a:pt x="185" y="153"/>
                    <a:pt x="182" y="150"/>
                  </a:cubicBezTo>
                  <a:cubicBezTo>
                    <a:pt x="174" y="140"/>
                    <a:pt x="160" y="123"/>
                    <a:pt x="148" y="105"/>
                  </a:cubicBezTo>
                  <a:cubicBezTo>
                    <a:pt x="134" y="84"/>
                    <a:pt x="118" y="54"/>
                    <a:pt x="114" y="22"/>
                  </a:cubicBezTo>
                  <a:cubicBezTo>
                    <a:pt x="114" y="22"/>
                    <a:pt x="114" y="22"/>
                    <a:pt x="114" y="21"/>
                  </a:cubicBezTo>
                  <a:cubicBezTo>
                    <a:pt x="114" y="21"/>
                    <a:pt x="114" y="21"/>
                    <a:pt x="113" y="21"/>
                  </a:cubicBezTo>
                  <a:close/>
                  <a:moveTo>
                    <a:pt x="118" y="21"/>
                  </a:moveTo>
                  <a:cubicBezTo>
                    <a:pt x="118" y="21"/>
                    <a:pt x="118" y="21"/>
                    <a:pt x="118"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429"/>
            <p:cNvSpPr>
              <a:spLocks noEditPoints="1"/>
            </p:cNvSpPr>
            <p:nvPr/>
          </p:nvSpPr>
          <p:spPr bwMode="auto">
            <a:xfrm>
              <a:off x="3492" y="163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8" name="Group 108"/>
          <p:cNvGrpSpPr>
            <a:grpSpLocks noChangeAspect="1"/>
          </p:cNvGrpSpPr>
          <p:nvPr/>
        </p:nvGrpSpPr>
        <p:grpSpPr bwMode="auto">
          <a:xfrm>
            <a:off x="863596" y="3073684"/>
            <a:ext cx="682672" cy="682672"/>
            <a:chOff x="655" y="442"/>
            <a:chExt cx="340" cy="340"/>
          </a:xfrm>
          <a:solidFill>
            <a:schemeClr val="bg1"/>
          </a:solidFill>
        </p:grpSpPr>
        <p:sp>
          <p:nvSpPr>
            <p:cNvPr id="39" name="Freeform 109"/>
            <p:cNvSpPr>
              <a:spLocks noEditPoints="1"/>
            </p:cNvSpPr>
            <p:nvPr/>
          </p:nvSpPr>
          <p:spPr bwMode="auto">
            <a:xfrm>
              <a:off x="655" y="44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10"/>
            <p:cNvSpPr>
              <a:spLocks noEditPoints="1"/>
            </p:cNvSpPr>
            <p:nvPr/>
          </p:nvSpPr>
          <p:spPr bwMode="auto">
            <a:xfrm>
              <a:off x="718" y="505"/>
              <a:ext cx="213" cy="185"/>
            </a:xfrm>
            <a:custGeom>
              <a:avLst/>
              <a:gdLst>
                <a:gd name="T0" fmla="*/ 318 w 321"/>
                <a:gd name="T1" fmla="*/ 79 h 278"/>
                <a:gd name="T2" fmla="*/ 254 w 321"/>
                <a:gd name="T3" fmla="*/ 4 h 278"/>
                <a:gd name="T4" fmla="*/ 243 w 321"/>
                <a:gd name="T5" fmla="*/ 1 h 278"/>
                <a:gd name="T6" fmla="*/ 8 w 321"/>
                <a:gd name="T7" fmla="*/ 76 h 278"/>
                <a:gd name="T8" fmla="*/ 1 w 321"/>
                <a:gd name="T9" fmla="*/ 88 h 278"/>
                <a:gd name="T10" fmla="*/ 11 w 321"/>
                <a:gd name="T11" fmla="*/ 97 h 278"/>
                <a:gd name="T12" fmla="*/ 43 w 321"/>
                <a:gd name="T13" fmla="*/ 97 h 278"/>
                <a:gd name="T14" fmla="*/ 43 w 321"/>
                <a:gd name="T15" fmla="*/ 139 h 278"/>
                <a:gd name="T16" fmla="*/ 11 w 321"/>
                <a:gd name="T17" fmla="*/ 139 h 278"/>
                <a:gd name="T18" fmla="*/ 1 w 321"/>
                <a:gd name="T19" fmla="*/ 150 h 278"/>
                <a:gd name="T20" fmla="*/ 1 w 321"/>
                <a:gd name="T21" fmla="*/ 203 h 278"/>
                <a:gd name="T22" fmla="*/ 11 w 321"/>
                <a:gd name="T23" fmla="*/ 214 h 278"/>
                <a:gd name="T24" fmla="*/ 97 w 321"/>
                <a:gd name="T25" fmla="*/ 214 h 278"/>
                <a:gd name="T26" fmla="*/ 107 w 321"/>
                <a:gd name="T27" fmla="*/ 203 h 278"/>
                <a:gd name="T28" fmla="*/ 107 w 321"/>
                <a:gd name="T29" fmla="*/ 150 h 278"/>
                <a:gd name="T30" fmla="*/ 97 w 321"/>
                <a:gd name="T31" fmla="*/ 139 h 278"/>
                <a:gd name="T32" fmla="*/ 65 w 321"/>
                <a:gd name="T33" fmla="*/ 139 h 278"/>
                <a:gd name="T34" fmla="*/ 65 w 321"/>
                <a:gd name="T35" fmla="*/ 97 h 278"/>
                <a:gd name="T36" fmla="*/ 214 w 321"/>
                <a:gd name="T37" fmla="*/ 97 h 278"/>
                <a:gd name="T38" fmla="*/ 214 w 321"/>
                <a:gd name="T39" fmla="*/ 257 h 278"/>
                <a:gd name="T40" fmla="*/ 33 w 321"/>
                <a:gd name="T41" fmla="*/ 257 h 278"/>
                <a:gd name="T42" fmla="*/ 22 w 321"/>
                <a:gd name="T43" fmla="*/ 267 h 278"/>
                <a:gd name="T44" fmla="*/ 33 w 321"/>
                <a:gd name="T45" fmla="*/ 278 h 278"/>
                <a:gd name="T46" fmla="*/ 289 w 321"/>
                <a:gd name="T47" fmla="*/ 278 h 278"/>
                <a:gd name="T48" fmla="*/ 299 w 321"/>
                <a:gd name="T49" fmla="*/ 267 h 278"/>
                <a:gd name="T50" fmla="*/ 289 w 321"/>
                <a:gd name="T51" fmla="*/ 257 h 278"/>
                <a:gd name="T52" fmla="*/ 289 w 321"/>
                <a:gd name="T53" fmla="*/ 97 h 278"/>
                <a:gd name="T54" fmla="*/ 310 w 321"/>
                <a:gd name="T55" fmla="*/ 97 h 278"/>
                <a:gd name="T56" fmla="*/ 320 w 321"/>
                <a:gd name="T57" fmla="*/ 90 h 278"/>
                <a:gd name="T58" fmla="*/ 318 w 321"/>
                <a:gd name="T59" fmla="*/ 79 h 278"/>
                <a:gd name="T60" fmla="*/ 86 w 321"/>
                <a:gd name="T61" fmla="*/ 161 h 278"/>
                <a:gd name="T62" fmla="*/ 86 w 321"/>
                <a:gd name="T63" fmla="*/ 193 h 278"/>
                <a:gd name="T64" fmla="*/ 22 w 321"/>
                <a:gd name="T65" fmla="*/ 193 h 278"/>
                <a:gd name="T66" fmla="*/ 22 w 321"/>
                <a:gd name="T67" fmla="*/ 161 h 278"/>
                <a:gd name="T68" fmla="*/ 86 w 321"/>
                <a:gd name="T69" fmla="*/ 161 h 278"/>
                <a:gd name="T70" fmla="*/ 257 w 321"/>
                <a:gd name="T71" fmla="*/ 75 h 278"/>
                <a:gd name="T72" fmla="*/ 257 w 321"/>
                <a:gd name="T73" fmla="*/ 40 h 278"/>
                <a:gd name="T74" fmla="*/ 287 w 321"/>
                <a:gd name="T75" fmla="*/ 75 h 278"/>
                <a:gd name="T76" fmla="*/ 257 w 321"/>
                <a:gd name="T77" fmla="*/ 75 h 278"/>
                <a:gd name="T78" fmla="*/ 235 w 321"/>
                <a:gd name="T79" fmla="*/ 26 h 278"/>
                <a:gd name="T80" fmla="*/ 235 w 321"/>
                <a:gd name="T81" fmla="*/ 75 h 278"/>
                <a:gd name="T82" fmla="*/ 80 w 321"/>
                <a:gd name="T83" fmla="*/ 75 h 278"/>
                <a:gd name="T84" fmla="*/ 235 w 321"/>
                <a:gd name="T85" fmla="*/ 26 h 278"/>
                <a:gd name="T86" fmla="*/ 267 w 321"/>
                <a:gd name="T87" fmla="*/ 178 h 278"/>
                <a:gd name="T88" fmla="*/ 235 w 321"/>
                <a:gd name="T89" fmla="*/ 217 h 278"/>
                <a:gd name="T90" fmla="*/ 235 w 321"/>
                <a:gd name="T91" fmla="*/ 175 h 278"/>
                <a:gd name="T92" fmla="*/ 267 w 321"/>
                <a:gd name="T93" fmla="*/ 137 h 278"/>
                <a:gd name="T94" fmla="*/ 267 w 321"/>
                <a:gd name="T95" fmla="*/ 178 h 278"/>
                <a:gd name="T96" fmla="*/ 235 w 321"/>
                <a:gd name="T97" fmla="*/ 257 h 278"/>
                <a:gd name="T98" fmla="*/ 235 w 321"/>
                <a:gd name="T99" fmla="*/ 250 h 278"/>
                <a:gd name="T100" fmla="*/ 267 w 321"/>
                <a:gd name="T101" fmla="*/ 211 h 278"/>
                <a:gd name="T102" fmla="*/ 267 w 321"/>
                <a:gd name="T103" fmla="*/ 257 h 278"/>
                <a:gd name="T104" fmla="*/ 235 w 321"/>
                <a:gd name="T105" fmla="*/ 257 h 278"/>
                <a:gd name="T106" fmla="*/ 267 w 321"/>
                <a:gd name="T107" fmla="*/ 103 h 278"/>
                <a:gd name="T108" fmla="*/ 235 w 321"/>
                <a:gd name="T109" fmla="*/ 142 h 278"/>
                <a:gd name="T110" fmla="*/ 235 w 321"/>
                <a:gd name="T111" fmla="*/ 97 h 278"/>
                <a:gd name="T112" fmla="*/ 267 w 321"/>
                <a:gd name="T113" fmla="*/ 97 h 278"/>
                <a:gd name="T114" fmla="*/ 267 w 321"/>
                <a:gd name="T115" fmla="*/ 103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1" h="278">
                  <a:moveTo>
                    <a:pt x="318" y="79"/>
                  </a:moveTo>
                  <a:cubicBezTo>
                    <a:pt x="254" y="4"/>
                    <a:pt x="254" y="4"/>
                    <a:pt x="254" y="4"/>
                  </a:cubicBezTo>
                  <a:cubicBezTo>
                    <a:pt x="251" y="1"/>
                    <a:pt x="247" y="0"/>
                    <a:pt x="243" y="1"/>
                  </a:cubicBezTo>
                  <a:cubicBezTo>
                    <a:pt x="8" y="76"/>
                    <a:pt x="8" y="76"/>
                    <a:pt x="8" y="76"/>
                  </a:cubicBezTo>
                  <a:cubicBezTo>
                    <a:pt x="3" y="77"/>
                    <a:pt x="0" y="82"/>
                    <a:pt x="1" y="88"/>
                  </a:cubicBezTo>
                  <a:cubicBezTo>
                    <a:pt x="2" y="93"/>
                    <a:pt x="6" y="97"/>
                    <a:pt x="11" y="97"/>
                  </a:cubicBezTo>
                  <a:cubicBezTo>
                    <a:pt x="43" y="97"/>
                    <a:pt x="43" y="97"/>
                    <a:pt x="43" y="97"/>
                  </a:cubicBezTo>
                  <a:cubicBezTo>
                    <a:pt x="43" y="139"/>
                    <a:pt x="43" y="139"/>
                    <a:pt x="43" y="139"/>
                  </a:cubicBezTo>
                  <a:cubicBezTo>
                    <a:pt x="11" y="139"/>
                    <a:pt x="11" y="139"/>
                    <a:pt x="11" y="139"/>
                  </a:cubicBezTo>
                  <a:cubicBezTo>
                    <a:pt x="5" y="139"/>
                    <a:pt x="1" y="144"/>
                    <a:pt x="1" y="150"/>
                  </a:cubicBezTo>
                  <a:cubicBezTo>
                    <a:pt x="1" y="203"/>
                    <a:pt x="1" y="203"/>
                    <a:pt x="1" y="203"/>
                  </a:cubicBezTo>
                  <a:cubicBezTo>
                    <a:pt x="1" y="209"/>
                    <a:pt x="5" y="214"/>
                    <a:pt x="11" y="214"/>
                  </a:cubicBezTo>
                  <a:cubicBezTo>
                    <a:pt x="97" y="214"/>
                    <a:pt x="97" y="214"/>
                    <a:pt x="97" y="214"/>
                  </a:cubicBezTo>
                  <a:cubicBezTo>
                    <a:pt x="103" y="214"/>
                    <a:pt x="107" y="209"/>
                    <a:pt x="107" y="203"/>
                  </a:cubicBezTo>
                  <a:cubicBezTo>
                    <a:pt x="107" y="150"/>
                    <a:pt x="107" y="150"/>
                    <a:pt x="107" y="150"/>
                  </a:cubicBezTo>
                  <a:cubicBezTo>
                    <a:pt x="107" y="144"/>
                    <a:pt x="103" y="139"/>
                    <a:pt x="97" y="139"/>
                  </a:cubicBezTo>
                  <a:cubicBezTo>
                    <a:pt x="65" y="139"/>
                    <a:pt x="65" y="139"/>
                    <a:pt x="65" y="139"/>
                  </a:cubicBezTo>
                  <a:cubicBezTo>
                    <a:pt x="65" y="97"/>
                    <a:pt x="65" y="97"/>
                    <a:pt x="65" y="97"/>
                  </a:cubicBezTo>
                  <a:cubicBezTo>
                    <a:pt x="214" y="97"/>
                    <a:pt x="214" y="97"/>
                    <a:pt x="214" y="97"/>
                  </a:cubicBezTo>
                  <a:cubicBezTo>
                    <a:pt x="214" y="257"/>
                    <a:pt x="214" y="257"/>
                    <a:pt x="214" y="257"/>
                  </a:cubicBezTo>
                  <a:cubicBezTo>
                    <a:pt x="33" y="257"/>
                    <a:pt x="33" y="257"/>
                    <a:pt x="33" y="257"/>
                  </a:cubicBezTo>
                  <a:cubicBezTo>
                    <a:pt x="27" y="257"/>
                    <a:pt x="22" y="261"/>
                    <a:pt x="22" y="267"/>
                  </a:cubicBezTo>
                  <a:cubicBezTo>
                    <a:pt x="22" y="273"/>
                    <a:pt x="27" y="278"/>
                    <a:pt x="33" y="278"/>
                  </a:cubicBezTo>
                  <a:cubicBezTo>
                    <a:pt x="289" y="278"/>
                    <a:pt x="289" y="278"/>
                    <a:pt x="289" y="278"/>
                  </a:cubicBezTo>
                  <a:cubicBezTo>
                    <a:pt x="295" y="278"/>
                    <a:pt x="299" y="273"/>
                    <a:pt x="299" y="267"/>
                  </a:cubicBezTo>
                  <a:cubicBezTo>
                    <a:pt x="299" y="261"/>
                    <a:pt x="295" y="257"/>
                    <a:pt x="289" y="257"/>
                  </a:cubicBezTo>
                  <a:cubicBezTo>
                    <a:pt x="289" y="97"/>
                    <a:pt x="289" y="97"/>
                    <a:pt x="289" y="97"/>
                  </a:cubicBezTo>
                  <a:cubicBezTo>
                    <a:pt x="310" y="97"/>
                    <a:pt x="310" y="97"/>
                    <a:pt x="310" y="97"/>
                  </a:cubicBezTo>
                  <a:cubicBezTo>
                    <a:pt x="314" y="97"/>
                    <a:pt x="318" y="94"/>
                    <a:pt x="320" y="90"/>
                  </a:cubicBezTo>
                  <a:cubicBezTo>
                    <a:pt x="321" y="87"/>
                    <a:pt x="321" y="82"/>
                    <a:pt x="318" y="79"/>
                  </a:cubicBezTo>
                  <a:close/>
                  <a:moveTo>
                    <a:pt x="86" y="161"/>
                  </a:moveTo>
                  <a:cubicBezTo>
                    <a:pt x="86" y="193"/>
                    <a:pt x="86" y="193"/>
                    <a:pt x="86" y="193"/>
                  </a:cubicBezTo>
                  <a:cubicBezTo>
                    <a:pt x="22" y="193"/>
                    <a:pt x="22" y="193"/>
                    <a:pt x="22" y="193"/>
                  </a:cubicBezTo>
                  <a:cubicBezTo>
                    <a:pt x="22" y="161"/>
                    <a:pt x="22" y="161"/>
                    <a:pt x="22" y="161"/>
                  </a:cubicBezTo>
                  <a:lnTo>
                    <a:pt x="86" y="161"/>
                  </a:lnTo>
                  <a:close/>
                  <a:moveTo>
                    <a:pt x="257" y="75"/>
                  </a:moveTo>
                  <a:cubicBezTo>
                    <a:pt x="257" y="40"/>
                    <a:pt x="257" y="40"/>
                    <a:pt x="257" y="40"/>
                  </a:cubicBezTo>
                  <a:cubicBezTo>
                    <a:pt x="287" y="75"/>
                    <a:pt x="287" y="75"/>
                    <a:pt x="287" y="75"/>
                  </a:cubicBezTo>
                  <a:lnTo>
                    <a:pt x="257" y="75"/>
                  </a:lnTo>
                  <a:close/>
                  <a:moveTo>
                    <a:pt x="235" y="26"/>
                  </a:moveTo>
                  <a:cubicBezTo>
                    <a:pt x="235" y="75"/>
                    <a:pt x="235" y="75"/>
                    <a:pt x="235" y="75"/>
                  </a:cubicBezTo>
                  <a:cubicBezTo>
                    <a:pt x="80" y="75"/>
                    <a:pt x="80" y="75"/>
                    <a:pt x="80" y="75"/>
                  </a:cubicBezTo>
                  <a:lnTo>
                    <a:pt x="235" y="26"/>
                  </a:lnTo>
                  <a:close/>
                  <a:moveTo>
                    <a:pt x="267" y="178"/>
                  </a:moveTo>
                  <a:cubicBezTo>
                    <a:pt x="235" y="217"/>
                    <a:pt x="235" y="217"/>
                    <a:pt x="235" y="217"/>
                  </a:cubicBezTo>
                  <a:cubicBezTo>
                    <a:pt x="235" y="175"/>
                    <a:pt x="235" y="175"/>
                    <a:pt x="235" y="175"/>
                  </a:cubicBezTo>
                  <a:cubicBezTo>
                    <a:pt x="267" y="137"/>
                    <a:pt x="267" y="137"/>
                    <a:pt x="267" y="137"/>
                  </a:cubicBezTo>
                  <a:lnTo>
                    <a:pt x="267" y="178"/>
                  </a:lnTo>
                  <a:close/>
                  <a:moveTo>
                    <a:pt x="235" y="257"/>
                  </a:moveTo>
                  <a:cubicBezTo>
                    <a:pt x="235" y="250"/>
                    <a:pt x="235" y="250"/>
                    <a:pt x="235" y="250"/>
                  </a:cubicBezTo>
                  <a:cubicBezTo>
                    <a:pt x="267" y="211"/>
                    <a:pt x="267" y="211"/>
                    <a:pt x="267" y="211"/>
                  </a:cubicBezTo>
                  <a:cubicBezTo>
                    <a:pt x="267" y="257"/>
                    <a:pt x="267" y="257"/>
                    <a:pt x="267" y="257"/>
                  </a:cubicBezTo>
                  <a:lnTo>
                    <a:pt x="235" y="257"/>
                  </a:lnTo>
                  <a:close/>
                  <a:moveTo>
                    <a:pt x="267" y="103"/>
                  </a:moveTo>
                  <a:cubicBezTo>
                    <a:pt x="235" y="142"/>
                    <a:pt x="235" y="142"/>
                    <a:pt x="235" y="142"/>
                  </a:cubicBezTo>
                  <a:cubicBezTo>
                    <a:pt x="235" y="97"/>
                    <a:pt x="235" y="97"/>
                    <a:pt x="235" y="97"/>
                  </a:cubicBezTo>
                  <a:cubicBezTo>
                    <a:pt x="267" y="97"/>
                    <a:pt x="267" y="97"/>
                    <a:pt x="267" y="97"/>
                  </a:cubicBezTo>
                  <a:lnTo>
                    <a:pt x="267"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1" name="Group 282"/>
          <p:cNvGrpSpPr>
            <a:grpSpLocks noChangeAspect="1"/>
          </p:cNvGrpSpPr>
          <p:nvPr/>
        </p:nvGrpSpPr>
        <p:grpSpPr bwMode="auto">
          <a:xfrm>
            <a:off x="853568" y="4504932"/>
            <a:ext cx="686554" cy="688573"/>
            <a:chOff x="6580" y="788"/>
            <a:chExt cx="340" cy="341"/>
          </a:xfrm>
          <a:solidFill>
            <a:schemeClr val="bg1"/>
          </a:solidFill>
        </p:grpSpPr>
        <p:sp>
          <p:nvSpPr>
            <p:cNvPr id="42" name="Freeform 283"/>
            <p:cNvSpPr>
              <a:spLocks noEditPoints="1"/>
            </p:cNvSpPr>
            <p:nvPr/>
          </p:nvSpPr>
          <p:spPr bwMode="auto">
            <a:xfrm>
              <a:off x="6580" y="788"/>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284"/>
            <p:cNvSpPr>
              <a:spLocks/>
            </p:cNvSpPr>
            <p:nvPr/>
          </p:nvSpPr>
          <p:spPr bwMode="auto">
            <a:xfrm>
              <a:off x="6743" y="892"/>
              <a:ext cx="25" cy="25"/>
            </a:xfrm>
            <a:custGeom>
              <a:avLst/>
              <a:gdLst>
                <a:gd name="T0" fmla="*/ 4 w 38"/>
                <a:gd name="T1" fmla="*/ 19 h 38"/>
                <a:gd name="T2" fmla="*/ 19 w 38"/>
                <a:gd name="T3" fmla="*/ 34 h 38"/>
                <a:gd name="T4" fmla="*/ 26 w 38"/>
                <a:gd name="T5" fmla="*/ 38 h 38"/>
                <a:gd name="T6" fmla="*/ 34 w 38"/>
                <a:gd name="T7" fmla="*/ 34 h 38"/>
                <a:gd name="T8" fmla="*/ 34 w 38"/>
                <a:gd name="T9" fmla="*/ 19 h 38"/>
                <a:gd name="T10" fmla="*/ 19 w 38"/>
                <a:gd name="T11" fmla="*/ 4 h 38"/>
                <a:gd name="T12" fmla="*/ 4 w 38"/>
                <a:gd name="T13" fmla="*/ 4 h 38"/>
                <a:gd name="T14" fmla="*/ 4 w 38"/>
                <a:gd name="T15" fmla="*/ 19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8">
                  <a:moveTo>
                    <a:pt x="4" y="19"/>
                  </a:moveTo>
                  <a:cubicBezTo>
                    <a:pt x="19" y="34"/>
                    <a:pt x="19" y="34"/>
                    <a:pt x="19" y="34"/>
                  </a:cubicBezTo>
                  <a:cubicBezTo>
                    <a:pt x="21" y="37"/>
                    <a:pt x="24" y="38"/>
                    <a:pt x="26" y="38"/>
                  </a:cubicBezTo>
                  <a:cubicBezTo>
                    <a:pt x="29" y="38"/>
                    <a:pt x="32" y="37"/>
                    <a:pt x="34" y="34"/>
                  </a:cubicBezTo>
                  <a:cubicBezTo>
                    <a:pt x="38" y="30"/>
                    <a:pt x="38" y="24"/>
                    <a:pt x="34" y="19"/>
                  </a:cubicBezTo>
                  <a:cubicBezTo>
                    <a:pt x="19" y="4"/>
                    <a:pt x="19" y="4"/>
                    <a:pt x="19" y="4"/>
                  </a:cubicBezTo>
                  <a:cubicBezTo>
                    <a:pt x="15" y="0"/>
                    <a:pt x="8" y="0"/>
                    <a:pt x="4" y="4"/>
                  </a:cubicBezTo>
                  <a:cubicBezTo>
                    <a:pt x="0" y="8"/>
                    <a:pt x="0" y="15"/>
                    <a:pt x="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285"/>
            <p:cNvSpPr>
              <a:spLocks noEditPoints="1"/>
            </p:cNvSpPr>
            <p:nvPr/>
          </p:nvSpPr>
          <p:spPr bwMode="auto">
            <a:xfrm>
              <a:off x="6806" y="978"/>
              <a:ext cx="43" cy="58"/>
            </a:xfrm>
            <a:custGeom>
              <a:avLst/>
              <a:gdLst>
                <a:gd name="T0" fmla="*/ 62 w 64"/>
                <a:gd name="T1" fmla="*/ 43 h 87"/>
                <a:gd name="T2" fmla="*/ 61 w 64"/>
                <a:gd name="T3" fmla="*/ 41 h 87"/>
                <a:gd name="T4" fmla="*/ 41 w 64"/>
                <a:gd name="T5" fmla="*/ 7 h 87"/>
                <a:gd name="T6" fmla="*/ 23 w 64"/>
                <a:gd name="T7" fmla="*/ 7 h 87"/>
                <a:gd name="T8" fmla="*/ 3 w 64"/>
                <a:gd name="T9" fmla="*/ 41 h 87"/>
                <a:gd name="T10" fmla="*/ 2 w 64"/>
                <a:gd name="T11" fmla="*/ 43 h 87"/>
                <a:gd name="T12" fmla="*/ 0 w 64"/>
                <a:gd name="T13" fmla="*/ 55 h 87"/>
                <a:gd name="T14" fmla="*/ 32 w 64"/>
                <a:gd name="T15" fmla="*/ 87 h 87"/>
                <a:gd name="T16" fmla="*/ 64 w 64"/>
                <a:gd name="T17" fmla="*/ 55 h 87"/>
                <a:gd name="T18" fmla="*/ 62 w 64"/>
                <a:gd name="T19" fmla="*/ 43 h 87"/>
                <a:gd name="T20" fmla="*/ 32 w 64"/>
                <a:gd name="T21" fmla="*/ 66 h 87"/>
                <a:gd name="T22" fmla="*/ 21 w 64"/>
                <a:gd name="T23" fmla="*/ 55 h 87"/>
                <a:gd name="T24" fmla="*/ 22 w 64"/>
                <a:gd name="T25" fmla="*/ 51 h 87"/>
                <a:gd name="T26" fmla="*/ 32 w 64"/>
                <a:gd name="T27" fmla="*/ 34 h 87"/>
                <a:gd name="T28" fmla="*/ 42 w 64"/>
                <a:gd name="T29" fmla="*/ 51 h 87"/>
                <a:gd name="T30" fmla="*/ 43 w 64"/>
                <a:gd name="T31" fmla="*/ 55 h 87"/>
                <a:gd name="T32" fmla="*/ 32 w 64"/>
                <a:gd name="T33" fmla="*/ 6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87">
                  <a:moveTo>
                    <a:pt x="62" y="43"/>
                  </a:moveTo>
                  <a:cubicBezTo>
                    <a:pt x="61" y="42"/>
                    <a:pt x="61" y="42"/>
                    <a:pt x="61" y="41"/>
                  </a:cubicBezTo>
                  <a:cubicBezTo>
                    <a:pt x="41" y="7"/>
                    <a:pt x="41" y="7"/>
                    <a:pt x="41" y="7"/>
                  </a:cubicBezTo>
                  <a:cubicBezTo>
                    <a:pt x="37" y="0"/>
                    <a:pt x="27" y="0"/>
                    <a:pt x="23" y="7"/>
                  </a:cubicBezTo>
                  <a:cubicBezTo>
                    <a:pt x="3" y="41"/>
                    <a:pt x="3" y="41"/>
                    <a:pt x="3" y="41"/>
                  </a:cubicBezTo>
                  <a:cubicBezTo>
                    <a:pt x="3" y="42"/>
                    <a:pt x="3" y="42"/>
                    <a:pt x="2" y="43"/>
                  </a:cubicBezTo>
                  <a:cubicBezTo>
                    <a:pt x="1" y="47"/>
                    <a:pt x="0" y="51"/>
                    <a:pt x="0" y="55"/>
                  </a:cubicBezTo>
                  <a:cubicBezTo>
                    <a:pt x="0" y="73"/>
                    <a:pt x="14" y="87"/>
                    <a:pt x="32" y="87"/>
                  </a:cubicBezTo>
                  <a:cubicBezTo>
                    <a:pt x="50" y="87"/>
                    <a:pt x="64" y="73"/>
                    <a:pt x="64" y="55"/>
                  </a:cubicBezTo>
                  <a:cubicBezTo>
                    <a:pt x="64" y="51"/>
                    <a:pt x="63" y="47"/>
                    <a:pt x="62" y="43"/>
                  </a:cubicBezTo>
                  <a:close/>
                  <a:moveTo>
                    <a:pt x="32" y="66"/>
                  </a:moveTo>
                  <a:cubicBezTo>
                    <a:pt x="26" y="66"/>
                    <a:pt x="21" y="61"/>
                    <a:pt x="21" y="55"/>
                  </a:cubicBezTo>
                  <a:cubicBezTo>
                    <a:pt x="21" y="54"/>
                    <a:pt x="22" y="53"/>
                    <a:pt x="22" y="51"/>
                  </a:cubicBezTo>
                  <a:cubicBezTo>
                    <a:pt x="32" y="34"/>
                    <a:pt x="32" y="34"/>
                    <a:pt x="32" y="34"/>
                  </a:cubicBezTo>
                  <a:cubicBezTo>
                    <a:pt x="42" y="51"/>
                    <a:pt x="42" y="51"/>
                    <a:pt x="42" y="51"/>
                  </a:cubicBezTo>
                  <a:cubicBezTo>
                    <a:pt x="42" y="53"/>
                    <a:pt x="43" y="54"/>
                    <a:pt x="43" y="55"/>
                  </a:cubicBezTo>
                  <a:cubicBezTo>
                    <a:pt x="43" y="61"/>
                    <a:pt x="38" y="66"/>
                    <a:pt x="32"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286"/>
            <p:cNvSpPr>
              <a:spLocks/>
            </p:cNvSpPr>
            <p:nvPr/>
          </p:nvSpPr>
          <p:spPr bwMode="auto">
            <a:xfrm>
              <a:off x="6700" y="923"/>
              <a:ext cx="71" cy="71"/>
            </a:xfrm>
            <a:custGeom>
              <a:avLst/>
              <a:gdLst>
                <a:gd name="T0" fmla="*/ 64 w 107"/>
                <a:gd name="T1" fmla="*/ 43 h 107"/>
                <a:gd name="T2" fmla="*/ 64 w 107"/>
                <a:gd name="T3" fmla="*/ 11 h 107"/>
                <a:gd name="T4" fmla="*/ 53 w 107"/>
                <a:gd name="T5" fmla="*/ 0 h 107"/>
                <a:gd name="T6" fmla="*/ 43 w 107"/>
                <a:gd name="T7" fmla="*/ 11 h 107"/>
                <a:gd name="T8" fmla="*/ 43 w 107"/>
                <a:gd name="T9" fmla="*/ 43 h 107"/>
                <a:gd name="T10" fmla="*/ 11 w 107"/>
                <a:gd name="T11" fmla="*/ 43 h 107"/>
                <a:gd name="T12" fmla="*/ 0 w 107"/>
                <a:gd name="T13" fmla="*/ 54 h 107"/>
                <a:gd name="T14" fmla="*/ 11 w 107"/>
                <a:gd name="T15" fmla="*/ 64 h 107"/>
                <a:gd name="T16" fmla="*/ 43 w 107"/>
                <a:gd name="T17" fmla="*/ 64 h 107"/>
                <a:gd name="T18" fmla="*/ 43 w 107"/>
                <a:gd name="T19" fmla="*/ 96 h 107"/>
                <a:gd name="T20" fmla="*/ 53 w 107"/>
                <a:gd name="T21" fmla="*/ 107 h 107"/>
                <a:gd name="T22" fmla="*/ 64 w 107"/>
                <a:gd name="T23" fmla="*/ 96 h 107"/>
                <a:gd name="T24" fmla="*/ 64 w 107"/>
                <a:gd name="T25" fmla="*/ 64 h 107"/>
                <a:gd name="T26" fmla="*/ 96 w 107"/>
                <a:gd name="T27" fmla="*/ 64 h 107"/>
                <a:gd name="T28" fmla="*/ 107 w 107"/>
                <a:gd name="T29" fmla="*/ 54 h 107"/>
                <a:gd name="T30" fmla="*/ 96 w 107"/>
                <a:gd name="T31" fmla="*/ 43 h 107"/>
                <a:gd name="T32" fmla="*/ 64 w 107"/>
                <a:gd name="T33" fmla="*/ 4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107">
                  <a:moveTo>
                    <a:pt x="64" y="43"/>
                  </a:moveTo>
                  <a:cubicBezTo>
                    <a:pt x="64" y="11"/>
                    <a:pt x="64" y="11"/>
                    <a:pt x="64" y="11"/>
                  </a:cubicBezTo>
                  <a:cubicBezTo>
                    <a:pt x="64" y="5"/>
                    <a:pt x="59" y="0"/>
                    <a:pt x="53" y="0"/>
                  </a:cubicBezTo>
                  <a:cubicBezTo>
                    <a:pt x="47" y="0"/>
                    <a:pt x="43" y="5"/>
                    <a:pt x="43" y="11"/>
                  </a:cubicBezTo>
                  <a:cubicBezTo>
                    <a:pt x="43" y="43"/>
                    <a:pt x="43" y="43"/>
                    <a:pt x="43" y="43"/>
                  </a:cubicBezTo>
                  <a:cubicBezTo>
                    <a:pt x="11" y="43"/>
                    <a:pt x="11" y="43"/>
                    <a:pt x="11" y="43"/>
                  </a:cubicBezTo>
                  <a:cubicBezTo>
                    <a:pt x="5" y="43"/>
                    <a:pt x="0" y="48"/>
                    <a:pt x="0" y="54"/>
                  </a:cubicBezTo>
                  <a:cubicBezTo>
                    <a:pt x="0" y="60"/>
                    <a:pt x="5" y="64"/>
                    <a:pt x="11" y="64"/>
                  </a:cubicBezTo>
                  <a:cubicBezTo>
                    <a:pt x="43" y="64"/>
                    <a:pt x="43" y="64"/>
                    <a:pt x="43" y="64"/>
                  </a:cubicBezTo>
                  <a:cubicBezTo>
                    <a:pt x="43" y="96"/>
                    <a:pt x="43" y="96"/>
                    <a:pt x="43" y="96"/>
                  </a:cubicBezTo>
                  <a:cubicBezTo>
                    <a:pt x="43" y="102"/>
                    <a:pt x="47" y="107"/>
                    <a:pt x="53" y="107"/>
                  </a:cubicBezTo>
                  <a:cubicBezTo>
                    <a:pt x="59" y="107"/>
                    <a:pt x="64" y="102"/>
                    <a:pt x="64" y="96"/>
                  </a:cubicBezTo>
                  <a:cubicBezTo>
                    <a:pt x="64" y="64"/>
                    <a:pt x="64" y="64"/>
                    <a:pt x="64" y="64"/>
                  </a:cubicBezTo>
                  <a:cubicBezTo>
                    <a:pt x="96" y="64"/>
                    <a:pt x="96" y="64"/>
                    <a:pt x="96" y="64"/>
                  </a:cubicBezTo>
                  <a:cubicBezTo>
                    <a:pt x="102" y="64"/>
                    <a:pt x="107" y="60"/>
                    <a:pt x="107" y="54"/>
                  </a:cubicBezTo>
                  <a:cubicBezTo>
                    <a:pt x="107" y="48"/>
                    <a:pt x="102" y="43"/>
                    <a:pt x="96" y="43"/>
                  </a:cubicBezTo>
                  <a:lnTo>
                    <a:pt x="64"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287"/>
            <p:cNvSpPr>
              <a:spLocks noEditPoints="1"/>
            </p:cNvSpPr>
            <p:nvPr/>
          </p:nvSpPr>
          <p:spPr bwMode="auto">
            <a:xfrm>
              <a:off x="6644" y="851"/>
              <a:ext cx="162" cy="200"/>
            </a:xfrm>
            <a:custGeom>
              <a:avLst/>
              <a:gdLst>
                <a:gd name="T0" fmla="*/ 245 w 245"/>
                <a:gd name="T1" fmla="*/ 86 h 300"/>
                <a:gd name="T2" fmla="*/ 242 w 245"/>
                <a:gd name="T3" fmla="*/ 78 h 300"/>
                <a:gd name="T4" fmla="*/ 168 w 245"/>
                <a:gd name="T5" fmla="*/ 4 h 300"/>
                <a:gd name="T6" fmla="*/ 153 w 245"/>
                <a:gd name="T7" fmla="*/ 4 h 300"/>
                <a:gd name="T8" fmla="*/ 3 w 245"/>
                <a:gd name="T9" fmla="*/ 154 h 300"/>
                <a:gd name="T10" fmla="*/ 0 w 245"/>
                <a:gd name="T11" fmla="*/ 162 h 300"/>
                <a:gd name="T12" fmla="*/ 3 w 245"/>
                <a:gd name="T13" fmla="*/ 169 h 300"/>
                <a:gd name="T14" fmla="*/ 130 w 245"/>
                <a:gd name="T15" fmla="*/ 297 h 300"/>
                <a:gd name="T16" fmla="*/ 138 w 245"/>
                <a:gd name="T17" fmla="*/ 300 h 300"/>
                <a:gd name="T18" fmla="*/ 145 w 245"/>
                <a:gd name="T19" fmla="*/ 297 h 300"/>
                <a:gd name="T20" fmla="*/ 242 w 245"/>
                <a:gd name="T21" fmla="*/ 200 h 300"/>
                <a:gd name="T22" fmla="*/ 245 w 245"/>
                <a:gd name="T23" fmla="*/ 193 h 300"/>
                <a:gd name="T24" fmla="*/ 245 w 245"/>
                <a:gd name="T25" fmla="*/ 86 h 300"/>
                <a:gd name="T26" fmla="*/ 224 w 245"/>
                <a:gd name="T27" fmla="*/ 188 h 300"/>
                <a:gd name="T28" fmla="*/ 138 w 245"/>
                <a:gd name="T29" fmla="*/ 274 h 300"/>
                <a:gd name="T30" fmla="*/ 25 w 245"/>
                <a:gd name="T31" fmla="*/ 162 h 300"/>
                <a:gd name="T32" fmla="*/ 160 w 245"/>
                <a:gd name="T33" fmla="*/ 27 h 300"/>
                <a:gd name="T34" fmla="*/ 224 w 245"/>
                <a:gd name="T35" fmla="*/ 90 h 300"/>
                <a:gd name="T36" fmla="*/ 224 w 245"/>
                <a:gd name="T37" fmla="*/ 18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5" h="300">
                  <a:moveTo>
                    <a:pt x="245" y="86"/>
                  </a:moveTo>
                  <a:cubicBezTo>
                    <a:pt x="245" y="83"/>
                    <a:pt x="244" y="80"/>
                    <a:pt x="242" y="78"/>
                  </a:cubicBezTo>
                  <a:cubicBezTo>
                    <a:pt x="168" y="4"/>
                    <a:pt x="168" y="4"/>
                    <a:pt x="168" y="4"/>
                  </a:cubicBezTo>
                  <a:cubicBezTo>
                    <a:pt x="164" y="0"/>
                    <a:pt x="157" y="0"/>
                    <a:pt x="153" y="4"/>
                  </a:cubicBezTo>
                  <a:cubicBezTo>
                    <a:pt x="3" y="154"/>
                    <a:pt x="3" y="154"/>
                    <a:pt x="3" y="154"/>
                  </a:cubicBezTo>
                  <a:cubicBezTo>
                    <a:pt x="1" y="156"/>
                    <a:pt x="0" y="159"/>
                    <a:pt x="0" y="162"/>
                  </a:cubicBezTo>
                  <a:cubicBezTo>
                    <a:pt x="0" y="165"/>
                    <a:pt x="1" y="167"/>
                    <a:pt x="3" y="169"/>
                  </a:cubicBezTo>
                  <a:cubicBezTo>
                    <a:pt x="130" y="297"/>
                    <a:pt x="130" y="297"/>
                    <a:pt x="130" y="297"/>
                  </a:cubicBezTo>
                  <a:cubicBezTo>
                    <a:pt x="132" y="299"/>
                    <a:pt x="135" y="300"/>
                    <a:pt x="138" y="300"/>
                  </a:cubicBezTo>
                  <a:cubicBezTo>
                    <a:pt x="141" y="300"/>
                    <a:pt x="143" y="299"/>
                    <a:pt x="145" y="297"/>
                  </a:cubicBezTo>
                  <a:cubicBezTo>
                    <a:pt x="242" y="200"/>
                    <a:pt x="242" y="200"/>
                    <a:pt x="242" y="200"/>
                  </a:cubicBezTo>
                  <a:cubicBezTo>
                    <a:pt x="244" y="198"/>
                    <a:pt x="245" y="196"/>
                    <a:pt x="245" y="193"/>
                  </a:cubicBezTo>
                  <a:lnTo>
                    <a:pt x="245" y="86"/>
                  </a:lnTo>
                  <a:close/>
                  <a:moveTo>
                    <a:pt x="224" y="188"/>
                  </a:moveTo>
                  <a:cubicBezTo>
                    <a:pt x="138" y="274"/>
                    <a:pt x="138" y="274"/>
                    <a:pt x="138" y="274"/>
                  </a:cubicBezTo>
                  <a:cubicBezTo>
                    <a:pt x="25" y="162"/>
                    <a:pt x="25" y="162"/>
                    <a:pt x="25" y="162"/>
                  </a:cubicBezTo>
                  <a:cubicBezTo>
                    <a:pt x="160" y="27"/>
                    <a:pt x="160" y="27"/>
                    <a:pt x="160" y="27"/>
                  </a:cubicBezTo>
                  <a:cubicBezTo>
                    <a:pt x="224" y="90"/>
                    <a:pt x="224" y="90"/>
                    <a:pt x="224" y="90"/>
                  </a:cubicBezTo>
                  <a:lnTo>
                    <a:pt x="224"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288"/>
            <p:cNvSpPr>
              <a:spLocks/>
            </p:cNvSpPr>
            <p:nvPr/>
          </p:nvSpPr>
          <p:spPr bwMode="auto">
            <a:xfrm>
              <a:off x="6820" y="923"/>
              <a:ext cx="15" cy="42"/>
            </a:xfrm>
            <a:custGeom>
              <a:avLst/>
              <a:gdLst>
                <a:gd name="T0" fmla="*/ 11 w 22"/>
                <a:gd name="T1" fmla="*/ 64 h 64"/>
                <a:gd name="T2" fmla="*/ 22 w 22"/>
                <a:gd name="T3" fmla="*/ 54 h 64"/>
                <a:gd name="T4" fmla="*/ 22 w 22"/>
                <a:gd name="T5" fmla="*/ 11 h 64"/>
                <a:gd name="T6" fmla="*/ 11 w 22"/>
                <a:gd name="T7" fmla="*/ 0 h 64"/>
                <a:gd name="T8" fmla="*/ 0 w 22"/>
                <a:gd name="T9" fmla="*/ 11 h 64"/>
                <a:gd name="T10" fmla="*/ 0 w 22"/>
                <a:gd name="T11" fmla="*/ 54 h 64"/>
                <a:gd name="T12" fmla="*/ 11 w 22"/>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22" h="64">
                  <a:moveTo>
                    <a:pt x="11" y="64"/>
                  </a:moveTo>
                  <a:cubicBezTo>
                    <a:pt x="17" y="64"/>
                    <a:pt x="22" y="60"/>
                    <a:pt x="22" y="54"/>
                  </a:cubicBezTo>
                  <a:cubicBezTo>
                    <a:pt x="22" y="11"/>
                    <a:pt x="22" y="11"/>
                    <a:pt x="22" y="11"/>
                  </a:cubicBezTo>
                  <a:cubicBezTo>
                    <a:pt x="22" y="5"/>
                    <a:pt x="17" y="0"/>
                    <a:pt x="11" y="0"/>
                  </a:cubicBezTo>
                  <a:cubicBezTo>
                    <a:pt x="5" y="0"/>
                    <a:pt x="0" y="5"/>
                    <a:pt x="0" y="11"/>
                  </a:cubicBezTo>
                  <a:cubicBezTo>
                    <a:pt x="0" y="54"/>
                    <a:pt x="0" y="54"/>
                    <a:pt x="0" y="54"/>
                  </a:cubicBezTo>
                  <a:cubicBezTo>
                    <a:pt x="0" y="60"/>
                    <a:pt x="5" y="64"/>
                    <a:pt x="11"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56257965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0460" y="3650825"/>
            <a:ext cx="2755902" cy="2755902"/>
          </a:xfrm>
          <a:prstGeom prst="rect">
            <a:avLst/>
          </a:prstGeom>
        </p:spPr>
      </p:pic>
      <p:sp>
        <p:nvSpPr>
          <p:cNvPr id="21" name="Content Placeholder 4"/>
          <p:cNvSpPr txBox="1">
            <a:spLocks/>
          </p:cNvSpPr>
          <p:nvPr/>
        </p:nvSpPr>
        <p:spPr>
          <a:xfrm>
            <a:off x="469900" y="1190162"/>
            <a:ext cx="11062458" cy="4974583"/>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algn="just"/>
            <a:endParaRPr lang="ro-RO" sz="1400" dirty="0">
              <a:solidFill>
                <a:srgbClr val="E30613"/>
              </a:solidFill>
            </a:endParaRPr>
          </a:p>
        </p:txBody>
      </p:sp>
      <p:sp>
        <p:nvSpPr>
          <p:cNvPr id="22" name="Title 2"/>
          <p:cNvSpPr>
            <a:spLocks noGrp="1"/>
          </p:cNvSpPr>
          <p:nvPr>
            <p:ph type="title"/>
          </p:nvPr>
        </p:nvSpPr>
        <p:spPr>
          <a:xfrm>
            <a:off x="469900" y="402587"/>
            <a:ext cx="11252200" cy="334102"/>
          </a:xfrm>
        </p:spPr>
        <p:txBody>
          <a:bodyPr/>
          <a:lstStyle/>
          <a:p>
            <a:r>
              <a:rPr lang="ro-RO" dirty="0" smtClean="0"/>
              <a:t>Cum e impozitat sectorul </a:t>
            </a:r>
            <a:r>
              <a:rPr lang="ro-RO" dirty="0" err="1" smtClean="0"/>
              <a:t>upstream</a:t>
            </a:r>
            <a:r>
              <a:rPr lang="ro-RO" dirty="0" smtClean="0"/>
              <a:t> în prezent?</a:t>
            </a:r>
            <a:endParaRPr lang="en-US" dirty="0"/>
          </a:p>
        </p:txBody>
      </p:sp>
      <p:sp>
        <p:nvSpPr>
          <p:cNvPr id="6" name="Content Placeholder 2"/>
          <p:cNvSpPr txBox="1">
            <a:spLocks/>
          </p:cNvSpPr>
          <p:nvPr/>
        </p:nvSpPr>
        <p:spPr>
          <a:xfrm>
            <a:off x="8130058" y="2592295"/>
            <a:ext cx="4061942" cy="1653140"/>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520944" lvl="2" indent="-285750">
              <a:buFont typeface="Wingdings" panose="05000000000000000000" pitchFamily="2" charset="2"/>
              <a:buChar char="v"/>
            </a:pPr>
            <a:endParaRPr lang="en-US" sz="1600" dirty="0" smtClean="0"/>
          </a:p>
        </p:txBody>
      </p:sp>
      <p:sp>
        <p:nvSpPr>
          <p:cNvPr id="7" name="Content Placeholder 2"/>
          <p:cNvSpPr txBox="1">
            <a:spLocks/>
          </p:cNvSpPr>
          <p:nvPr/>
        </p:nvSpPr>
        <p:spPr>
          <a:xfrm>
            <a:off x="747857" y="5270837"/>
            <a:ext cx="6600122" cy="453473"/>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lvl="2" indent="0">
              <a:buFont typeface="Arial" panose="020B0604020202020204" pitchFamily="34" charset="0"/>
              <a:buNone/>
            </a:pPr>
            <a:endParaRPr lang="en-US" sz="1600" b="1" i="1" dirty="0"/>
          </a:p>
        </p:txBody>
      </p:sp>
      <p:sp>
        <p:nvSpPr>
          <p:cNvPr id="8" name="Rectangle 7"/>
          <p:cNvSpPr/>
          <p:nvPr/>
        </p:nvSpPr>
        <p:spPr>
          <a:xfrm>
            <a:off x="469900" y="1358709"/>
            <a:ext cx="6096000" cy="3970318"/>
          </a:xfrm>
          <a:prstGeom prst="rect">
            <a:avLst/>
          </a:prstGeom>
        </p:spPr>
        <p:txBody>
          <a:bodyPr>
            <a:spAutoFit/>
          </a:bodyPr>
          <a:lstStyle/>
          <a:p>
            <a:r>
              <a:rPr lang="en-US" sz="1600" b="1" dirty="0" err="1">
                <a:solidFill>
                  <a:srgbClr val="007680"/>
                </a:solidFill>
              </a:rPr>
              <a:t>Regim</a:t>
            </a:r>
            <a:r>
              <a:rPr lang="en-US" sz="1600" b="1" dirty="0">
                <a:solidFill>
                  <a:srgbClr val="007680"/>
                </a:solidFill>
              </a:rPr>
              <a:t> standard de </a:t>
            </a:r>
            <a:r>
              <a:rPr lang="en-US" sz="1600" b="1" dirty="0" err="1">
                <a:solidFill>
                  <a:srgbClr val="007680"/>
                </a:solidFill>
              </a:rPr>
              <a:t>impozitare</a:t>
            </a:r>
            <a:r>
              <a:rPr lang="en-US" sz="1600" b="1" dirty="0">
                <a:solidFill>
                  <a:srgbClr val="007680"/>
                </a:solidFill>
              </a:rPr>
              <a:t>: </a:t>
            </a:r>
            <a:endParaRPr lang="ro-RO" sz="1600" b="1" dirty="0">
              <a:solidFill>
                <a:srgbClr val="007680"/>
              </a:solidFill>
            </a:endParaRPr>
          </a:p>
          <a:p>
            <a:pPr marL="520944" lvl="2" indent="-285750">
              <a:buFont typeface="Wingdings" panose="05000000000000000000" pitchFamily="2" charset="2"/>
              <a:buChar char="§"/>
            </a:pPr>
            <a:r>
              <a:rPr lang="ro-RO" sz="1400" dirty="0"/>
              <a:t>I</a:t>
            </a:r>
            <a:r>
              <a:rPr lang="en-US" sz="1400" dirty="0" err="1"/>
              <a:t>mpozit</a:t>
            </a:r>
            <a:r>
              <a:rPr lang="en-US" sz="1400" dirty="0"/>
              <a:t> </a:t>
            </a:r>
            <a:r>
              <a:rPr lang="en-US" sz="1400" dirty="0" err="1"/>
              <a:t>pe</a:t>
            </a:r>
            <a:r>
              <a:rPr lang="en-US" sz="1400" dirty="0"/>
              <a:t> </a:t>
            </a:r>
            <a:r>
              <a:rPr lang="en-US" sz="1400" dirty="0" smtClean="0"/>
              <a:t>profit</a:t>
            </a:r>
            <a:r>
              <a:rPr lang="en-US" sz="1400" dirty="0"/>
              <a:t>;</a:t>
            </a:r>
          </a:p>
          <a:p>
            <a:pPr marL="520944" lvl="2" indent="-285750">
              <a:buFont typeface="Wingdings" panose="05000000000000000000" pitchFamily="2" charset="2"/>
              <a:buChar char="§"/>
            </a:pPr>
            <a:r>
              <a:rPr lang="en-US" sz="1400" dirty="0" smtClean="0"/>
              <a:t>TVA;</a:t>
            </a:r>
            <a:endParaRPr lang="ro-RO" sz="1400" dirty="0"/>
          </a:p>
          <a:p>
            <a:pPr marL="520944" lvl="2" indent="-285750">
              <a:buFont typeface="Wingdings" panose="05000000000000000000" pitchFamily="2" charset="2"/>
              <a:buChar char="§"/>
            </a:pPr>
            <a:r>
              <a:rPr lang="ro-RO" sz="1400" dirty="0"/>
              <a:t>C</a:t>
            </a:r>
            <a:r>
              <a:rPr lang="en-US" sz="1400" dirty="0" err="1"/>
              <a:t>ontribu</a:t>
            </a:r>
            <a:r>
              <a:rPr lang="ro-RO" sz="1400" dirty="0"/>
              <a:t>ți</a:t>
            </a:r>
            <a:r>
              <a:rPr lang="en-US" sz="1400" dirty="0" err="1"/>
              <a:t>i</a:t>
            </a:r>
            <a:r>
              <a:rPr lang="en-US" sz="1400" dirty="0"/>
              <a:t> </a:t>
            </a:r>
            <a:r>
              <a:rPr lang="en-US" sz="1400" dirty="0" err="1" smtClean="0"/>
              <a:t>sociale</a:t>
            </a:r>
            <a:r>
              <a:rPr lang="en-US" sz="1400" dirty="0" smtClean="0"/>
              <a:t>; </a:t>
            </a:r>
            <a:endParaRPr lang="ro-RO" sz="1400" dirty="0"/>
          </a:p>
          <a:p>
            <a:pPr marL="520944" lvl="2" indent="-285750">
              <a:buFont typeface="Wingdings" panose="05000000000000000000" pitchFamily="2" charset="2"/>
              <a:buChar char="§"/>
            </a:pPr>
            <a:r>
              <a:rPr lang="en-US" sz="1400" dirty="0" err="1"/>
              <a:t>Taxe</a:t>
            </a:r>
            <a:r>
              <a:rPr lang="en-US" sz="1400" dirty="0"/>
              <a:t> </a:t>
            </a:r>
            <a:r>
              <a:rPr lang="en-US" sz="1400" dirty="0" err="1"/>
              <a:t>pe</a:t>
            </a:r>
            <a:r>
              <a:rPr lang="en-US" sz="1400" dirty="0"/>
              <a:t> </a:t>
            </a:r>
            <a:r>
              <a:rPr lang="en-US" sz="1400" dirty="0" err="1"/>
              <a:t>proprietate</a:t>
            </a:r>
            <a:r>
              <a:rPr lang="en-US" sz="1400" dirty="0"/>
              <a:t> (</a:t>
            </a:r>
            <a:r>
              <a:rPr lang="en-US" sz="1400" dirty="0" smtClean="0"/>
              <a:t>locale)</a:t>
            </a:r>
            <a:r>
              <a:rPr lang="ro-RO" sz="1400" dirty="0" smtClean="0"/>
              <a:t>.</a:t>
            </a:r>
            <a:endParaRPr lang="en-US" sz="1400" dirty="0" smtClean="0"/>
          </a:p>
          <a:p>
            <a:pPr marL="520944" lvl="2" indent="-285750">
              <a:buFont typeface="Wingdings" panose="05000000000000000000" pitchFamily="2" charset="2"/>
              <a:buChar char="§"/>
            </a:pPr>
            <a:endParaRPr lang="en-US" sz="1400" dirty="0"/>
          </a:p>
          <a:p>
            <a:pPr marL="235194" lvl="2"/>
            <a:endParaRPr lang="en-US" sz="1400" dirty="0" smtClean="0"/>
          </a:p>
          <a:p>
            <a:pPr marL="520944" lvl="2" indent="-285750">
              <a:buFont typeface="Wingdings" panose="05000000000000000000" pitchFamily="2" charset="2"/>
              <a:buChar char="§"/>
            </a:pPr>
            <a:endParaRPr lang="en-US" sz="1600" dirty="0"/>
          </a:p>
          <a:p>
            <a:r>
              <a:rPr lang="en-US" sz="1600" b="1" dirty="0" err="1">
                <a:solidFill>
                  <a:srgbClr val="007680"/>
                </a:solidFill>
              </a:rPr>
              <a:t>Regim</a:t>
            </a:r>
            <a:r>
              <a:rPr lang="en-US" sz="1600" b="1" dirty="0">
                <a:solidFill>
                  <a:srgbClr val="007680"/>
                </a:solidFill>
              </a:rPr>
              <a:t> specific de </a:t>
            </a:r>
            <a:r>
              <a:rPr lang="en-US" sz="1600" b="1" dirty="0" err="1">
                <a:solidFill>
                  <a:srgbClr val="007680"/>
                </a:solidFill>
              </a:rPr>
              <a:t>impozitare</a:t>
            </a:r>
            <a:r>
              <a:rPr lang="en-US" sz="1600" b="1" dirty="0">
                <a:solidFill>
                  <a:srgbClr val="007680"/>
                </a:solidFill>
              </a:rPr>
              <a:t>: </a:t>
            </a:r>
          </a:p>
          <a:p>
            <a:pPr marL="520944" lvl="2" indent="-285750">
              <a:buFont typeface="Wingdings" panose="05000000000000000000" pitchFamily="2" charset="2"/>
              <a:buChar char="§"/>
            </a:pPr>
            <a:r>
              <a:rPr lang="ro-RO" sz="1400" dirty="0"/>
              <a:t>R</a:t>
            </a:r>
            <a:r>
              <a:rPr lang="en-US" sz="1400" dirty="0" err="1" smtClean="0"/>
              <a:t>edevențe</a:t>
            </a:r>
            <a:r>
              <a:rPr lang="en-US" sz="1400" dirty="0" smtClean="0"/>
              <a:t>;</a:t>
            </a:r>
            <a:endParaRPr lang="en-US" sz="1400" dirty="0"/>
          </a:p>
          <a:p>
            <a:pPr marL="520944" lvl="2" indent="-285750">
              <a:buFont typeface="Wingdings" panose="05000000000000000000" pitchFamily="2" charset="2"/>
              <a:buChar char="§"/>
            </a:pPr>
            <a:r>
              <a:rPr lang="en-US" sz="1400" dirty="0"/>
              <a:t>Cota </a:t>
            </a:r>
            <a:r>
              <a:rPr lang="en-US" sz="1400" dirty="0" err="1" smtClean="0"/>
              <a:t>suplimentar</a:t>
            </a:r>
            <a:r>
              <a:rPr lang="ro-RO" sz="1400" dirty="0"/>
              <a:t>ă</a:t>
            </a:r>
            <a:r>
              <a:rPr lang="en-US" sz="1400" dirty="0" smtClean="0"/>
              <a:t> </a:t>
            </a:r>
            <a:r>
              <a:rPr lang="en-US" sz="1400" dirty="0"/>
              <a:t>de </a:t>
            </a:r>
            <a:r>
              <a:rPr lang="en-US" sz="1400" dirty="0" err="1"/>
              <a:t>impozit</a:t>
            </a:r>
            <a:r>
              <a:rPr lang="en-US" sz="1400" dirty="0"/>
              <a:t> </a:t>
            </a:r>
            <a:r>
              <a:rPr lang="en-US" sz="1400" dirty="0" err="1"/>
              <a:t>pe</a:t>
            </a:r>
            <a:r>
              <a:rPr lang="en-US" sz="1400" dirty="0"/>
              <a:t> </a:t>
            </a:r>
            <a:r>
              <a:rPr lang="en-US" sz="1400" dirty="0" smtClean="0"/>
              <a:t>profit</a:t>
            </a:r>
            <a:r>
              <a:rPr lang="ro-RO" sz="1400" dirty="0" smtClean="0"/>
              <a:t>ș</a:t>
            </a:r>
            <a:endParaRPr lang="en-US" sz="1400" dirty="0"/>
          </a:p>
          <a:p>
            <a:pPr marL="520944" lvl="2" indent="-285750">
              <a:buFont typeface="Wingdings" panose="05000000000000000000" pitchFamily="2" charset="2"/>
              <a:buChar char="§"/>
            </a:pPr>
            <a:r>
              <a:rPr lang="en-US" sz="1400" dirty="0" err="1"/>
              <a:t>Alte</a:t>
            </a:r>
            <a:r>
              <a:rPr lang="en-US" sz="1400" dirty="0"/>
              <a:t> </a:t>
            </a:r>
            <a:r>
              <a:rPr lang="en-US" sz="1400" dirty="0" err="1"/>
              <a:t>impozite</a:t>
            </a:r>
            <a:r>
              <a:rPr lang="en-US" sz="1400" dirty="0"/>
              <a:t> </a:t>
            </a:r>
            <a:r>
              <a:rPr lang="en-US" sz="1400" dirty="0" err="1"/>
              <a:t>specifice</a:t>
            </a:r>
            <a:r>
              <a:rPr lang="en-US" sz="1400" dirty="0"/>
              <a:t> (e.g. </a:t>
            </a:r>
            <a:r>
              <a:rPr lang="en-US" sz="1400" dirty="0" err="1"/>
              <a:t>impozit</a:t>
            </a:r>
            <a:r>
              <a:rPr lang="en-US" sz="1400" dirty="0"/>
              <a:t> </a:t>
            </a:r>
            <a:r>
              <a:rPr lang="en-US" sz="1400" dirty="0" err="1"/>
              <a:t>pe</a:t>
            </a:r>
            <a:r>
              <a:rPr lang="en-US" sz="1400" dirty="0"/>
              <a:t> </a:t>
            </a:r>
            <a:r>
              <a:rPr lang="en-US" sz="1400" dirty="0" err="1"/>
              <a:t>venituri</a:t>
            </a:r>
            <a:r>
              <a:rPr lang="en-US" sz="1400" dirty="0"/>
              <a:t> </a:t>
            </a:r>
            <a:r>
              <a:rPr lang="en-US" sz="1400" dirty="0" err="1"/>
              <a:t>suplimentare</a:t>
            </a:r>
            <a:r>
              <a:rPr lang="en-US" sz="1400" dirty="0" smtClean="0"/>
              <a:t>)</a:t>
            </a:r>
            <a:r>
              <a:rPr lang="ro-RO" sz="1400" dirty="0" smtClean="0"/>
              <a:t>.</a:t>
            </a:r>
            <a:endParaRPr lang="en-US" sz="1400" dirty="0"/>
          </a:p>
          <a:p>
            <a:pPr marL="235194" lvl="2"/>
            <a:endParaRPr lang="en-US" sz="1600" dirty="0" smtClean="0"/>
          </a:p>
          <a:p>
            <a:pPr marL="520944" lvl="2" indent="-285750">
              <a:buFont typeface="Wingdings" panose="05000000000000000000" pitchFamily="2" charset="2"/>
              <a:buChar char="§"/>
            </a:pPr>
            <a:endParaRPr lang="en-US" sz="1600" dirty="0"/>
          </a:p>
          <a:p>
            <a:pPr marL="520944" lvl="2" indent="-285750">
              <a:buFont typeface="Wingdings" panose="05000000000000000000" pitchFamily="2" charset="2"/>
              <a:buChar char="§"/>
            </a:pPr>
            <a:endParaRPr lang="en-US" sz="1600" dirty="0" smtClean="0"/>
          </a:p>
          <a:p>
            <a:pPr marL="520944" lvl="2" indent="-285750">
              <a:buFont typeface="Wingdings" panose="05000000000000000000" pitchFamily="2" charset="2"/>
              <a:buChar char="§"/>
            </a:pPr>
            <a:endParaRPr lang="en-US" sz="1600" dirty="0" smtClean="0"/>
          </a:p>
        </p:txBody>
      </p:sp>
      <p:sp>
        <p:nvSpPr>
          <p:cNvPr id="11" name="Rounded Rectangle 10"/>
          <p:cNvSpPr/>
          <p:nvPr/>
        </p:nvSpPr>
        <p:spPr bwMode="gray">
          <a:xfrm>
            <a:off x="653904" y="5028776"/>
            <a:ext cx="7286412" cy="600502"/>
          </a:xfrm>
          <a:prstGeom prst="roundRect">
            <a:avLst/>
          </a:prstGeom>
          <a:ln>
            <a:headEnd/>
            <a:tailEnd/>
          </a:ln>
        </p:spPr>
        <p:style>
          <a:lnRef idx="2">
            <a:schemeClr val="accent5"/>
          </a:lnRef>
          <a:fillRef idx="1">
            <a:schemeClr val="lt1"/>
          </a:fillRef>
          <a:effectRef idx="0">
            <a:schemeClr val="accent5"/>
          </a:effectRef>
          <a:fontRef idx="minor">
            <a:schemeClr val="dk1"/>
          </a:fontRef>
        </p:style>
        <p:txBody>
          <a:bodyPr wrap="square" lIns="88900" tIns="88900" rIns="88900" bIns="88900" rtlCol="0" anchor="ctr"/>
          <a:lstStyle/>
          <a:p>
            <a:pPr marL="0" lvl="2" indent="0">
              <a:buFont typeface="Arial" panose="020B0604020202020204" pitchFamily="34" charset="0"/>
              <a:buNone/>
            </a:pPr>
            <a:r>
              <a:rPr lang="en-US" sz="1600" b="1" i="1"/>
              <a:t>! Fiscalitatea – element de cost semnificativ pentru investitor </a:t>
            </a:r>
            <a:endParaRPr lang="en-US" sz="1600" b="1" i="1" dirty="0"/>
          </a:p>
        </p:txBody>
      </p:sp>
    </p:spTree>
    <p:extLst>
      <p:ext uri="{BB962C8B-B14F-4D97-AF65-F5344CB8AC3E}">
        <p14:creationId xmlns:p14="http://schemas.microsoft.com/office/powerpoint/2010/main" val="209001027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gray">
          <a:xfrm rot="19309071">
            <a:off x="10169448" y="5600379"/>
            <a:ext cx="534047" cy="192722"/>
          </a:xfrm>
          <a:prstGeom prst="rect">
            <a:avLst/>
          </a:prstGeom>
          <a:solidFill>
            <a:schemeClr val="bg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6" name="Rectangle 5"/>
          <p:cNvSpPr/>
          <p:nvPr/>
        </p:nvSpPr>
        <p:spPr bwMode="gray">
          <a:xfrm rot="20223591">
            <a:off x="11008623" y="1677327"/>
            <a:ext cx="544763" cy="79665"/>
          </a:xfrm>
          <a:prstGeom prst="rect">
            <a:avLst/>
          </a:prstGeom>
          <a:solidFill>
            <a:schemeClr val="bg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16" name="Title 2"/>
          <p:cNvSpPr>
            <a:spLocks noGrp="1"/>
          </p:cNvSpPr>
          <p:nvPr>
            <p:ph type="title"/>
          </p:nvPr>
        </p:nvSpPr>
        <p:spPr>
          <a:xfrm>
            <a:off x="469900" y="359723"/>
            <a:ext cx="11252200" cy="334102"/>
          </a:xfrm>
        </p:spPr>
        <p:txBody>
          <a:bodyPr/>
          <a:lstStyle/>
          <a:p>
            <a:r>
              <a:rPr lang="ro-RO" dirty="0" smtClean="0"/>
              <a:t>Nivelul efectiv de impozitare specifică în România și alte țări din Europa</a:t>
            </a:r>
            <a:r>
              <a:rPr lang="en-US" dirty="0" smtClean="0"/>
              <a:t> (2014-2015)</a:t>
            </a:r>
            <a:r>
              <a:rPr lang="ro-RO" dirty="0" smtClean="0"/>
              <a:t> </a:t>
            </a:r>
            <a:endParaRPr lang="en-US" dirty="0"/>
          </a:p>
        </p:txBody>
      </p:sp>
      <p:sp>
        <p:nvSpPr>
          <p:cNvPr id="4" name="Rectangle 3"/>
          <p:cNvSpPr/>
          <p:nvPr/>
        </p:nvSpPr>
        <p:spPr bwMode="gray">
          <a:xfrm rot="18767058">
            <a:off x="10288753" y="4867528"/>
            <a:ext cx="587153" cy="142073"/>
          </a:xfrm>
          <a:prstGeom prst="rect">
            <a:avLst/>
          </a:prstGeom>
          <a:solidFill>
            <a:schemeClr val="bg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8" name="TextBox 7"/>
          <p:cNvSpPr txBox="1"/>
          <p:nvPr/>
        </p:nvSpPr>
        <p:spPr>
          <a:xfrm>
            <a:off x="11365931" y="6432616"/>
            <a:ext cx="356169" cy="215444"/>
          </a:xfrm>
          <a:prstGeom prst="rect">
            <a:avLst/>
          </a:prstGeom>
          <a:noFill/>
        </p:spPr>
        <p:txBody>
          <a:bodyPr wrap="square" rtlCol="0">
            <a:spAutoFit/>
          </a:bodyPr>
          <a:lstStyle/>
          <a:p>
            <a:r>
              <a:rPr lang="en-US" sz="800" dirty="0" smtClean="0">
                <a:solidFill>
                  <a:schemeClr val="bg2">
                    <a:lumMod val="25000"/>
                  </a:schemeClr>
                </a:solidFill>
              </a:rPr>
              <a:t>6</a:t>
            </a:r>
            <a:endParaRPr lang="en-US" sz="800" dirty="0">
              <a:solidFill>
                <a:schemeClr val="bg2">
                  <a:lumMod val="25000"/>
                </a:schemeClr>
              </a:solidFill>
            </a:endParaRPr>
          </a:p>
        </p:txBody>
      </p:sp>
      <p:sp>
        <p:nvSpPr>
          <p:cNvPr id="5" name="Oval 4"/>
          <p:cNvSpPr/>
          <p:nvPr/>
        </p:nvSpPr>
        <p:spPr bwMode="gray">
          <a:xfrm>
            <a:off x="11607515" y="4674853"/>
            <a:ext cx="174729" cy="169071"/>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graphicFrame>
        <p:nvGraphicFramePr>
          <p:cNvPr id="13" name="Chart 12"/>
          <p:cNvGraphicFramePr>
            <a:graphicFrameLocks/>
          </p:cNvGraphicFramePr>
          <p:nvPr>
            <p:extLst/>
          </p:nvPr>
        </p:nvGraphicFramePr>
        <p:xfrm>
          <a:off x="469900" y="1178719"/>
          <a:ext cx="11312344" cy="496277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900752" y="3691297"/>
            <a:ext cx="327546" cy="138499"/>
          </a:xfrm>
          <a:prstGeom prst="rect">
            <a:avLst/>
          </a:prstGeom>
          <a:noFill/>
        </p:spPr>
        <p:txBody>
          <a:bodyPr wrap="square" lIns="0" tIns="0" rIns="0" bIns="0" rtlCol="0">
            <a:spAutoFit/>
          </a:bodyPr>
          <a:lstStyle/>
          <a:p>
            <a:pPr>
              <a:spcBef>
                <a:spcPts val="600"/>
              </a:spcBef>
              <a:buSzPct val="100000"/>
            </a:pPr>
            <a:r>
              <a:rPr lang="ro-RO" sz="900" b="1" dirty="0" smtClean="0">
                <a:solidFill>
                  <a:srgbClr val="313131"/>
                </a:solidFill>
              </a:rPr>
              <a:t>7.9</a:t>
            </a:r>
            <a:endParaRPr lang="en-US" sz="900" b="1" dirty="0" smtClean="0">
              <a:solidFill>
                <a:srgbClr val="313131"/>
              </a:solidFill>
            </a:endParaRPr>
          </a:p>
        </p:txBody>
      </p:sp>
      <p:sp>
        <p:nvSpPr>
          <p:cNvPr id="19" name="TextBox 18"/>
          <p:cNvSpPr txBox="1"/>
          <p:nvPr/>
        </p:nvSpPr>
        <p:spPr>
          <a:xfrm>
            <a:off x="900752" y="3476486"/>
            <a:ext cx="327546" cy="138499"/>
          </a:xfrm>
          <a:prstGeom prst="rect">
            <a:avLst/>
          </a:prstGeom>
          <a:noFill/>
        </p:spPr>
        <p:txBody>
          <a:bodyPr wrap="square" lIns="0" tIns="0" rIns="0" bIns="0" rtlCol="0">
            <a:spAutoFit/>
          </a:bodyPr>
          <a:lstStyle/>
          <a:p>
            <a:pPr>
              <a:spcBef>
                <a:spcPts val="600"/>
              </a:spcBef>
              <a:buSzPct val="100000"/>
            </a:pPr>
            <a:r>
              <a:rPr lang="ro-RO" sz="900" b="1" dirty="0" smtClean="0">
                <a:solidFill>
                  <a:srgbClr val="313131"/>
                </a:solidFill>
              </a:rPr>
              <a:t>10</a:t>
            </a:r>
            <a:endParaRPr lang="en-US" sz="900" b="1" dirty="0" smtClean="0">
              <a:solidFill>
                <a:srgbClr val="313131"/>
              </a:solidFill>
            </a:endParaRPr>
          </a:p>
        </p:txBody>
      </p:sp>
      <p:sp>
        <p:nvSpPr>
          <p:cNvPr id="20" name="Rectangle 19"/>
          <p:cNvSpPr/>
          <p:nvPr/>
        </p:nvSpPr>
        <p:spPr bwMode="gray">
          <a:xfrm rot="20688163">
            <a:off x="11199881" y="2053830"/>
            <a:ext cx="427991" cy="58693"/>
          </a:xfrm>
          <a:prstGeom prst="rect">
            <a:avLst/>
          </a:prstGeom>
          <a:solidFill>
            <a:schemeClr val="bg1"/>
          </a:solid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cxnSp>
        <p:nvCxnSpPr>
          <p:cNvPr id="21" name="Straight Connector 20"/>
          <p:cNvCxnSpPr/>
          <p:nvPr/>
        </p:nvCxnSpPr>
        <p:spPr>
          <a:xfrm flipV="1">
            <a:off x="11207290" y="2015484"/>
            <a:ext cx="312776" cy="8695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1222658" y="2095384"/>
            <a:ext cx="312776" cy="8695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0245" y="4596201"/>
            <a:ext cx="655786" cy="655786"/>
          </a:xfrm>
          <a:prstGeom prst="rect">
            <a:avLst/>
          </a:prstGeom>
        </p:spPr>
      </p:pic>
    </p:spTree>
    <p:extLst>
      <p:ext uri="{BB962C8B-B14F-4D97-AF65-F5344CB8AC3E}">
        <p14:creationId xmlns:p14="http://schemas.microsoft.com/office/powerpoint/2010/main" val="32790231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4"/>
          <p:cNvSpPr txBox="1">
            <a:spLocks/>
          </p:cNvSpPr>
          <p:nvPr/>
        </p:nvSpPr>
        <p:spPr>
          <a:xfrm>
            <a:off x="469900" y="1190162"/>
            <a:ext cx="11062458" cy="4974583"/>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algn="just"/>
            <a:endParaRPr lang="ro-RO" sz="1400" dirty="0">
              <a:solidFill>
                <a:srgbClr val="E30613"/>
              </a:solidFill>
            </a:endParaRPr>
          </a:p>
        </p:txBody>
      </p:sp>
      <p:sp>
        <p:nvSpPr>
          <p:cNvPr id="22" name="Title 2"/>
          <p:cNvSpPr>
            <a:spLocks noGrp="1"/>
          </p:cNvSpPr>
          <p:nvPr>
            <p:ph type="title"/>
          </p:nvPr>
        </p:nvSpPr>
        <p:spPr>
          <a:xfrm>
            <a:off x="469900" y="402587"/>
            <a:ext cx="11252200" cy="334102"/>
          </a:xfrm>
        </p:spPr>
        <p:txBody>
          <a:bodyPr/>
          <a:lstStyle/>
          <a:p>
            <a:r>
              <a:rPr lang="en-US" dirty="0" err="1" smtClean="0"/>
              <a:t>Tendin</a:t>
            </a:r>
            <a:r>
              <a:rPr lang="ro-RO" dirty="0"/>
              <a:t>ț</a:t>
            </a:r>
            <a:r>
              <a:rPr lang="en-US" dirty="0" smtClean="0"/>
              <a:t>e </a:t>
            </a:r>
            <a:r>
              <a:rPr lang="ro-RO" dirty="0" smtClean="0"/>
              <a:t>î</a:t>
            </a:r>
            <a:r>
              <a:rPr lang="en-US" dirty="0" smtClean="0"/>
              <a:t>n </a:t>
            </a:r>
            <a:r>
              <a:rPr lang="en-US" dirty="0" err="1" smtClean="0"/>
              <a:t>alte</a:t>
            </a:r>
            <a:r>
              <a:rPr lang="en-US" dirty="0" smtClean="0"/>
              <a:t> </a:t>
            </a:r>
            <a:r>
              <a:rPr lang="ro-RO" dirty="0" err="1" smtClean="0"/>
              <a:t>ță</a:t>
            </a:r>
            <a:r>
              <a:rPr lang="en-US" dirty="0" err="1" smtClean="0"/>
              <a:t>ri</a:t>
            </a:r>
            <a:r>
              <a:rPr lang="en-US" dirty="0" smtClean="0"/>
              <a:t> </a:t>
            </a:r>
            <a:r>
              <a:rPr lang="en-US" dirty="0" err="1" smtClean="0"/>
              <a:t>europene</a:t>
            </a:r>
            <a:endParaRPr lang="en-US" dirty="0"/>
          </a:p>
        </p:txBody>
      </p:sp>
      <p:sp>
        <p:nvSpPr>
          <p:cNvPr id="3" name="Content Placeholder 2"/>
          <p:cNvSpPr>
            <a:spLocks noGrp="1"/>
          </p:cNvSpPr>
          <p:nvPr>
            <p:ph idx="1"/>
          </p:nvPr>
        </p:nvSpPr>
        <p:spPr>
          <a:xfrm>
            <a:off x="469900" y="1360762"/>
            <a:ext cx="11252200" cy="1747214"/>
          </a:xfrm>
        </p:spPr>
        <p:txBody>
          <a:bodyPr/>
          <a:lstStyle/>
          <a:p>
            <a:r>
              <a:rPr lang="en-US" sz="1600" b="1" dirty="0" smtClean="0"/>
              <a:t>	</a:t>
            </a:r>
            <a:r>
              <a:rPr lang="en-US" sz="1600" b="1" dirty="0" err="1" smtClean="0"/>
              <a:t>Regim</a:t>
            </a:r>
            <a:r>
              <a:rPr lang="en-US" sz="1600" b="1" dirty="0" smtClean="0"/>
              <a:t> specific de </a:t>
            </a:r>
            <a:r>
              <a:rPr lang="en-US" sz="1600" b="1" dirty="0" err="1" smtClean="0"/>
              <a:t>impozitare</a:t>
            </a:r>
            <a:r>
              <a:rPr lang="en-US" sz="1600" b="1" dirty="0" smtClean="0"/>
              <a:t> </a:t>
            </a:r>
            <a:r>
              <a:rPr lang="en-US" sz="1600" b="1" dirty="0" err="1" smtClean="0"/>
              <a:t>flexibil</a:t>
            </a:r>
            <a:r>
              <a:rPr lang="en-US" sz="1600" dirty="0" smtClean="0"/>
              <a:t> - </a:t>
            </a:r>
            <a:r>
              <a:rPr lang="en-US" sz="1600" dirty="0" err="1" smtClean="0"/>
              <a:t>Olanda</a:t>
            </a:r>
            <a:r>
              <a:rPr lang="en-US" sz="1600" dirty="0" smtClean="0"/>
              <a:t>, </a:t>
            </a:r>
            <a:r>
              <a:rPr lang="en-US" sz="1600" dirty="0" err="1" smtClean="0"/>
              <a:t>Danemarca</a:t>
            </a:r>
            <a:r>
              <a:rPr lang="en-US" sz="1600" dirty="0" smtClean="0"/>
              <a:t>, </a:t>
            </a:r>
            <a:r>
              <a:rPr lang="en-US" sz="1600" dirty="0" err="1" smtClean="0"/>
              <a:t>Norvegia</a:t>
            </a:r>
            <a:endParaRPr lang="en-US" sz="1600" dirty="0" smtClean="0"/>
          </a:p>
          <a:p>
            <a:r>
              <a:rPr lang="en-US" sz="1600" dirty="0" smtClean="0"/>
              <a:t>	Pre</a:t>
            </a:r>
            <a:r>
              <a:rPr lang="ro-RO" sz="1600" dirty="0" smtClean="0"/>
              <a:t>ț</a:t>
            </a:r>
            <a:r>
              <a:rPr lang="en-US" sz="1600" dirty="0" err="1" smtClean="0"/>
              <a:t>ul</a:t>
            </a:r>
            <a:r>
              <a:rPr lang="en-US" sz="1600" dirty="0" smtClean="0"/>
              <a:t> </a:t>
            </a:r>
            <a:r>
              <a:rPr lang="en-US" sz="1600" dirty="0" err="1" smtClean="0"/>
              <a:t>scade</a:t>
            </a:r>
            <a:r>
              <a:rPr lang="en-US" sz="1600" dirty="0" smtClean="0"/>
              <a:t> </a:t>
            </a:r>
            <a:r>
              <a:rPr lang="en-US" sz="1600" dirty="0" smtClean="0">
                <a:sym typeface="Wingdings" panose="05000000000000000000" pitchFamily="2" charset="2"/>
              </a:rPr>
              <a:t> </a:t>
            </a:r>
            <a:r>
              <a:rPr lang="en-US" sz="1600" dirty="0" err="1" smtClean="0">
                <a:sym typeface="Wingdings" panose="05000000000000000000" pitchFamily="2" charset="2"/>
              </a:rPr>
              <a:t>impozitarea</a:t>
            </a:r>
            <a:r>
              <a:rPr lang="en-US" sz="1600" dirty="0" smtClean="0">
                <a:sym typeface="Wingdings" panose="05000000000000000000" pitchFamily="2" charset="2"/>
              </a:rPr>
              <a:t> </a:t>
            </a:r>
            <a:r>
              <a:rPr lang="en-US" sz="1600" dirty="0" err="1" smtClean="0">
                <a:sym typeface="Wingdings" panose="05000000000000000000" pitchFamily="2" charset="2"/>
              </a:rPr>
              <a:t>scade</a:t>
            </a:r>
            <a:endParaRPr lang="en-US" sz="1600" dirty="0" smtClean="0">
              <a:sym typeface="Wingdings" panose="05000000000000000000" pitchFamily="2" charset="2"/>
            </a:endParaRPr>
          </a:p>
          <a:p>
            <a:endParaRPr lang="en-US" sz="1600" dirty="0"/>
          </a:p>
          <a:p>
            <a:r>
              <a:rPr lang="en-US" sz="1600" b="1" dirty="0" smtClean="0"/>
              <a:t>	</a:t>
            </a:r>
            <a:r>
              <a:rPr lang="en-US" sz="1600" b="1" dirty="0" err="1" smtClean="0"/>
              <a:t>Relaxare</a:t>
            </a:r>
            <a:r>
              <a:rPr lang="ro-RO" sz="1600" b="1" dirty="0" smtClean="0"/>
              <a:t>a</a:t>
            </a:r>
            <a:r>
              <a:rPr lang="en-US" sz="1600" b="1" dirty="0" smtClean="0"/>
              <a:t> </a:t>
            </a:r>
            <a:r>
              <a:rPr lang="ro-RO" sz="1600" b="1" dirty="0" smtClean="0"/>
              <a:t>fiscală</a:t>
            </a:r>
            <a:endParaRPr lang="en-US" sz="1600" b="1" dirty="0" smtClean="0"/>
          </a:p>
          <a:p>
            <a:pPr lvl="5" indent="0">
              <a:spcAft>
                <a:spcPts val="1800"/>
              </a:spcAft>
              <a:buNone/>
            </a:pPr>
            <a:endParaRPr lang="en-US" dirty="0"/>
          </a:p>
        </p:txBody>
      </p:sp>
      <p:sp>
        <p:nvSpPr>
          <p:cNvPr id="7" name="Freeform 52"/>
          <p:cNvSpPr>
            <a:spLocks noChangeAspect="1" noEditPoints="1"/>
          </p:cNvSpPr>
          <p:nvPr/>
        </p:nvSpPr>
        <p:spPr bwMode="auto">
          <a:xfrm>
            <a:off x="651286" y="1373999"/>
            <a:ext cx="487363" cy="480065"/>
          </a:xfrm>
          <a:custGeom>
            <a:avLst/>
            <a:gdLst>
              <a:gd name="T0" fmla="*/ 256 w 512"/>
              <a:gd name="T1" fmla="*/ 285 h 512"/>
              <a:gd name="T2" fmla="*/ 274 w 512"/>
              <a:gd name="T3" fmla="*/ 373 h 512"/>
              <a:gd name="T4" fmla="*/ 237 w 512"/>
              <a:gd name="T5" fmla="*/ 373 h 512"/>
              <a:gd name="T6" fmla="*/ 256 w 512"/>
              <a:gd name="T7" fmla="*/ 285 h 512"/>
              <a:gd name="T8" fmla="*/ 160 w 512"/>
              <a:gd name="T9" fmla="*/ 294 h 512"/>
              <a:gd name="T10" fmla="*/ 160 w 512"/>
              <a:gd name="T11" fmla="*/ 320 h 512"/>
              <a:gd name="T12" fmla="*/ 170 w 512"/>
              <a:gd name="T13" fmla="*/ 320 h 512"/>
              <a:gd name="T14" fmla="*/ 181 w 512"/>
              <a:gd name="T15" fmla="*/ 330 h 512"/>
              <a:gd name="T16" fmla="*/ 181 w 512"/>
              <a:gd name="T17" fmla="*/ 373 h 512"/>
              <a:gd name="T18" fmla="*/ 215 w 512"/>
              <a:gd name="T19" fmla="*/ 373 h 512"/>
              <a:gd name="T20" fmla="*/ 242 w 512"/>
              <a:gd name="T21" fmla="*/ 248 h 512"/>
              <a:gd name="T22" fmla="*/ 160 w 512"/>
              <a:gd name="T23" fmla="*/ 294 h 512"/>
              <a:gd name="T24" fmla="*/ 138 w 512"/>
              <a:gd name="T25" fmla="*/ 373 h 512"/>
              <a:gd name="T26" fmla="*/ 160 w 512"/>
              <a:gd name="T27" fmla="*/ 373 h 512"/>
              <a:gd name="T28" fmla="*/ 160 w 512"/>
              <a:gd name="T29" fmla="*/ 341 h 512"/>
              <a:gd name="T30" fmla="*/ 138 w 512"/>
              <a:gd name="T31" fmla="*/ 341 h 512"/>
              <a:gd name="T32" fmla="*/ 138 w 512"/>
              <a:gd name="T33" fmla="*/ 373 h 512"/>
              <a:gd name="T34" fmla="*/ 343 w 512"/>
              <a:gd name="T35" fmla="*/ 139 h 512"/>
              <a:gd name="T36" fmla="*/ 331 w 512"/>
              <a:gd name="T37" fmla="*/ 131 h 512"/>
              <a:gd name="T38" fmla="*/ 322 w 512"/>
              <a:gd name="T39" fmla="*/ 133 h 512"/>
              <a:gd name="T40" fmla="*/ 314 w 512"/>
              <a:gd name="T41" fmla="*/ 153 h 512"/>
              <a:gd name="T42" fmla="*/ 333 w 512"/>
              <a:gd name="T43" fmla="*/ 190 h 512"/>
              <a:gd name="T44" fmla="*/ 368 w 512"/>
              <a:gd name="T45" fmla="*/ 225 h 512"/>
              <a:gd name="T46" fmla="*/ 361 w 512"/>
              <a:gd name="T47" fmla="*/ 175 h 512"/>
              <a:gd name="T48" fmla="*/ 343 w 512"/>
              <a:gd name="T49" fmla="*/ 139 h 512"/>
              <a:gd name="T50" fmla="*/ 512 w 512"/>
              <a:gd name="T51" fmla="*/ 256 h 512"/>
              <a:gd name="T52" fmla="*/ 256 w 512"/>
              <a:gd name="T53" fmla="*/ 512 h 512"/>
              <a:gd name="T54" fmla="*/ 0 w 512"/>
              <a:gd name="T55" fmla="*/ 256 h 512"/>
              <a:gd name="T56" fmla="*/ 256 w 512"/>
              <a:gd name="T57" fmla="*/ 0 h 512"/>
              <a:gd name="T58" fmla="*/ 512 w 512"/>
              <a:gd name="T59" fmla="*/ 256 h 512"/>
              <a:gd name="T60" fmla="*/ 394 w 512"/>
              <a:gd name="T61" fmla="*/ 384 h 512"/>
              <a:gd name="T62" fmla="*/ 384 w 512"/>
              <a:gd name="T63" fmla="*/ 373 h 512"/>
              <a:gd name="T64" fmla="*/ 384 w 512"/>
              <a:gd name="T65" fmla="*/ 240 h 512"/>
              <a:gd name="T66" fmla="*/ 381 w 512"/>
              <a:gd name="T67" fmla="*/ 168 h 512"/>
              <a:gd name="T68" fmla="*/ 381 w 512"/>
              <a:gd name="T69" fmla="*/ 168 h 512"/>
              <a:gd name="T70" fmla="*/ 360 w 512"/>
              <a:gd name="T71" fmla="*/ 125 h 512"/>
              <a:gd name="T72" fmla="*/ 313 w 512"/>
              <a:gd name="T73" fmla="*/ 114 h 512"/>
              <a:gd name="T74" fmla="*/ 293 w 512"/>
              <a:gd name="T75" fmla="*/ 158 h 512"/>
              <a:gd name="T76" fmla="*/ 306 w 512"/>
              <a:gd name="T77" fmla="*/ 187 h 512"/>
              <a:gd name="T78" fmla="*/ 144 w 512"/>
              <a:gd name="T79" fmla="*/ 278 h 512"/>
              <a:gd name="T80" fmla="*/ 138 w 512"/>
              <a:gd name="T81" fmla="*/ 288 h 512"/>
              <a:gd name="T82" fmla="*/ 138 w 512"/>
              <a:gd name="T83" fmla="*/ 320 h 512"/>
              <a:gd name="T84" fmla="*/ 128 w 512"/>
              <a:gd name="T85" fmla="*/ 320 h 512"/>
              <a:gd name="T86" fmla="*/ 117 w 512"/>
              <a:gd name="T87" fmla="*/ 330 h 512"/>
              <a:gd name="T88" fmla="*/ 117 w 512"/>
              <a:gd name="T89" fmla="*/ 384 h 512"/>
              <a:gd name="T90" fmla="*/ 128 w 512"/>
              <a:gd name="T91" fmla="*/ 394 h 512"/>
              <a:gd name="T92" fmla="*/ 170 w 512"/>
              <a:gd name="T93" fmla="*/ 394 h 512"/>
              <a:gd name="T94" fmla="*/ 384 w 512"/>
              <a:gd name="T95" fmla="*/ 394 h 512"/>
              <a:gd name="T96" fmla="*/ 394 w 512"/>
              <a:gd name="T97" fmla="*/ 384 h 512"/>
              <a:gd name="T98" fmla="*/ 317 w 512"/>
              <a:gd name="T99" fmla="*/ 205 h 512"/>
              <a:gd name="T100" fmla="*/ 266 w 512"/>
              <a:gd name="T101" fmla="*/ 234 h 512"/>
              <a:gd name="T102" fmla="*/ 296 w 512"/>
              <a:gd name="T103" fmla="*/ 373 h 512"/>
              <a:gd name="T104" fmla="*/ 362 w 512"/>
              <a:gd name="T105" fmla="*/ 373 h 512"/>
              <a:gd name="T106" fmla="*/ 362 w 512"/>
              <a:gd name="T107" fmla="*/ 246 h 512"/>
              <a:gd name="T108" fmla="*/ 317 w 512"/>
              <a:gd name="T109" fmla="*/ 2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56" y="285"/>
                </a:moveTo>
                <a:cubicBezTo>
                  <a:pt x="274" y="373"/>
                  <a:pt x="274" y="373"/>
                  <a:pt x="274" y="373"/>
                </a:cubicBezTo>
                <a:cubicBezTo>
                  <a:pt x="237" y="373"/>
                  <a:pt x="237" y="373"/>
                  <a:pt x="237" y="373"/>
                </a:cubicBezTo>
                <a:lnTo>
                  <a:pt x="256" y="285"/>
                </a:lnTo>
                <a:close/>
                <a:moveTo>
                  <a:pt x="160" y="294"/>
                </a:moveTo>
                <a:cubicBezTo>
                  <a:pt x="160" y="320"/>
                  <a:pt x="160" y="320"/>
                  <a:pt x="160" y="320"/>
                </a:cubicBezTo>
                <a:cubicBezTo>
                  <a:pt x="170" y="320"/>
                  <a:pt x="170" y="320"/>
                  <a:pt x="170" y="320"/>
                </a:cubicBezTo>
                <a:cubicBezTo>
                  <a:pt x="176" y="320"/>
                  <a:pt x="181" y="324"/>
                  <a:pt x="181" y="330"/>
                </a:cubicBezTo>
                <a:cubicBezTo>
                  <a:pt x="181" y="373"/>
                  <a:pt x="181" y="373"/>
                  <a:pt x="181" y="373"/>
                </a:cubicBezTo>
                <a:cubicBezTo>
                  <a:pt x="215" y="373"/>
                  <a:pt x="215" y="373"/>
                  <a:pt x="215" y="373"/>
                </a:cubicBezTo>
                <a:cubicBezTo>
                  <a:pt x="242" y="248"/>
                  <a:pt x="242" y="248"/>
                  <a:pt x="242" y="248"/>
                </a:cubicBezTo>
                <a:lnTo>
                  <a:pt x="160" y="294"/>
                </a:lnTo>
                <a:close/>
                <a:moveTo>
                  <a:pt x="138" y="373"/>
                </a:moveTo>
                <a:cubicBezTo>
                  <a:pt x="160" y="373"/>
                  <a:pt x="160" y="373"/>
                  <a:pt x="160" y="373"/>
                </a:cubicBezTo>
                <a:cubicBezTo>
                  <a:pt x="160" y="341"/>
                  <a:pt x="160" y="341"/>
                  <a:pt x="160" y="341"/>
                </a:cubicBezTo>
                <a:cubicBezTo>
                  <a:pt x="138" y="341"/>
                  <a:pt x="138" y="341"/>
                  <a:pt x="138" y="341"/>
                </a:cubicBezTo>
                <a:lnTo>
                  <a:pt x="138" y="373"/>
                </a:lnTo>
                <a:close/>
                <a:moveTo>
                  <a:pt x="343" y="139"/>
                </a:moveTo>
                <a:cubicBezTo>
                  <a:pt x="338" y="133"/>
                  <a:pt x="334" y="131"/>
                  <a:pt x="331" y="131"/>
                </a:cubicBezTo>
                <a:cubicBezTo>
                  <a:pt x="328" y="131"/>
                  <a:pt x="325" y="132"/>
                  <a:pt x="322" y="133"/>
                </a:cubicBezTo>
                <a:cubicBezTo>
                  <a:pt x="316" y="137"/>
                  <a:pt x="311" y="140"/>
                  <a:pt x="314" y="153"/>
                </a:cubicBezTo>
                <a:cubicBezTo>
                  <a:pt x="315" y="157"/>
                  <a:pt x="318" y="166"/>
                  <a:pt x="333" y="190"/>
                </a:cubicBezTo>
                <a:cubicBezTo>
                  <a:pt x="352" y="222"/>
                  <a:pt x="364" y="227"/>
                  <a:pt x="368" y="225"/>
                </a:cubicBezTo>
                <a:cubicBezTo>
                  <a:pt x="372" y="223"/>
                  <a:pt x="376" y="215"/>
                  <a:pt x="361" y="175"/>
                </a:cubicBezTo>
                <a:cubicBezTo>
                  <a:pt x="357" y="163"/>
                  <a:pt x="348" y="144"/>
                  <a:pt x="343" y="139"/>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94" y="384"/>
                </a:moveTo>
                <a:cubicBezTo>
                  <a:pt x="394" y="378"/>
                  <a:pt x="390" y="373"/>
                  <a:pt x="384" y="373"/>
                </a:cubicBezTo>
                <a:cubicBezTo>
                  <a:pt x="384" y="240"/>
                  <a:pt x="384" y="240"/>
                  <a:pt x="384" y="240"/>
                </a:cubicBezTo>
                <a:cubicBezTo>
                  <a:pt x="400" y="226"/>
                  <a:pt x="392" y="197"/>
                  <a:pt x="381" y="168"/>
                </a:cubicBezTo>
                <a:cubicBezTo>
                  <a:pt x="381" y="168"/>
                  <a:pt x="381" y="168"/>
                  <a:pt x="381" y="168"/>
                </a:cubicBezTo>
                <a:cubicBezTo>
                  <a:pt x="378" y="158"/>
                  <a:pt x="368" y="135"/>
                  <a:pt x="360" y="125"/>
                </a:cubicBezTo>
                <a:cubicBezTo>
                  <a:pt x="346" y="109"/>
                  <a:pt x="331" y="105"/>
                  <a:pt x="313" y="114"/>
                </a:cubicBezTo>
                <a:cubicBezTo>
                  <a:pt x="295" y="123"/>
                  <a:pt x="288" y="138"/>
                  <a:pt x="293" y="158"/>
                </a:cubicBezTo>
                <a:cubicBezTo>
                  <a:pt x="295" y="164"/>
                  <a:pt x="299" y="174"/>
                  <a:pt x="306" y="187"/>
                </a:cubicBezTo>
                <a:cubicBezTo>
                  <a:pt x="144" y="278"/>
                  <a:pt x="144" y="278"/>
                  <a:pt x="144" y="278"/>
                </a:cubicBezTo>
                <a:cubicBezTo>
                  <a:pt x="140" y="280"/>
                  <a:pt x="138" y="284"/>
                  <a:pt x="138" y="288"/>
                </a:cubicBezTo>
                <a:cubicBezTo>
                  <a:pt x="138" y="320"/>
                  <a:pt x="138" y="320"/>
                  <a:pt x="138" y="320"/>
                </a:cubicBezTo>
                <a:cubicBezTo>
                  <a:pt x="128" y="320"/>
                  <a:pt x="128" y="320"/>
                  <a:pt x="128" y="320"/>
                </a:cubicBezTo>
                <a:cubicBezTo>
                  <a:pt x="122" y="320"/>
                  <a:pt x="117" y="324"/>
                  <a:pt x="117" y="330"/>
                </a:cubicBezTo>
                <a:cubicBezTo>
                  <a:pt x="117" y="384"/>
                  <a:pt x="117" y="384"/>
                  <a:pt x="117" y="384"/>
                </a:cubicBezTo>
                <a:cubicBezTo>
                  <a:pt x="117" y="390"/>
                  <a:pt x="122" y="394"/>
                  <a:pt x="128" y="394"/>
                </a:cubicBezTo>
                <a:cubicBezTo>
                  <a:pt x="170" y="394"/>
                  <a:pt x="170" y="394"/>
                  <a:pt x="170" y="394"/>
                </a:cubicBezTo>
                <a:cubicBezTo>
                  <a:pt x="384" y="394"/>
                  <a:pt x="384" y="394"/>
                  <a:pt x="384" y="394"/>
                </a:cubicBezTo>
                <a:cubicBezTo>
                  <a:pt x="390" y="394"/>
                  <a:pt x="394" y="390"/>
                  <a:pt x="394" y="384"/>
                </a:cubicBezTo>
                <a:close/>
                <a:moveTo>
                  <a:pt x="317" y="205"/>
                </a:moveTo>
                <a:cubicBezTo>
                  <a:pt x="266" y="234"/>
                  <a:pt x="266" y="234"/>
                  <a:pt x="266" y="234"/>
                </a:cubicBezTo>
                <a:cubicBezTo>
                  <a:pt x="296" y="373"/>
                  <a:pt x="296" y="373"/>
                  <a:pt x="296" y="373"/>
                </a:cubicBezTo>
                <a:cubicBezTo>
                  <a:pt x="362" y="373"/>
                  <a:pt x="362" y="373"/>
                  <a:pt x="362" y="373"/>
                </a:cubicBezTo>
                <a:cubicBezTo>
                  <a:pt x="362" y="246"/>
                  <a:pt x="362" y="246"/>
                  <a:pt x="362" y="246"/>
                </a:cubicBezTo>
                <a:cubicBezTo>
                  <a:pt x="348" y="244"/>
                  <a:pt x="333" y="230"/>
                  <a:pt x="317" y="205"/>
                </a:cubicBezTo>
                <a:close/>
              </a:path>
            </a:pathLst>
          </a:custGeom>
          <a:solidFill>
            <a:schemeClr val="accent5">
              <a:lumMod val="50000"/>
            </a:schemeClr>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1" name="Freeform 83"/>
          <p:cNvSpPr>
            <a:spLocks noChangeAspect="1" noEditPoints="1"/>
          </p:cNvSpPr>
          <p:nvPr/>
        </p:nvSpPr>
        <p:spPr bwMode="auto">
          <a:xfrm>
            <a:off x="651286" y="2563762"/>
            <a:ext cx="487363" cy="485934"/>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30 w 512"/>
              <a:gd name="T11" fmla="*/ 412 h 512"/>
              <a:gd name="T12" fmla="*/ 321 w 512"/>
              <a:gd name="T13" fmla="*/ 416 h 512"/>
              <a:gd name="T14" fmla="*/ 149 w 512"/>
              <a:gd name="T15" fmla="*/ 416 h 512"/>
              <a:gd name="T16" fmla="*/ 141 w 512"/>
              <a:gd name="T17" fmla="*/ 412 h 512"/>
              <a:gd name="T18" fmla="*/ 139 w 512"/>
              <a:gd name="T19" fmla="*/ 403 h 512"/>
              <a:gd name="T20" fmla="*/ 160 w 512"/>
              <a:gd name="T21" fmla="*/ 287 h 512"/>
              <a:gd name="T22" fmla="*/ 160 w 512"/>
              <a:gd name="T23" fmla="*/ 224 h 512"/>
              <a:gd name="T24" fmla="*/ 167 w 512"/>
              <a:gd name="T25" fmla="*/ 214 h 512"/>
              <a:gd name="T26" fmla="*/ 234 w 512"/>
              <a:gd name="T27" fmla="*/ 202 h 512"/>
              <a:gd name="T28" fmla="*/ 302 w 512"/>
              <a:gd name="T29" fmla="*/ 214 h 512"/>
              <a:gd name="T30" fmla="*/ 309 w 512"/>
              <a:gd name="T31" fmla="*/ 224 h 512"/>
              <a:gd name="T32" fmla="*/ 309 w 512"/>
              <a:gd name="T33" fmla="*/ 287 h 512"/>
              <a:gd name="T34" fmla="*/ 332 w 512"/>
              <a:gd name="T35" fmla="*/ 403 h 512"/>
              <a:gd name="T36" fmla="*/ 330 w 512"/>
              <a:gd name="T37" fmla="*/ 412 h 512"/>
              <a:gd name="T38" fmla="*/ 352 w 512"/>
              <a:gd name="T39" fmla="*/ 213 h 512"/>
              <a:gd name="T40" fmla="*/ 341 w 512"/>
              <a:gd name="T41" fmla="*/ 213 h 512"/>
              <a:gd name="T42" fmla="*/ 330 w 512"/>
              <a:gd name="T43" fmla="*/ 202 h 512"/>
              <a:gd name="T44" fmla="*/ 341 w 512"/>
              <a:gd name="T45" fmla="*/ 192 h 512"/>
              <a:gd name="T46" fmla="*/ 352 w 512"/>
              <a:gd name="T47" fmla="*/ 192 h 512"/>
              <a:gd name="T48" fmla="*/ 368 w 512"/>
              <a:gd name="T49" fmla="*/ 176 h 512"/>
              <a:gd name="T50" fmla="*/ 352 w 512"/>
              <a:gd name="T51" fmla="*/ 160 h 512"/>
              <a:gd name="T52" fmla="*/ 341 w 512"/>
              <a:gd name="T53" fmla="*/ 149 h 512"/>
              <a:gd name="T54" fmla="*/ 309 w 512"/>
              <a:gd name="T55" fmla="*/ 117 h 512"/>
              <a:gd name="T56" fmla="*/ 278 w 512"/>
              <a:gd name="T57" fmla="*/ 143 h 512"/>
              <a:gd name="T58" fmla="*/ 272 w 512"/>
              <a:gd name="T59" fmla="*/ 150 h 512"/>
              <a:gd name="T60" fmla="*/ 263 w 512"/>
              <a:gd name="T61" fmla="*/ 150 h 512"/>
              <a:gd name="T62" fmla="*/ 234 w 512"/>
              <a:gd name="T63" fmla="*/ 170 h 512"/>
              <a:gd name="T64" fmla="*/ 224 w 512"/>
              <a:gd name="T65" fmla="*/ 181 h 512"/>
              <a:gd name="T66" fmla="*/ 213 w 512"/>
              <a:gd name="T67" fmla="*/ 170 h 512"/>
              <a:gd name="T68" fmla="*/ 260 w 512"/>
              <a:gd name="T69" fmla="*/ 128 h 512"/>
              <a:gd name="T70" fmla="*/ 309 w 512"/>
              <a:gd name="T71" fmla="*/ 96 h 512"/>
              <a:gd name="T72" fmla="*/ 362 w 512"/>
              <a:gd name="T73" fmla="*/ 140 h 512"/>
              <a:gd name="T74" fmla="*/ 389 w 512"/>
              <a:gd name="T75" fmla="*/ 176 h 512"/>
              <a:gd name="T76" fmla="*/ 352 w 512"/>
              <a:gd name="T77" fmla="*/ 213 h 512"/>
              <a:gd name="T78" fmla="*/ 288 w 512"/>
              <a:gd name="T79" fmla="*/ 290 h 512"/>
              <a:gd name="T80" fmla="*/ 308 w 512"/>
              <a:gd name="T81" fmla="*/ 394 h 512"/>
              <a:gd name="T82" fmla="*/ 162 w 512"/>
              <a:gd name="T83" fmla="*/ 394 h 512"/>
              <a:gd name="T84" fmla="*/ 181 w 512"/>
              <a:gd name="T85" fmla="*/ 290 h 512"/>
              <a:gd name="T86" fmla="*/ 181 w 512"/>
              <a:gd name="T87" fmla="*/ 288 h 512"/>
              <a:gd name="T88" fmla="*/ 181 w 512"/>
              <a:gd name="T89" fmla="*/ 232 h 512"/>
              <a:gd name="T90" fmla="*/ 234 w 512"/>
              <a:gd name="T91" fmla="*/ 224 h 512"/>
              <a:gd name="T92" fmla="*/ 288 w 512"/>
              <a:gd name="T93" fmla="*/ 232 h 512"/>
              <a:gd name="T94" fmla="*/ 288 w 512"/>
              <a:gd name="T95" fmla="*/ 288 h 512"/>
              <a:gd name="T96" fmla="*/ 288 w 512"/>
              <a:gd name="T97" fmla="*/ 2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30" y="412"/>
                </a:moveTo>
                <a:cubicBezTo>
                  <a:pt x="328" y="414"/>
                  <a:pt x="325" y="416"/>
                  <a:pt x="321" y="416"/>
                </a:cubicBezTo>
                <a:cubicBezTo>
                  <a:pt x="149" y="416"/>
                  <a:pt x="149" y="416"/>
                  <a:pt x="149" y="416"/>
                </a:cubicBezTo>
                <a:cubicBezTo>
                  <a:pt x="146" y="416"/>
                  <a:pt x="143" y="414"/>
                  <a:pt x="141" y="412"/>
                </a:cubicBezTo>
                <a:cubicBezTo>
                  <a:pt x="139" y="409"/>
                  <a:pt x="138" y="406"/>
                  <a:pt x="139" y="403"/>
                </a:cubicBezTo>
                <a:cubicBezTo>
                  <a:pt x="160" y="287"/>
                  <a:pt x="160" y="287"/>
                  <a:pt x="160" y="287"/>
                </a:cubicBezTo>
                <a:cubicBezTo>
                  <a:pt x="160" y="224"/>
                  <a:pt x="160" y="224"/>
                  <a:pt x="160" y="224"/>
                </a:cubicBezTo>
                <a:cubicBezTo>
                  <a:pt x="160" y="219"/>
                  <a:pt x="163" y="215"/>
                  <a:pt x="167" y="214"/>
                </a:cubicBezTo>
                <a:cubicBezTo>
                  <a:pt x="168" y="213"/>
                  <a:pt x="201" y="202"/>
                  <a:pt x="234" y="202"/>
                </a:cubicBezTo>
                <a:cubicBezTo>
                  <a:pt x="267" y="202"/>
                  <a:pt x="300" y="213"/>
                  <a:pt x="302" y="214"/>
                </a:cubicBezTo>
                <a:cubicBezTo>
                  <a:pt x="306" y="215"/>
                  <a:pt x="309" y="219"/>
                  <a:pt x="309" y="224"/>
                </a:cubicBezTo>
                <a:cubicBezTo>
                  <a:pt x="309" y="287"/>
                  <a:pt x="309" y="287"/>
                  <a:pt x="309" y="287"/>
                </a:cubicBezTo>
                <a:cubicBezTo>
                  <a:pt x="332" y="403"/>
                  <a:pt x="332" y="403"/>
                  <a:pt x="332" y="403"/>
                </a:cubicBezTo>
                <a:cubicBezTo>
                  <a:pt x="333" y="406"/>
                  <a:pt x="332" y="409"/>
                  <a:pt x="330" y="412"/>
                </a:cubicBezTo>
                <a:close/>
                <a:moveTo>
                  <a:pt x="352" y="213"/>
                </a:moveTo>
                <a:cubicBezTo>
                  <a:pt x="341" y="213"/>
                  <a:pt x="341" y="213"/>
                  <a:pt x="341" y="213"/>
                </a:cubicBezTo>
                <a:cubicBezTo>
                  <a:pt x="335" y="213"/>
                  <a:pt x="330" y="208"/>
                  <a:pt x="330" y="202"/>
                </a:cubicBezTo>
                <a:cubicBezTo>
                  <a:pt x="330" y="196"/>
                  <a:pt x="335" y="192"/>
                  <a:pt x="341" y="192"/>
                </a:cubicBezTo>
                <a:cubicBezTo>
                  <a:pt x="352" y="192"/>
                  <a:pt x="352" y="192"/>
                  <a:pt x="352" y="192"/>
                </a:cubicBezTo>
                <a:cubicBezTo>
                  <a:pt x="360" y="192"/>
                  <a:pt x="368" y="184"/>
                  <a:pt x="368" y="176"/>
                </a:cubicBezTo>
                <a:cubicBezTo>
                  <a:pt x="368" y="167"/>
                  <a:pt x="360" y="160"/>
                  <a:pt x="352" y="160"/>
                </a:cubicBezTo>
                <a:cubicBezTo>
                  <a:pt x="346" y="160"/>
                  <a:pt x="341" y="155"/>
                  <a:pt x="341" y="149"/>
                </a:cubicBezTo>
                <a:cubicBezTo>
                  <a:pt x="341" y="131"/>
                  <a:pt x="327" y="117"/>
                  <a:pt x="309" y="117"/>
                </a:cubicBezTo>
                <a:cubicBezTo>
                  <a:pt x="294" y="117"/>
                  <a:pt x="281" y="128"/>
                  <a:pt x="278" y="143"/>
                </a:cubicBezTo>
                <a:cubicBezTo>
                  <a:pt x="277" y="146"/>
                  <a:pt x="275" y="148"/>
                  <a:pt x="272" y="150"/>
                </a:cubicBezTo>
                <a:cubicBezTo>
                  <a:pt x="270" y="151"/>
                  <a:pt x="266" y="152"/>
                  <a:pt x="263" y="150"/>
                </a:cubicBezTo>
                <a:cubicBezTo>
                  <a:pt x="249" y="145"/>
                  <a:pt x="234" y="156"/>
                  <a:pt x="234" y="170"/>
                </a:cubicBezTo>
                <a:cubicBezTo>
                  <a:pt x="234" y="176"/>
                  <a:pt x="230" y="181"/>
                  <a:pt x="224" y="181"/>
                </a:cubicBezTo>
                <a:cubicBezTo>
                  <a:pt x="218" y="181"/>
                  <a:pt x="213" y="176"/>
                  <a:pt x="213" y="170"/>
                </a:cubicBezTo>
                <a:cubicBezTo>
                  <a:pt x="213" y="145"/>
                  <a:pt x="235" y="125"/>
                  <a:pt x="260" y="128"/>
                </a:cubicBezTo>
                <a:cubicBezTo>
                  <a:pt x="268" y="109"/>
                  <a:pt x="287" y="96"/>
                  <a:pt x="309" y="96"/>
                </a:cubicBezTo>
                <a:cubicBezTo>
                  <a:pt x="335" y="96"/>
                  <a:pt x="357" y="115"/>
                  <a:pt x="362" y="140"/>
                </a:cubicBezTo>
                <a:cubicBezTo>
                  <a:pt x="377" y="144"/>
                  <a:pt x="389" y="158"/>
                  <a:pt x="389" y="176"/>
                </a:cubicBezTo>
                <a:cubicBezTo>
                  <a:pt x="389" y="196"/>
                  <a:pt x="372" y="213"/>
                  <a:pt x="352" y="213"/>
                </a:cubicBezTo>
                <a:close/>
                <a:moveTo>
                  <a:pt x="288" y="290"/>
                </a:moveTo>
                <a:cubicBezTo>
                  <a:pt x="308" y="394"/>
                  <a:pt x="308" y="394"/>
                  <a:pt x="308" y="394"/>
                </a:cubicBezTo>
                <a:cubicBezTo>
                  <a:pt x="162" y="394"/>
                  <a:pt x="162" y="394"/>
                  <a:pt x="162" y="394"/>
                </a:cubicBezTo>
                <a:cubicBezTo>
                  <a:pt x="181" y="290"/>
                  <a:pt x="181" y="290"/>
                  <a:pt x="181" y="290"/>
                </a:cubicBezTo>
                <a:cubicBezTo>
                  <a:pt x="181" y="289"/>
                  <a:pt x="181" y="288"/>
                  <a:pt x="181" y="288"/>
                </a:cubicBezTo>
                <a:cubicBezTo>
                  <a:pt x="181" y="232"/>
                  <a:pt x="181" y="232"/>
                  <a:pt x="181" y="232"/>
                </a:cubicBezTo>
                <a:cubicBezTo>
                  <a:pt x="192" y="229"/>
                  <a:pt x="213" y="224"/>
                  <a:pt x="234" y="224"/>
                </a:cubicBezTo>
                <a:cubicBezTo>
                  <a:pt x="255" y="224"/>
                  <a:pt x="277" y="229"/>
                  <a:pt x="288" y="232"/>
                </a:cubicBezTo>
                <a:cubicBezTo>
                  <a:pt x="288" y="288"/>
                  <a:pt x="288" y="288"/>
                  <a:pt x="288" y="288"/>
                </a:cubicBezTo>
                <a:cubicBezTo>
                  <a:pt x="288" y="288"/>
                  <a:pt x="288" y="289"/>
                  <a:pt x="288" y="290"/>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2" name="Rounded Rectangle 1"/>
          <p:cNvSpPr/>
          <p:nvPr/>
        </p:nvSpPr>
        <p:spPr bwMode="gray">
          <a:xfrm>
            <a:off x="1692323" y="3042831"/>
            <a:ext cx="1351128" cy="627796"/>
          </a:xfrm>
          <a:prstGeom prst="roundRect">
            <a:avLst/>
          </a:prstGeom>
          <a:ln>
            <a:headEnd/>
            <a:tailEnd/>
          </a:ln>
        </p:spPr>
        <p:style>
          <a:lnRef idx="2">
            <a:schemeClr val="accent5"/>
          </a:lnRef>
          <a:fillRef idx="1">
            <a:schemeClr val="lt1"/>
          </a:fillRef>
          <a:effectRef idx="0">
            <a:schemeClr val="accent5"/>
          </a:effectRef>
          <a:fontRef idx="minor">
            <a:schemeClr val="dk1"/>
          </a:fontRef>
        </p:style>
        <p:txBody>
          <a:bodyPr wrap="square" lIns="88900" tIns="88900" rIns="88900" bIns="88900" rtlCol="0" anchor="ctr"/>
          <a:lstStyle/>
          <a:p>
            <a:pPr algn="ctr">
              <a:lnSpc>
                <a:spcPct val="106000"/>
              </a:lnSpc>
              <a:buFont typeface="Wingdings 2" pitchFamily="18" charset="2"/>
              <a:buNone/>
            </a:pPr>
            <a:r>
              <a:rPr lang="ro-RO" sz="1600"/>
              <a:t>Ungaria</a:t>
            </a:r>
            <a:endParaRPr lang="ro-RO" sz="1600" b="1" dirty="0" smtClean="0">
              <a:solidFill>
                <a:schemeClr val="bg1"/>
              </a:solidFill>
            </a:endParaRPr>
          </a:p>
        </p:txBody>
      </p:sp>
      <p:sp>
        <p:nvSpPr>
          <p:cNvPr id="4" name="Rounded Rectangle 3"/>
          <p:cNvSpPr/>
          <p:nvPr/>
        </p:nvSpPr>
        <p:spPr bwMode="gray">
          <a:xfrm>
            <a:off x="3780430" y="3042831"/>
            <a:ext cx="7424382" cy="627796"/>
          </a:xfrm>
          <a:prstGeom prst="roundRect">
            <a:avLst/>
          </a:prstGeom>
          <a:ln>
            <a:headEnd/>
            <a:tailEnd/>
          </a:ln>
        </p:spPr>
        <p:style>
          <a:lnRef idx="2">
            <a:schemeClr val="accent5"/>
          </a:lnRef>
          <a:fillRef idx="1">
            <a:schemeClr val="lt1"/>
          </a:fillRef>
          <a:effectRef idx="0">
            <a:schemeClr val="accent5"/>
          </a:effectRef>
          <a:fontRef idx="minor">
            <a:schemeClr val="dk1"/>
          </a:fontRef>
        </p:style>
        <p:txBody>
          <a:bodyPr wrap="square" lIns="88900" tIns="88900" rIns="88900" bIns="88900" rtlCol="0" anchor="ctr"/>
          <a:lstStyle/>
          <a:p>
            <a:pPr>
              <a:lnSpc>
                <a:spcPct val="106000"/>
              </a:lnSpc>
              <a:buFont typeface="Wingdings 2" pitchFamily="18" charset="2"/>
              <a:buNone/>
            </a:pPr>
            <a:r>
              <a:rPr lang="ro-RO" sz="1400" dirty="0">
                <a:solidFill>
                  <a:schemeClr val="tx1"/>
                </a:solidFill>
              </a:rPr>
              <a:t>Redevența redusă de la 12% la 2% pentru câmpurile de petrol și gaze </a:t>
            </a:r>
            <a:r>
              <a:rPr lang="ro-RO" sz="1400" dirty="0" smtClean="0">
                <a:solidFill>
                  <a:schemeClr val="tx1"/>
                </a:solidFill>
              </a:rPr>
              <a:t>natural</a:t>
            </a:r>
            <a:r>
              <a:rPr lang="en-US" sz="1400" dirty="0" smtClean="0">
                <a:solidFill>
                  <a:schemeClr val="tx1"/>
                </a:solidFill>
              </a:rPr>
              <a:t>e </a:t>
            </a:r>
            <a:r>
              <a:rPr lang="ro-RO" sz="1400" dirty="0" smtClean="0">
                <a:solidFill>
                  <a:schemeClr val="tx1"/>
                </a:solidFill>
              </a:rPr>
              <a:t>neconvenționale </a:t>
            </a:r>
            <a:r>
              <a:rPr lang="ro-RO" sz="1400" dirty="0">
                <a:solidFill>
                  <a:schemeClr val="tx1"/>
                </a:solidFill>
              </a:rPr>
              <a:t>și pentru cele care necesită metode speciale de explorare</a:t>
            </a:r>
          </a:p>
        </p:txBody>
      </p:sp>
      <p:sp>
        <p:nvSpPr>
          <p:cNvPr id="9" name="Rounded Rectangle 8"/>
          <p:cNvSpPr/>
          <p:nvPr/>
        </p:nvSpPr>
        <p:spPr bwMode="gray">
          <a:xfrm>
            <a:off x="1692323" y="3947148"/>
            <a:ext cx="1351128" cy="627796"/>
          </a:xfrm>
          <a:prstGeom prst="roundRect">
            <a:avLst/>
          </a:prstGeom>
          <a:ln>
            <a:headEnd/>
            <a:tailEnd/>
          </a:ln>
        </p:spPr>
        <p:style>
          <a:lnRef idx="2">
            <a:schemeClr val="accent5"/>
          </a:lnRef>
          <a:fillRef idx="1">
            <a:schemeClr val="lt1"/>
          </a:fillRef>
          <a:effectRef idx="0">
            <a:schemeClr val="accent5"/>
          </a:effectRef>
          <a:fontRef idx="minor">
            <a:schemeClr val="dk1"/>
          </a:fontRef>
        </p:style>
        <p:txBody>
          <a:bodyPr wrap="square" lIns="88900" tIns="88900" rIns="88900" bIns="88900" rtlCol="0" anchor="ctr"/>
          <a:lstStyle/>
          <a:p>
            <a:pPr algn="ctr">
              <a:lnSpc>
                <a:spcPct val="106000"/>
              </a:lnSpc>
              <a:buFont typeface="Wingdings 2" pitchFamily="18" charset="2"/>
              <a:buNone/>
            </a:pPr>
            <a:r>
              <a:rPr lang="en-US" sz="1600" dirty="0"/>
              <a:t>Italia</a:t>
            </a:r>
            <a:endParaRPr lang="ro-RO" sz="1600" b="1" dirty="0" smtClean="0">
              <a:solidFill>
                <a:schemeClr val="bg1"/>
              </a:solidFill>
            </a:endParaRPr>
          </a:p>
        </p:txBody>
      </p:sp>
      <p:sp>
        <p:nvSpPr>
          <p:cNvPr id="10" name="Rounded Rectangle 9"/>
          <p:cNvSpPr/>
          <p:nvPr/>
        </p:nvSpPr>
        <p:spPr bwMode="gray">
          <a:xfrm>
            <a:off x="3780430" y="3947148"/>
            <a:ext cx="7424382" cy="627796"/>
          </a:xfrm>
          <a:prstGeom prst="roundRect">
            <a:avLst/>
          </a:prstGeom>
          <a:ln>
            <a:headEnd/>
            <a:tailEnd/>
          </a:ln>
        </p:spPr>
        <p:style>
          <a:lnRef idx="2">
            <a:schemeClr val="accent5"/>
          </a:lnRef>
          <a:fillRef idx="1">
            <a:schemeClr val="lt1"/>
          </a:fillRef>
          <a:effectRef idx="0">
            <a:schemeClr val="accent5"/>
          </a:effectRef>
          <a:fontRef idx="minor">
            <a:schemeClr val="dk1"/>
          </a:fontRef>
        </p:style>
        <p:txBody>
          <a:bodyPr wrap="square" lIns="88900" tIns="88900" rIns="88900" bIns="88900" rtlCol="0" anchor="ctr"/>
          <a:lstStyle/>
          <a:p>
            <a:pPr marL="0" lvl="3" indent="-204018">
              <a:spcAft>
                <a:spcPts val="1800"/>
              </a:spcAft>
            </a:pPr>
            <a:r>
              <a:rPr lang="en-US" sz="1400" dirty="0" smtClean="0"/>
              <a:t>S</a:t>
            </a:r>
            <a:r>
              <a:rPr lang="ro-RO" sz="1400" dirty="0" err="1"/>
              <a:t>uprataxarea</a:t>
            </a:r>
            <a:r>
              <a:rPr lang="ro-RO" sz="1400" dirty="0"/>
              <a:t> impozitului pe profit </a:t>
            </a:r>
            <a:r>
              <a:rPr lang="en-US" sz="1400" dirty="0" err="1"/>
              <a:t>aplicat</a:t>
            </a:r>
            <a:r>
              <a:rPr lang="ro-RO" sz="1400" dirty="0"/>
              <a:t>ă</a:t>
            </a:r>
            <a:r>
              <a:rPr lang="en-US" sz="1400" dirty="0"/>
              <a:t> </a:t>
            </a:r>
            <a:r>
              <a:rPr lang="en-US" sz="1400" dirty="0" err="1"/>
              <a:t>sectorului</a:t>
            </a:r>
            <a:r>
              <a:rPr lang="en-US" sz="1400" dirty="0"/>
              <a:t> upstream a </a:t>
            </a:r>
            <a:r>
              <a:rPr lang="en-US" sz="1400" dirty="0" err="1"/>
              <a:t>fost</a:t>
            </a:r>
            <a:r>
              <a:rPr lang="en-US" sz="1400" dirty="0"/>
              <a:t> </a:t>
            </a:r>
            <a:r>
              <a:rPr lang="en-US" sz="1400" dirty="0" err="1"/>
              <a:t>eliminat</a:t>
            </a:r>
            <a:r>
              <a:rPr lang="ro-RO" sz="1400" dirty="0"/>
              <a:t>ă</a:t>
            </a:r>
            <a:endParaRPr lang="en-US" sz="1400" dirty="0"/>
          </a:p>
        </p:txBody>
      </p:sp>
      <p:sp>
        <p:nvSpPr>
          <p:cNvPr id="12" name="Rounded Rectangle 11"/>
          <p:cNvSpPr/>
          <p:nvPr/>
        </p:nvSpPr>
        <p:spPr bwMode="gray">
          <a:xfrm>
            <a:off x="1692323" y="4851465"/>
            <a:ext cx="1351128" cy="627796"/>
          </a:xfrm>
          <a:prstGeom prst="roundRect">
            <a:avLst/>
          </a:prstGeom>
          <a:ln>
            <a:headEnd/>
            <a:tailEnd/>
          </a:ln>
        </p:spPr>
        <p:style>
          <a:lnRef idx="2">
            <a:schemeClr val="accent5"/>
          </a:lnRef>
          <a:fillRef idx="1">
            <a:schemeClr val="lt1"/>
          </a:fillRef>
          <a:effectRef idx="0">
            <a:schemeClr val="accent5"/>
          </a:effectRef>
          <a:fontRef idx="minor">
            <a:schemeClr val="dk1"/>
          </a:fontRef>
        </p:style>
        <p:txBody>
          <a:bodyPr wrap="square" lIns="88900" tIns="88900" rIns="88900" bIns="88900" rtlCol="0" anchor="ctr"/>
          <a:lstStyle/>
          <a:p>
            <a:pPr algn="ctr">
              <a:lnSpc>
                <a:spcPct val="106000"/>
              </a:lnSpc>
              <a:buFont typeface="Wingdings 2" pitchFamily="18" charset="2"/>
              <a:buNone/>
            </a:pPr>
            <a:r>
              <a:rPr lang="ro-RO" sz="1600" dirty="0"/>
              <a:t>Germania</a:t>
            </a:r>
            <a:endParaRPr lang="ro-RO" sz="1600" b="1" dirty="0" smtClean="0">
              <a:solidFill>
                <a:schemeClr val="bg1"/>
              </a:solidFill>
            </a:endParaRPr>
          </a:p>
        </p:txBody>
      </p:sp>
      <p:sp>
        <p:nvSpPr>
          <p:cNvPr id="13" name="Rounded Rectangle 12"/>
          <p:cNvSpPr/>
          <p:nvPr/>
        </p:nvSpPr>
        <p:spPr bwMode="gray">
          <a:xfrm>
            <a:off x="3780430" y="4851466"/>
            <a:ext cx="7424382" cy="627795"/>
          </a:xfrm>
          <a:prstGeom prst="roundRect">
            <a:avLst/>
          </a:prstGeom>
          <a:ln>
            <a:headEnd/>
            <a:tailEnd/>
          </a:ln>
        </p:spPr>
        <p:style>
          <a:lnRef idx="2">
            <a:schemeClr val="accent5"/>
          </a:lnRef>
          <a:fillRef idx="1">
            <a:schemeClr val="lt1"/>
          </a:fillRef>
          <a:effectRef idx="0">
            <a:schemeClr val="accent5"/>
          </a:effectRef>
          <a:fontRef idx="minor">
            <a:schemeClr val="dk1"/>
          </a:fontRef>
        </p:style>
        <p:txBody>
          <a:bodyPr wrap="square" lIns="88900" tIns="88900" rIns="88900" bIns="88900" rtlCol="0" anchor="ctr"/>
          <a:lstStyle/>
          <a:p>
            <a:pPr marL="710382" lvl="5">
              <a:spcAft>
                <a:spcPts val="1800"/>
              </a:spcAft>
            </a:pPr>
            <a:endParaRPr lang="en-US" sz="1400" dirty="0" smtClean="0"/>
          </a:p>
          <a:p>
            <a:pPr marL="0" lvl="1" indent="-457200" defTabSz="573088">
              <a:buFont typeface="Wingdings" panose="05000000000000000000" pitchFamily="2" charset="2"/>
              <a:buChar char="§"/>
            </a:pPr>
            <a:endParaRPr lang="en-US" sz="1400" dirty="0" smtClean="0"/>
          </a:p>
          <a:p>
            <a:pPr marL="0" lvl="1" indent="-457200" defTabSz="573088">
              <a:buFont typeface="Wingdings" panose="05000000000000000000" pitchFamily="2" charset="2"/>
              <a:buChar char="§"/>
            </a:pPr>
            <a:r>
              <a:rPr lang="en-US" sz="1400" dirty="0" err="1" smtClean="0"/>
              <a:t>Reducerea</a:t>
            </a:r>
            <a:r>
              <a:rPr lang="en-US" sz="1400" dirty="0" smtClean="0"/>
              <a:t> </a:t>
            </a:r>
            <a:r>
              <a:rPr lang="en-US" sz="1400" dirty="0" err="1"/>
              <a:t>redeven</a:t>
            </a:r>
            <a:r>
              <a:rPr lang="ro-RO" sz="1400" dirty="0"/>
              <a:t>ț</a:t>
            </a:r>
            <a:r>
              <a:rPr lang="en-US" sz="1400" dirty="0" err="1"/>
              <a:t>elor</a:t>
            </a:r>
            <a:r>
              <a:rPr lang="en-US" sz="1400" dirty="0"/>
              <a:t> </a:t>
            </a:r>
            <a:r>
              <a:rPr lang="ro-RO" sz="1400" dirty="0"/>
              <a:t>ș</a:t>
            </a:r>
            <a:r>
              <a:rPr lang="en-US" sz="1400" dirty="0" err="1"/>
              <a:t>i</a:t>
            </a:r>
            <a:r>
              <a:rPr lang="en-US" sz="1400" dirty="0"/>
              <a:t> </a:t>
            </a:r>
            <a:r>
              <a:rPr lang="en-US" sz="1400" dirty="0" err="1"/>
              <a:t>determinarea</a:t>
            </a:r>
            <a:r>
              <a:rPr lang="en-US" sz="1400" dirty="0"/>
              <a:t> </a:t>
            </a:r>
            <a:r>
              <a:rPr lang="en-US" sz="1400" dirty="0" err="1"/>
              <a:t>lor</a:t>
            </a:r>
            <a:r>
              <a:rPr lang="en-US" sz="1400" dirty="0"/>
              <a:t> </a:t>
            </a:r>
            <a:r>
              <a:rPr lang="ro-RO" sz="1400" dirty="0"/>
              <a:t>î</a:t>
            </a:r>
            <a:r>
              <a:rPr lang="en-US" sz="1400" dirty="0"/>
              <a:t>n </a:t>
            </a:r>
            <a:r>
              <a:rPr lang="en-US" sz="1400" dirty="0" err="1"/>
              <a:t>func</a:t>
            </a:r>
            <a:r>
              <a:rPr lang="ro-RO" sz="1400" dirty="0"/>
              <a:t>ț</a:t>
            </a:r>
            <a:r>
              <a:rPr lang="en-US" sz="1400" dirty="0" err="1"/>
              <a:t>ie</a:t>
            </a:r>
            <a:r>
              <a:rPr lang="en-US" sz="1400" dirty="0"/>
              <a:t> de pre</a:t>
            </a:r>
            <a:r>
              <a:rPr lang="ro-RO" sz="1400" dirty="0"/>
              <a:t>ț</a:t>
            </a:r>
            <a:r>
              <a:rPr lang="en-US" sz="1400" dirty="0" err="1"/>
              <a:t>ul</a:t>
            </a:r>
            <a:r>
              <a:rPr lang="en-US" sz="1400" dirty="0"/>
              <a:t> </a:t>
            </a:r>
            <a:r>
              <a:rPr lang="en-US" sz="1400" dirty="0" err="1" smtClean="0"/>
              <a:t>petrolului</a:t>
            </a:r>
            <a:r>
              <a:rPr lang="en-US" sz="1400" dirty="0" smtClean="0"/>
              <a:t>;</a:t>
            </a:r>
          </a:p>
          <a:p>
            <a:pPr marL="0" lvl="1" indent="-457200" defTabSz="573088">
              <a:buFont typeface="Wingdings" panose="05000000000000000000" pitchFamily="2" charset="2"/>
              <a:buChar char="§"/>
            </a:pPr>
            <a:r>
              <a:rPr lang="en-US" sz="1400" dirty="0" err="1"/>
              <a:t>Impozitarea</a:t>
            </a:r>
            <a:r>
              <a:rPr lang="en-US" sz="1400" dirty="0"/>
              <a:t> </a:t>
            </a:r>
            <a:r>
              <a:rPr lang="en-US" sz="1400" dirty="0" err="1"/>
              <a:t>diferit</a:t>
            </a:r>
            <a:r>
              <a:rPr lang="ro-RO" sz="1400" dirty="0"/>
              <a:t>ă</a:t>
            </a:r>
            <a:r>
              <a:rPr lang="en-US" sz="1400" dirty="0"/>
              <a:t> a c</a:t>
            </a:r>
            <a:r>
              <a:rPr lang="ro-RO" sz="1400" dirty="0"/>
              <a:t>â</a:t>
            </a:r>
            <a:r>
              <a:rPr lang="en-US" sz="1400" dirty="0" err="1"/>
              <a:t>mpurilor</a:t>
            </a:r>
            <a:r>
              <a:rPr lang="en-US" sz="1400" dirty="0"/>
              <a:t> productive </a:t>
            </a:r>
            <a:r>
              <a:rPr lang="ro-RO" sz="1400" dirty="0"/>
              <a:t>ș</a:t>
            </a:r>
            <a:r>
              <a:rPr lang="en-US" sz="1400" dirty="0" err="1"/>
              <a:t>i</a:t>
            </a:r>
            <a:r>
              <a:rPr lang="en-US" sz="1400" dirty="0"/>
              <a:t> a c</a:t>
            </a:r>
            <a:r>
              <a:rPr lang="ro-RO" sz="1400" dirty="0"/>
              <a:t>â</a:t>
            </a:r>
            <a:r>
              <a:rPr lang="en-US" sz="1400" dirty="0" err="1"/>
              <a:t>mpurilor</a:t>
            </a:r>
            <a:r>
              <a:rPr lang="en-US" sz="1400" dirty="0"/>
              <a:t> </a:t>
            </a:r>
            <a:r>
              <a:rPr lang="en-US" sz="1400" dirty="0" err="1"/>
              <a:t>noi</a:t>
            </a:r>
            <a:endParaRPr lang="en-US" sz="1400" dirty="0"/>
          </a:p>
          <a:p>
            <a:pPr marL="710382" lvl="5">
              <a:spcAft>
                <a:spcPts val="1800"/>
              </a:spcAft>
            </a:pPr>
            <a:endParaRPr lang="en-US" dirty="0" smtClean="0"/>
          </a:p>
          <a:p>
            <a:pPr marL="710382" lvl="5">
              <a:spcAft>
                <a:spcPts val="1800"/>
              </a:spcAft>
            </a:pPr>
            <a:endParaRPr lang="en-US" dirty="0"/>
          </a:p>
        </p:txBody>
      </p:sp>
    </p:spTree>
    <p:extLst>
      <p:ext uri="{BB962C8B-B14F-4D97-AF65-F5344CB8AC3E}">
        <p14:creationId xmlns:p14="http://schemas.microsoft.com/office/powerpoint/2010/main" val="416130098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Studiu</a:t>
            </a:r>
            <a:r>
              <a:rPr lang="en-US" dirty="0" smtClean="0"/>
              <a:t> de </a:t>
            </a:r>
            <a:r>
              <a:rPr lang="en-US" dirty="0" err="1" smtClean="0"/>
              <a:t>caz</a:t>
            </a:r>
            <a:r>
              <a:rPr lang="en-US" dirty="0" smtClean="0"/>
              <a:t>: </a:t>
            </a:r>
            <a:r>
              <a:rPr lang="ro-RO" dirty="0" smtClean="0"/>
              <a:t>Mar</a:t>
            </a:r>
            <a:r>
              <a:rPr lang="en-US" dirty="0" err="1" smtClean="0"/>
              <a:t>ea</a:t>
            </a:r>
            <a:r>
              <a:rPr lang="ro-RO" dirty="0" smtClean="0"/>
              <a:t> Britani</a:t>
            </a:r>
            <a:r>
              <a:rPr lang="en-US" dirty="0" smtClean="0"/>
              <a:t>e</a:t>
            </a:r>
            <a:r>
              <a:rPr lang="en-US" sz="1800" b="1" dirty="0"/>
              <a:t/>
            </a:r>
            <a:br>
              <a:rPr lang="en-US" sz="1800" b="1" dirty="0"/>
            </a:br>
            <a:endParaRPr lang="en-US" sz="1800" dirty="0"/>
          </a:p>
        </p:txBody>
      </p:sp>
      <p:sp>
        <p:nvSpPr>
          <p:cNvPr id="4" name="Content Placeholder 3"/>
          <p:cNvSpPr>
            <a:spLocks noGrp="1"/>
          </p:cNvSpPr>
          <p:nvPr>
            <p:ph idx="1"/>
          </p:nvPr>
        </p:nvSpPr>
        <p:spPr>
          <a:xfrm>
            <a:off x="469900" y="1208404"/>
            <a:ext cx="6216650" cy="4633383"/>
          </a:xfrm>
        </p:spPr>
        <p:txBody>
          <a:bodyPr/>
          <a:lstStyle/>
          <a:p>
            <a:endParaRPr lang="ro-RO" sz="1600" b="1" dirty="0" smtClean="0"/>
          </a:p>
          <a:p>
            <a:r>
              <a:rPr lang="ro-RO" sz="1600" b="1" dirty="0" smtClean="0"/>
              <a:t>În 2016, Marea Britanie a redus impozitarea sectorului pentru al doilea an consecutiv.</a:t>
            </a:r>
          </a:p>
          <a:p>
            <a:endParaRPr lang="ro-RO" sz="1600" b="1" dirty="0" smtClean="0"/>
          </a:p>
          <a:p>
            <a:r>
              <a:rPr lang="en-US" sz="1400" i="1" dirty="0" smtClean="0"/>
              <a:t>“</a:t>
            </a:r>
            <a:r>
              <a:rPr lang="ro-RO" sz="1400" i="1" dirty="0" smtClean="0"/>
              <a:t>Sectorul de petrol și gaze naturale angajează sute de mii de oameni în Scoția și în toată țara. În bugetul de anul trecut am făcut mari reduceri de taxe. Dar prețul petrolului a continuat să scadă. Așa că trebuie să acționăm acum pe termen lung. Tai astăzi la jumătate taxa suplimentară pentru petrol și gaze de la 20% la 10%. Și voi abroga efectiv taxa pe veniturile petroliere</a:t>
            </a:r>
            <a:r>
              <a:rPr lang="en-US" sz="1400" i="1" dirty="0" smtClean="0"/>
              <a:t>”</a:t>
            </a:r>
            <a:r>
              <a:rPr lang="ro-RO" sz="1400" i="1" dirty="0" smtClean="0"/>
              <a:t>. </a:t>
            </a:r>
            <a:endParaRPr lang="en-US" sz="1400" i="1" dirty="0" smtClean="0"/>
          </a:p>
          <a:p>
            <a:endParaRPr lang="en-US" sz="1600" i="1" dirty="0" smtClean="0"/>
          </a:p>
          <a:p>
            <a:r>
              <a:rPr lang="ro-RO" sz="1400" b="1" i="1" dirty="0"/>
              <a:t>	</a:t>
            </a:r>
            <a:r>
              <a:rPr lang="en-US" sz="1400" b="1" i="1" dirty="0" smtClean="0"/>
              <a:t>            </a:t>
            </a:r>
            <a:r>
              <a:rPr lang="ro-RO" sz="1400" b="1" dirty="0" smtClean="0"/>
              <a:t>George Osborne, Ministru de Finanțe 2016</a:t>
            </a:r>
            <a:endParaRPr lang="ro-RO" sz="1400" b="1" i="1" dirty="0"/>
          </a:p>
          <a:p>
            <a:endParaRPr lang="en-US" sz="1600" i="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57396" y="3597511"/>
            <a:ext cx="2864703" cy="2864703"/>
          </a:xfrm>
          <a:prstGeom prst="rect">
            <a:avLst/>
          </a:prstGeom>
        </p:spPr>
      </p:pic>
    </p:spTree>
    <p:extLst>
      <p:ext uri="{BB962C8B-B14F-4D97-AF65-F5344CB8AC3E}">
        <p14:creationId xmlns:p14="http://schemas.microsoft.com/office/powerpoint/2010/main" val="396865303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9" name="Title 1"/>
          <p:cNvSpPr>
            <a:spLocks noGrp="1"/>
          </p:cNvSpPr>
          <p:nvPr>
            <p:ph type="title"/>
          </p:nvPr>
        </p:nvSpPr>
        <p:spPr/>
        <p:txBody>
          <a:bodyPr/>
          <a:lstStyle/>
          <a:p>
            <a:r>
              <a:rPr lang="en-US" dirty="0" err="1"/>
              <a:t>Viitorul</a:t>
            </a:r>
            <a:r>
              <a:rPr lang="en-US" dirty="0"/>
              <a:t> tax</a:t>
            </a:r>
            <a:r>
              <a:rPr lang="ro-RO" dirty="0"/>
              <a:t>ă</a:t>
            </a:r>
            <a:r>
              <a:rPr lang="en-US" dirty="0" err="1"/>
              <a:t>rii</a:t>
            </a:r>
            <a:r>
              <a:rPr lang="en-US" dirty="0"/>
              <a:t> </a:t>
            </a:r>
            <a:r>
              <a:rPr lang="ro-RO" dirty="0"/>
              <a:t>î</a:t>
            </a:r>
            <a:r>
              <a:rPr lang="en-US" dirty="0"/>
              <a:t>n Romania - </a:t>
            </a:r>
            <a:r>
              <a:rPr lang="ro-RO" dirty="0"/>
              <a:t>î</a:t>
            </a:r>
            <a:r>
              <a:rPr lang="en-US" dirty="0" err="1"/>
              <a:t>nc</a:t>
            </a:r>
            <a:r>
              <a:rPr lang="ro-RO" dirty="0"/>
              <a:t>ă</a:t>
            </a:r>
            <a:r>
              <a:rPr lang="en-US" dirty="0"/>
              <a:t> </a:t>
            </a:r>
            <a:r>
              <a:rPr lang="en-US" dirty="0" err="1"/>
              <a:t>incert</a:t>
            </a:r>
            <a:endParaRPr lang="en-US" dirty="0" smtClean="0"/>
          </a:p>
        </p:txBody>
      </p:sp>
      <p:grpSp>
        <p:nvGrpSpPr>
          <p:cNvPr id="6" name="Group 5"/>
          <p:cNvGrpSpPr/>
          <p:nvPr/>
        </p:nvGrpSpPr>
        <p:grpSpPr>
          <a:xfrm>
            <a:off x="506294" y="1971892"/>
            <a:ext cx="11380650" cy="3011785"/>
            <a:chOff x="750725" y="2340382"/>
            <a:chExt cx="11380650" cy="3011785"/>
          </a:xfrm>
        </p:grpSpPr>
        <p:sp>
          <p:nvSpPr>
            <p:cNvPr id="31" name="Rectangle 30"/>
            <p:cNvSpPr/>
            <p:nvPr/>
          </p:nvSpPr>
          <p:spPr>
            <a:xfrm>
              <a:off x="1928162" y="2906609"/>
              <a:ext cx="2226693" cy="861774"/>
            </a:xfrm>
            <a:prstGeom prst="rect">
              <a:avLst/>
            </a:prstGeom>
          </p:spPr>
          <p:txBody>
            <a:bodyPr wrap="square" lIns="0" tIns="0" rIns="0" bIns="0">
              <a:spAutoFit/>
            </a:bodyPr>
            <a:lstStyle/>
            <a:p>
              <a:r>
                <a:rPr lang="en-US" sz="1400" b="1" dirty="0" err="1"/>
                <a:t>Impozitul</a:t>
              </a:r>
              <a:r>
                <a:rPr lang="en-US" sz="1400" b="1" dirty="0"/>
                <a:t> </a:t>
              </a:r>
              <a:r>
                <a:rPr lang="en-US" sz="1400" b="1" dirty="0" err="1"/>
                <a:t>pe</a:t>
              </a:r>
              <a:r>
                <a:rPr lang="en-US" sz="1400" b="1" dirty="0"/>
                <a:t> </a:t>
              </a:r>
              <a:r>
                <a:rPr lang="en-US" sz="1400" b="1" dirty="0" err="1"/>
                <a:t>construcții</a:t>
              </a:r>
              <a:r>
                <a:rPr lang="en-US" sz="1400" b="1" dirty="0"/>
                <a:t> </a:t>
              </a:r>
              <a:r>
                <a:rPr lang="en-US" sz="1400" b="1" dirty="0" err="1"/>
                <a:t>speciale</a:t>
              </a:r>
              <a:r>
                <a:rPr lang="en-US" sz="1400" b="1" dirty="0"/>
                <a:t> </a:t>
              </a:r>
              <a:r>
                <a:rPr lang="en-US" sz="1400" dirty="0" smtClean="0"/>
                <a:t>- </a:t>
              </a:r>
              <a:r>
                <a:rPr lang="en-US" sz="1400" dirty="0" err="1"/>
                <a:t>eliminat</a:t>
              </a:r>
              <a:r>
                <a:rPr lang="en-US" sz="1400" dirty="0"/>
                <a:t> de la 1 </a:t>
              </a:r>
              <a:r>
                <a:rPr lang="en-US" sz="1400" dirty="0" err="1"/>
                <a:t>ianuarie</a:t>
              </a:r>
              <a:r>
                <a:rPr lang="en-US" sz="1400" dirty="0"/>
                <a:t> 2017</a:t>
              </a:r>
            </a:p>
          </p:txBody>
        </p:sp>
        <p:sp>
          <p:nvSpPr>
            <p:cNvPr id="33" name="Rectangle 32"/>
            <p:cNvSpPr/>
            <p:nvPr/>
          </p:nvSpPr>
          <p:spPr>
            <a:xfrm>
              <a:off x="5935897" y="2766844"/>
              <a:ext cx="2269376" cy="2585323"/>
            </a:xfrm>
            <a:prstGeom prst="rect">
              <a:avLst/>
            </a:prstGeom>
          </p:spPr>
          <p:txBody>
            <a:bodyPr wrap="square" lIns="0" tIns="0" rIns="0" bIns="0">
              <a:spAutoFit/>
            </a:bodyPr>
            <a:lstStyle/>
            <a:p>
              <a:r>
                <a:rPr lang="en-US" sz="1400" b="1" dirty="0" err="1"/>
                <a:t>Impozitul</a:t>
              </a:r>
              <a:r>
                <a:rPr lang="en-US" sz="1400" b="1" dirty="0"/>
                <a:t> </a:t>
              </a:r>
              <a:r>
                <a:rPr lang="en-US" sz="1400" b="1" dirty="0" err="1"/>
                <a:t>asupra</a:t>
              </a:r>
              <a:r>
                <a:rPr lang="en-US" sz="1400" b="1" dirty="0"/>
                <a:t> </a:t>
              </a:r>
              <a:r>
                <a:rPr lang="en-US" sz="1400" b="1" dirty="0" err="1"/>
                <a:t>veniturilor</a:t>
              </a:r>
              <a:r>
                <a:rPr lang="en-US" sz="1400" b="1" dirty="0"/>
                <a:t> </a:t>
              </a:r>
              <a:r>
                <a:rPr lang="en-US" sz="1400" b="1" dirty="0" err="1"/>
                <a:t>suplimentare</a:t>
              </a:r>
              <a:r>
                <a:rPr lang="en-US" sz="1400" b="1" dirty="0"/>
                <a:t> </a:t>
              </a:r>
              <a:r>
                <a:rPr lang="en-US" sz="1400" b="1" dirty="0" err="1"/>
                <a:t>obținute</a:t>
              </a:r>
              <a:r>
                <a:rPr lang="en-US" sz="1400" b="1" dirty="0"/>
                <a:t> ca </a:t>
              </a:r>
              <a:r>
                <a:rPr lang="en-US" sz="1400" b="1" dirty="0" err="1"/>
                <a:t>urmare</a:t>
              </a:r>
              <a:r>
                <a:rPr lang="en-US" sz="1400" b="1" dirty="0"/>
                <a:t> a </a:t>
              </a:r>
              <a:r>
                <a:rPr lang="en-US" sz="1400" b="1" dirty="0" err="1"/>
                <a:t>dereglementării</a:t>
              </a:r>
              <a:r>
                <a:rPr lang="en-US" sz="1400" b="1" dirty="0"/>
                <a:t> </a:t>
              </a:r>
              <a:r>
                <a:rPr lang="en-US" sz="1400" b="1" dirty="0" err="1"/>
                <a:t>prețurilor</a:t>
              </a:r>
              <a:endParaRPr lang="en-US" sz="1400" b="1" dirty="0"/>
            </a:p>
            <a:p>
              <a:pPr marL="342900" indent="-342900">
                <a:buFont typeface="Wingdings" panose="05000000000000000000" pitchFamily="2" charset="2"/>
                <a:buChar char="§"/>
              </a:pPr>
              <a:endParaRPr lang="en-US" sz="1400" dirty="0"/>
            </a:p>
            <a:p>
              <a:pPr marL="342900" indent="-342900">
                <a:buFont typeface="Wingdings" panose="05000000000000000000" pitchFamily="2" charset="2"/>
                <a:buChar char="§"/>
              </a:pPr>
              <a:r>
                <a:rPr lang="en-US" sz="1400" dirty="0"/>
                <a:t>S-a </a:t>
              </a:r>
              <a:r>
                <a:rPr lang="en-US" sz="1400" dirty="0" err="1"/>
                <a:t>menținut</a:t>
              </a:r>
              <a:r>
                <a:rPr lang="en-US" sz="1400" dirty="0"/>
                <a:t> de la 1 </a:t>
              </a:r>
              <a:r>
                <a:rPr lang="en-US" sz="1400" dirty="0" err="1"/>
                <a:t>aprilie</a:t>
              </a:r>
              <a:r>
                <a:rPr lang="en-US" sz="1400" dirty="0"/>
                <a:t> </a:t>
              </a:r>
              <a:r>
                <a:rPr lang="en-US" sz="1400" dirty="0" smtClean="0"/>
                <a:t>2017;</a:t>
              </a:r>
              <a:endParaRPr lang="en-US" sz="1400" dirty="0"/>
            </a:p>
            <a:p>
              <a:pPr marL="342900" indent="-342900">
                <a:buFont typeface="Wingdings" panose="05000000000000000000" pitchFamily="2" charset="2"/>
                <a:buChar char="§"/>
              </a:pPr>
              <a:r>
                <a:rPr lang="en-US" sz="1400" dirty="0"/>
                <a:t>Se </a:t>
              </a:r>
              <a:r>
                <a:rPr lang="en-US" sz="1400" dirty="0" err="1"/>
                <a:t>discută</a:t>
              </a:r>
              <a:r>
                <a:rPr lang="en-US" sz="1400" dirty="0"/>
                <a:t> </a:t>
              </a:r>
              <a:r>
                <a:rPr lang="en-US" sz="1400" dirty="0" err="1"/>
                <a:t>creșterea</a:t>
              </a:r>
              <a:r>
                <a:rPr lang="en-US" sz="1400" dirty="0"/>
                <a:t> </a:t>
              </a:r>
              <a:r>
                <a:rPr lang="en-US" sz="1400" dirty="0" err="1"/>
                <a:t>și</a:t>
              </a:r>
              <a:r>
                <a:rPr lang="en-US" sz="1400" dirty="0"/>
                <a:t> </a:t>
              </a:r>
              <a:r>
                <a:rPr lang="en-US" sz="1400" dirty="0" err="1"/>
                <a:t>permanentizarea</a:t>
              </a:r>
              <a:r>
                <a:rPr lang="en-US" sz="1400" dirty="0"/>
                <a:t> </a:t>
              </a:r>
              <a:r>
                <a:rPr lang="en-US" sz="1400" dirty="0" err="1" smtClean="0"/>
                <a:t>acestuia</a:t>
              </a:r>
              <a:r>
                <a:rPr lang="en-US" sz="1400" dirty="0" smtClean="0"/>
                <a:t>.</a:t>
              </a:r>
              <a:endParaRPr lang="en-US" sz="1400" dirty="0"/>
            </a:p>
          </p:txBody>
        </p:sp>
        <p:sp>
          <p:nvSpPr>
            <p:cNvPr id="34" name="Rectangle 33"/>
            <p:cNvSpPr/>
            <p:nvPr/>
          </p:nvSpPr>
          <p:spPr>
            <a:xfrm>
              <a:off x="9804971" y="2766844"/>
              <a:ext cx="2326404" cy="1877437"/>
            </a:xfrm>
            <a:prstGeom prst="rect">
              <a:avLst/>
            </a:prstGeom>
          </p:spPr>
          <p:txBody>
            <a:bodyPr wrap="square" lIns="0" tIns="0" rIns="0" bIns="0">
              <a:spAutoFit/>
            </a:bodyPr>
            <a:lstStyle/>
            <a:p>
              <a:r>
                <a:rPr lang="en-US" sz="1400" b="1" dirty="0" err="1"/>
                <a:t>Impozit</a:t>
              </a:r>
              <a:r>
                <a:rPr lang="en-US" sz="1400" b="1" dirty="0"/>
                <a:t> </a:t>
              </a:r>
              <a:r>
                <a:rPr lang="en-US" sz="1400" b="1" dirty="0" err="1"/>
                <a:t>pe</a:t>
              </a:r>
              <a:r>
                <a:rPr lang="en-US" sz="1400" b="1" dirty="0"/>
                <a:t> profit</a:t>
              </a:r>
            </a:p>
            <a:p>
              <a:endParaRPr lang="en-US" sz="1400" dirty="0"/>
            </a:p>
            <a:p>
              <a:r>
                <a:rPr lang="en-US" sz="1400" dirty="0" smtClean="0"/>
                <a:t>Se </a:t>
              </a:r>
              <a:r>
                <a:rPr lang="en-US" sz="1400" dirty="0" err="1"/>
                <a:t>așteaptă</a:t>
              </a:r>
              <a:r>
                <a:rPr lang="en-US" sz="1400" dirty="0"/>
                <a:t> </a:t>
              </a:r>
              <a:r>
                <a:rPr lang="en-US" sz="1400" dirty="0" err="1"/>
                <a:t>publicarea</a:t>
              </a:r>
              <a:r>
                <a:rPr lang="en-US" sz="1400" dirty="0"/>
                <a:t> </a:t>
              </a:r>
              <a:r>
                <a:rPr lang="en-US" sz="1400" dirty="0" err="1"/>
                <a:t>proiectului</a:t>
              </a:r>
              <a:r>
                <a:rPr lang="en-US" sz="1400" dirty="0"/>
                <a:t> MFP </a:t>
              </a:r>
              <a:r>
                <a:rPr lang="en-US" sz="1400" dirty="0" err="1"/>
                <a:t>pentru</a:t>
              </a:r>
              <a:r>
                <a:rPr lang="en-US" sz="1400" dirty="0"/>
                <a:t> </a:t>
              </a:r>
              <a:r>
                <a:rPr lang="en-US" sz="1400" dirty="0" err="1"/>
                <a:t>impozitarea</a:t>
              </a:r>
              <a:r>
                <a:rPr lang="en-US" sz="1400" dirty="0"/>
                <a:t> </a:t>
              </a:r>
              <a:r>
                <a:rPr lang="en-US" sz="1400" dirty="0" err="1"/>
                <a:t>profiturilor</a:t>
              </a:r>
              <a:r>
                <a:rPr lang="en-US" sz="1400" dirty="0"/>
                <a:t> </a:t>
              </a:r>
              <a:r>
                <a:rPr lang="en-US" sz="1400" dirty="0" err="1"/>
                <a:t>obținute</a:t>
              </a:r>
              <a:r>
                <a:rPr lang="en-US" sz="1400" dirty="0"/>
                <a:t> din </a:t>
              </a:r>
              <a:r>
                <a:rPr lang="en-US" sz="1400" dirty="0" err="1"/>
                <a:t>extracția</a:t>
              </a:r>
              <a:r>
                <a:rPr lang="en-US" sz="1400" dirty="0"/>
                <a:t> </a:t>
              </a:r>
              <a:r>
                <a:rPr lang="en-US" sz="1400" dirty="0" err="1"/>
                <a:t>resurselor</a:t>
              </a:r>
              <a:r>
                <a:rPr lang="en-US" sz="1400" dirty="0"/>
                <a:t> </a:t>
              </a:r>
              <a:r>
                <a:rPr lang="en-US" sz="1400" dirty="0" err="1"/>
                <a:t>naturale</a:t>
              </a:r>
              <a:r>
                <a:rPr lang="en-US" sz="1400" dirty="0"/>
                <a:t> din </a:t>
              </a:r>
              <a:r>
                <a:rPr lang="en-US" sz="1400" dirty="0" err="1"/>
                <a:t>România</a:t>
              </a:r>
              <a:endParaRPr lang="en-US" sz="1400" dirty="0"/>
            </a:p>
            <a:p>
              <a:endParaRPr lang="en-US" sz="1000" b="1" dirty="0">
                <a:solidFill>
                  <a:schemeClr val="accent5"/>
                </a:solidFill>
              </a:endParaRPr>
            </a:p>
          </p:txBody>
        </p:sp>
        <p:grpSp>
          <p:nvGrpSpPr>
            <p:cNvPr id="2" name="Group 1"/>
            <p:cNvGrpSpPr/>
            <p:nvPr/>
          </p:nvGrpSpPr>
          <p:grpSpPr>
            <a:xfrm>
              <a:off x="750725" y="2374596"/>
              <a:ext cx="987179" cy="1778605"/>
              <a:chOff x="1917700" y="1840230"/>
              <a:chExt cx="1512168" cy="3092012"/>
            </a:xfrm>
          </p:grpSpPr>
          <p:sp>
            <p:nvSpPr>
              <p:cNvPr id="38" name="Diagonal Stripe 37"/>
              <p:cNvSpPr/>
              <p:nvPr/>
            </p:nvSpPr>
            <p:spPr>
              <a:xfrm>
                <a:off x="1917700" y="3420074"/>
                <a:ext cx="1512168" cy="1512168"/>
              </a:xfrm>
              <a:prstGeom prst="diagStrip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39" name="Diagonal Stripe 38"/>
              <p:cNvSpPr/>
              <p:nvPr/>
            </p:nvSpPr>
            <p:spPr>
              <a:xfrm flipV="1">
                <a:off x="1917700" y="1840230"/>
                <a:ext cx="1512168" cy="1512168"/>
              </a:xfrm>
              <a:prstGeom prst="diagStrip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grpSp>
        <p:grpSp>
          <p:nvGrpSpPr>
            <p:cNvPr id="4" name="Group 3"/>
            <p:cNvGrpSpPr/>
            <p:nvPr/>
          </p:nvGrpSpPr>
          <p:grpSpPr>
            <a:xfrm>
              <a:off x="4653634" y="2361667"/>
              <a:ext cx="1016822" cy="1837603"/>
              <a:chOff x="4710091" y="1840230"/>
              <a:chExt cx="1512168" cy="3092012"/>
            </a:xfrm>
          </p:grpSpPr>
          <p:sp>
            <p:nvSpPr>
              <p:cNvPr id="48" name="Diagonal Stripe 47"/>
              <p:cNvSpPr/>
              <p:nvPr/>
            </p:nvSpPr>
            <p:spPr>
              <a:xfrm>
                <a:off x="4710091" y="3420074"/>
                <a:ext cx="1512168" cy="1512168"/>
              </a:xfrm>
              <a:prstGeom prst="diagStrip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49" name="Diagonal Stripe 48"/>
              <p:cNvSpPr/>
              <p:nvPr/>
            </p:nvSpPr>
            <p:spPr>
              <a:xfrm flipV="1">
                <a:off x="4710091" y="1840230"/>
                <a:ext cx="1512168" cy="1512168"/>
              </a:xfrm>
              <a:prstGeom prst="diagStrip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grpSp>
        <p:grpSp>
          <p:nvGrpSpPr>
            <p:cNvPr id="3" name="Group 2"/>
            <p:cNvGrpSpPr/>
            <p:nvPr/>
          </p:nvGrpSpPr>
          <p:grpSpPr>
            <a:xfrm>
              <a:off x="8701536" y="2340382"/>
              <a:ext cx="1017303" cy="1808104"/>
              <a:chOff x="7502482" y="1840230"/>
              <a:chExt cx="1512168" cy="3092012"/>
            </a:xfrm>
          </p:grpSpPr>
          <p:sp>
            <p:nvSpPr>
              <p:cNvPr id="43" name="Diagonal Stripe 42"/>
              <p:cNvSpPr/>
              <p:nvPr/>
            </p:nvSpPr>
            <p:spPr>
              <a:xfrm>
                <a:off x="7502482" y="3420074"/>
                <a:ext cx="1512168" cy="1512168"/>
              </a:xfrm>
              <a:prstGeom prst="diagStripe">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44" name="Diagonal Stripe 43"/>
              <p:cNvSpPr/>
              <p:nvPr/>
            </p:nvSpPr>
            <p:spPr>
              <a:xfrm flipV="1">
                <a:off x="7502482" y="1840230"/>
                <a:ext cx="1512168" cy="1512168"/>
              </a:xfrm>
              <a:prstGeom prst="diagStripe">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grpSp>
      </p:grpSp>
      <p:sp>
        <p:nvSpPr>
          <p:cNvPr id="30" name="TextBox 29"/>
          <p:cNvSpPr txBox="1"/>
          <p:nvPr/>
        </p:nvSpPr>
        <p:spPr>
          <a:xfrm>
            <a:off x="11365931" y="6432616"/>
            <a:ext cx="356169" cy="215444"/>
          </a:xfrm>
          <a:prstGeom prst="rect">
            <a:avLst/>
          </a:prstGeom>
          <a:noFill/>
        </p:spPr>
        <p:txBody>
          <a:bodyPr wrap="square" rtlCol="0">
            <a:spAutoFit/>
          </a:bodyPr>
          <a:lstStyle/>
          <a:p>
            <a:r>
              <a:rPr lang="en-US" sz="800" dirty="0" smtClean="0">
                <a:solidFill>
                  <a:schemeClr val="bg2">
                    <a:lumMod val="25000"/>
                  </a:schemeClr>
                </a:solidFill>
              </a:rPr>
              <a:t>9</a:t>
            </a:r>
            <a:endParaRPr lang="en-US" sz="800" dirty="0">
              <a:solidFill>
                <a:schemeClr val="bg2">
                  <a:lumMod val="25000"/>
                </a:schemeClr>
              </a:solidFill>
            </a:endParaRPr>
          </a:p>
        </p:txBody>
      </p:sp>
    </p:spTree>
    <p:extLst>
      <p:ext uri="{BB962C8B-B14F-4D97-AF65-F5344CB8AC3E}">
        <p14:creationId xmlns:p14="http://schemas.microsoft.com/office/powerpoint/2010/main" val="1397364466"/>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_US_Onscreen">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xmlns="" name="Deloitte_US 16_9_Onscreen.potx" id="{82E929E5-07E3-4FFC-922B-1DC2D1592D72}" vid="{34A8941C-3B27-4420-B6D1-6520D4ABD31E}"/>
    </a:ext>
  </a:extLst>
</a:theme>
</file>

<file path=ppt/theme/theme2.xml><?xml version="1.0" encoding="utf-8"?>
<a:theme xmlns:a="http://schemas.openxmlformats.org/drawingml/2006/main" name="1_Deloitte_US_Onscreen">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xmlns="" name="Deloitte_US 16_9_Onscreen.potx" id="{82E929E5-07E3-4FFC-922B-1DC2D1592D72}" vid="{34A8941C-3B27-4420-B6D1-6520D4ABD3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7434</TotalTime>
  <Words>891</Words>
  <Application>Microsoft Office PowerPoint</Application>
  <PresentationFormat>Custom</PresentationFormat>
  <Paragraphs>134</Paragraphs>
  <Slides>11</Slides>
  <Notes>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14" baseType="lpstr">
      <vt:lpstr>Deloitte_US_Onscreen</vt:lpstr>
      <vt:lpstr>1_Deloitte_US_Onscreen</vt:lpstr>
      <vt:lpstr>think-cell Slide</vt:lpstr>
      <vt:lpstr>PowerPoint Presentation</vt:lpstr>
      <vt:lpstr>PowerPoint Presentation</vt:lpstr>
      <vt:lpstr>Fiscalitatea în strategia energetică</vt:lpstr>
      <vt:lpstr>Care sunt caracteristicile regimului fiscal optim pentru sectorul upstream? </vt:lpstr>
      <vt:lpstr>Cum e impozitat sectorul upstream în prezent?</vt:lpstr>
      <vt:lpstr>Nivelul efectiv de impozitare specifică în România și alte țări din Europa (2014-2015) </vt:lpstr>
      <vt:lpstr>Tendințe în alte țări europene</vt:lpstr>
      <vt:lpstr>Studiu de caz: Marea Britanie </vt:lpstr>
      <vt:lpstr>Viitorul taxării în Romania - încă incert</vt:lpstr>
      <vt:lpstr>Concluzii</vt:lpstr>
      <vt:lpstr>PowerPoint Presentation</vt:lpstr>
    </vt:vector>
  </TitlesOfParts>
  <Company>Deloitte Touche Tohmatsu Services,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Preda, Anca (RO - Bucharest)</dc:creator>
  <cp:lastModifiedBy>cdg</cp:lastModifiedBy>
  <cp:revision>669</cp:revision>
  <cp:lastPrinted>2017-03-16T11:46:04Z</cp:lastPrinted>
  <dcterms:created xsi:type="dcterms:W3CDTF">2017-02-22T14:21:54Z</dcterms:created>
  <dcterms:modified xsi:type="dcterms:W3CDTF">2017-05-25T08:49:51Z</dcterms:modified>
</cp:coreProperties>
</file>