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1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2270-DC84-4E69-A1FE-A8B637FEFAC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CF6D-7742-4359-A862-7112F29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.ro\bnr-fs\data\StudiiEconomice\Studii\date%20comparatii\Criterii%20Maastricht%20curs%20Eurostat.xls!Crit_Maastr%20(Romania)%20sep15!R1C1:R25C10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.ro\bnr-fs\Studii%20economice\Grafice\grafice_CO\MIP%20(abc).xlsx!MIP_Score!Print_Are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Reformele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structurale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singura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spre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convergen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rile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dezvoltate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Valentin Lazea</a:t>
            </a:r>
          </a:p>
          <a:p>
            <a:pPr algn="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Conferin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Curs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Guvernare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Bucure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octombrie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7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295" y="1124744"/>
            <a:ext cx="617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o-RO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PIB efectiv şi PIB potenţial, 2000-2013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1" y="1494632"/>
            <a:ext cx="8161337" cy="53488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8229600" cy="591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/>
              <a:t>V Măsuri concrete pentru pregătirea adoptării euro: cazul României (3)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91872" y="1068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Fig.9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/>
          <a:stretch/>
        </p:blipFill>
        <p:spPr>
          <a:xfrm>
            <a:off x="467544" y="1109708"/>
            <a:ext cx="8136904" cy="5415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6336" y="955819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Tabel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68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0" b="1193"/>
          <a:stretch/>
        </p:blipFill>
        <p:spPr>
          <a:xfrm>
            <a:off x="533400" y="764704"/>
            <a:ext cx="8077200" cy="597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7" y="836712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Tabel 6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o-RO" sz="2000" dirty="0" smtClean="0"/>
              <a:t>V Măsuri concrete pentru pregătirea adoptării euro: cazul României (8)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9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/>
        </p:blipFill>
        <p:spPr>
          <a:xfrm>
            <a:off x="609600" y="656948"/>
            <a:ext cx="7848600" cy="6201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1306" y="764704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Tabel 6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404664"/>
            <a:ext cx="8229600" cy="2880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o-RO" sz="2000" dirty="0" smtClean="0"/>
              <a:t>V Măsuri concrete pentru pregătirea adoptării euro: cazul României (9)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8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dirty="0" smtClean="0">
                <a:cs typeface="Times New Roman" pitchFamily="18" charset="0"/>
              </a:rPr>
              <a:t>Care </a:t>
            </a:r>
            <a:r>
              <a:rPr lang="en-US" sz="2400" b="1" dirty="0" err="1" smtClean="0">
                <a:cs typeface="Times New Roman" pitchFamily="18" charset="0"/>
              </a:rPr>
              <a:t>sunt</a:t>
            </a:r>
            <a:r>
              <a:rPr lang="en-US" sz="2400" b="1" dirty="0" smtClean="0">
                <a:cs typeface="Times New Roman" pitchFamily="18" charset="0"/>
              </a:rPr>
              <a:t>, </a:t>
            </a:r>
            <a:r>
              <a:rPr lang="en-US" sz="2400" b="1" dirty="0" err="1" smtClean="0">
                <a:cs typeface="Times New Roman" pitchFamily="18" charset="0"/>
              </a:rPr>
              <a:t>concret</a:t>
            </a:r>
            <a:r>
              <a:rPr lang="en-US" sz="2400" b="1" dirty="0" smtClean="0">
                <a:cs typeface="Times New Roman" pitchFamily="18" charset="0"/>
              </a:rPr>
              <a:t>, </a:t>
            </a:r>
            <a:r>
              <a:rPr lang="en-US" sz="2400" b="1" dirty="0" err="1" smtClean="0">
                <a:cs typeface="Times New Roman" pitchFamily="18" charset="0"/>
              </a:rPr>
              <a:t>reformele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structurale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necesare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pentru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cre</a:t>
            </a:r>
            <a:r>
              <a:rPr lang="en-US" sz="2400" b="1" dirty="0" err="1"/>
              <a:t>ş</a:t>
            </a:r>
            <a:r>
              <a:rPr lang="en-US" sz="2400" b="1" dirty="0" err="1" smtClean="0">
                <a:cs typeface="Times New Roman" pitchFamily="18" charset="0"/>
              </a:rPr>
              <a:t>terea</a:t>
            </a:r>
            <a:r>
              <a:rPr lang="en-US" sz="2400" b="1" dirty="0" smtClean="0">
                <a:cs typeface="Times New Roman" pitchFamily="18" charset="0"/>
              </a:rPr>
              <a:t> PIB </a:t>
            </a:r>
            <a:r>
              <a:rPr lang="en-US" sz="2400" b="1" dirty="0" err="1" smtClean="0">
                <a:cs typeface="Times New Roman" pitchFamily="18" charset="0"/>
              </a:rPr>
              <a:t>poten</a:t>
            </a:r>
            <a:r>
              <a:rPr lang="en-US" sz="2400" b="1" dirty="0" err="1"/>
              <a:t>ţ</a:t>
            </a:r>
            <a:r>
              <a:rPr lang="en-US" sz="2400" b="1" dirty="0" err="1" smtClean="0">
                <a:cs typeface="Times New Roman" pitchFamily="18" charset="0"/>
              </a:rPr>
              <a:t>ial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/>
              <a:t>ş</a:t>
            </a:r>
            <a:r>
              <a:rPr lang="en-US" sz="2400" b="1" dirty="0" err="1" smtClean="0">
                <a:cs typeface="Times New Roman" pitchFamily="18" charset="0"/>
              </a:rPr>
              <a:t>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accelerarea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convergen</a:t>
            </a:r>
            <a:r>
              <a:rPr lang="en-US" sz="2400" b="1" dirty="0" err="1"/>
              <a:t>ţ</a:t>
            </a:r>
            <a:r>
              <a:rPr lang="en-US" sz="2400" b="1" dirty="0" err="1" smtClean="0">
                <a:cs typeface="Times New Roman" pitchFamily="18" charset="0"/>
              </a:rPr>
              <a:t>ei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reale</a:t>
            </a:r>
            <a:r>
              <a:rPr lang="en-US" sz="2400" b="1" dirty="0" smtClean="0">
                <a:cs typeface="Times New Roman" pitchFamily="18" charset="0"/>
              </a:rPr>
              <a:t>?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Factorul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atragere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Directe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canalizarea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nspre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domeniile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exportabile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tradables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absorb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bun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fondurilor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structurale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Promovarea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Bursei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Valori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Bucure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stadiul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piaţ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frontier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emergent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Revitalizarea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Parteneriatelor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Public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exporturilor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degraba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consumului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legisla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fiscal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evitarea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capcanei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venitului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mijlociu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Factorul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Forţă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Muncă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prioritate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absolut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egalităţii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şanse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nvăţăm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perfecţionarea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vieţii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oferirea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respectat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cadrelor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Reforma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introducerea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buget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conform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natalit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inversarea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declinului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demografic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atragere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imigran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repatriere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diasporei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Prelungirea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pensionare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dispu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continue.</a:t>
            </a:r>
          </a:p>
        </p:txBody>
      </p:sp>
    </p:spTree>
    <p:extLst>
      <p:ext uri="{BB962C8B-B14F-4D97-AF65-F5344CB8AC3E}">
        <p14:creationId xmlns:p14="http://schemas.microsoft.com/office/powerpoint/2010/main" val="145255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Factorul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Productivitate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Reducerea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energo-intensit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române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prezent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 2,5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UE);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alinierea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energiei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productivit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agricole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consolidarea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terenurilor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investi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sectorului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iriga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transport,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depozitare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Îmbunat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infrastructurii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transport: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autostr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traverseze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Carpa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nord-sud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-vest);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ecosistem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favorabil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Cercet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rii-Dezvolt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industriale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15.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electronice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e-commerce, e-government etc.;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5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Interesant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faptul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exact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acelea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reforme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structurale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poten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reformele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adopt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euro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continu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convergen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untrul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clubului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experien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flancul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sudic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eurozonei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care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convergen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“club”,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s-au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relaxat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(Italia,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Grecia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etc.).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3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smtClean="0">
                <a:cs typeface="Times New Roman" pitchFamily="18" charset="0"/>
              </a:rPr>
              <a:t>Romania: </a:t>
            </a:r>
            <a:r>
              <a:rPr lang="en-US" sz="2800" b="1" dirty="0" err="1" smtClean="0">
                <a:cs typeface="Times New Roman" pitchFamily="18" charset="0"/>
              </a:rPr>
              <a:t>Ce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fel</a:t>
            </a:r>
            <a:r>
              <a:rPr lang="en-US" sz="2800" b="1" dirty="0" smtClean="0">
                <a:cs typeface="Times New Roman" pitchFamily="18" charset="0"/>
              </a:rPr>
              <a:t> de model de </a:t>
            </a:r>
            <a:r>
              <a:rPr lang="en-US" sz="2800" b="1" dirty="0" err="1" smtClean="0">
                <a:cs typeface="Times New Roman" pitchFamily="18" charset="0"/>
              </a:rPr>
              <a:t>economie</a:t>
            </a:r>
            <a:r>
              <a:rPr lang="en-US" sz="2800" b="1" dirty="0" smtClean="0"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Recenta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criz</a:t>
            </a:r>
            <a:r>
              <a:rPr lang="en-US" sz="2000" dirty="0" err="1"/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err="1"/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/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trecut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/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exporturi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sofisticate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manufacturier</a:t>
            </a:r>
            <a:r>
              <a:rPr lang="en-US" sz="2000" dirty="0" err="1" smtClean="0"/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servicii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/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surplus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curent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5596845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3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actuala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industria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reprezent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circa 25% din PIB,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România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continue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calea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deschis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Visegrad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sofisticare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surplus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curent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moment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consumului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deteriorare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curent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dificult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lung,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condamnarea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României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capcana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venitului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mijlociu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8 000 – 12 000 $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locuitor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3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. </a:t>
            </a:r>
            <a:r>
              <a:rPr lang="en-US" sz="2800" b="1" dirty="0" err="1" smtClean="0">
                <a:cs typeface="Times New Roman" pitchFamily="18" charset="0"/>
              </a:rPr>
              <a:t>Dou</a:t>
            </a:r>
            <a:r>
              <a:rPr lang="en-US" sz="2800" b="1" dirty="0" err="1"/>
              <a:t>ă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viziuni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diferite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ciocnesc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viziuni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complet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Viziunea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mediului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afaceri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Viziunea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macroeconomi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tilor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scurt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			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 lung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microeconomic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macroeconomic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parohial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accente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originale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		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afaceri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nţeleag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stabilitatea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macroeconomic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constituie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fundamentul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oric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dezvolt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durabile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sine qua non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“nice to have”).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nalt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stabilit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macroeconomice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periclitat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populiste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Structura </a:t>
            </a:r>
            <a:r>
              <a:rPr lang="ro-RO" alt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economiei naţionale pe ramuri de activitate</a:t>
            </a:r>
            <a:endParaRPr lang="en-US" alt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753883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762000"/>
            <a:ext cx="81534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935377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350" y="457200"/>
            <a:ext cx="8877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75520"/>
              </p:ext>
            </p:extLst>
          </p:nvPr>
        </p:nvGraphicFramePr>
        <p:xfrm>
          <a:off x="685800" y="381000"/>
          <a:ext cx="8015169" cy="565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3" imgW="8905743" imgH="6286410" progId="Excel.Sheet.8">
                  <p:link updateAutomatic="1"/>
                </p:oleObj>
              </mc:Choice>
              <mc:Fallback>
                <p:oleObj name="Worksheet" r:id="rId3" imgW="8905743" imgH="62864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8015169" cy="5657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55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45346"/>
              </p:ext>
            </p:extLst>
          </p:nvPr>
        </p:nvGraphicFramePr>
        <p:xfrm>
          <a:off x="304800" y="788988"/>
          <a:ext cx="8621713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9686967" imgH="5619780" progId="Excel.Sheet.12">
                  <p:link updateAutomatic="1"/>
                </p:oleObj>
              </mc:Choice>
              <mc:Fallback>
                <p:oleObj name="Worksheet" r:id="rId3" imgW="9686967" imgH="5619780" progId="Excel.Shee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88988"/>
                        <a:ext cx="8621713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21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cs typeface="Times New Roman" pitchFamily="18" charset="0"/>
              </a:rPr>
              <a:t>Pierderea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stabilit</a:t>
            </a:r>
            <a:r>
              <a:rPr lang="en-US" sz="2400" b="1" dirty="0" err="1" smtClean="0"/>
              <a:t>ăţ</a:t>
            </a:r>
            <a:r>
              <a:rPr lang="en-US" sz="2400" b="1" dirty="0" err="1" smtClean="0">
                <a:cs typeface="Times New Roman" pitchFamily="18" charset="0"/>
              </a:rPr>
              <a:t>ii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macroeconomice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echivaleaz</a:t>
            </a:r>
            <a:r>
              <a:rPr lang="en-US" sz="2400" b="1" dirty="0" err="1"/>
              <a:t>ă</a:t>
            </a:r>
            <a:r>
              <a:rPr lang="en-US" sz="2400" b="1" dirty="0" smtClean="0">
                <a:cs typeface="Times New Roman" pitchFamily="18" charset="0"/>
              </a:rPr>
              <a:t> cu </a:t>
            </a:r>
            <a:r>
              <a:rPr lang="en-US" sz="2400" b="1" dirty="0" err="1" smtClean="0">
                <a:cs typeface="Times New Roman" pitchFamily="18" charset="0"/>
              </a:rPr>
              <a:t>pierderea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instrumentelor</a:t>
            </a:r>
            <a:r>
              <a:rPr lang="en-US" sz="2400" b="1" dirty="0" smtClean="0">
                <a:cs typeface="Times New Roman" pitchFamily="18" charset="0"/>
              </a:rPr>
              <a:t> de </a:t>
            </a:r>
            <a:r>
              <a:rPr lang="en-US" sz="2400" b="1" dirty="0" err="1" smtClean="0">
                <a:cs typeface="Times New Roman" pitchFamily="18" charset="0"/>
              </a:rPr>
              <a:t>politic</a:t>
            </a:r>
            <a:r>
              <a:rPr lang="en-US" sz="2400" b="1" dirty="0" err="1"/>
              <a:t>ă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fiscal</a:t>
            </a:r>
            <a:r>
              <a:rPr lang="en-US" sz="2400" b="1" dirty="0" err="1"/>
              <a:t>ă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monetar</a:t>
            </a:r>
            <a:r>
              <a:rPr lang="en-US" sz="2400" b="1" dirty="0" err="1"/>
              <a:t>ă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ţar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are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40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PIB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mprumuta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nzii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4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cheltuieli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anuale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bugetare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dob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nzile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1,6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PIB = (40% x 4%).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ceeaşi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ţară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având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publică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80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PIB,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dublul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cheltuielilor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anuale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bugetare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dobânzile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 3,2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PIB =&gt;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fiscală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constrânsă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întrucat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1,6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PIB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suplimentare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plătit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dobânzi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putea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finanţa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educaţia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sănătatea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infrastructura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fiscal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deveni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constr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monetar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timorat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majora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dob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nzile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a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mpov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suplimentar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bugetul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=&gt;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permis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agresiv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datoriei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publice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situa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aproape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42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78294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76672"/>
            <a:ext cx="729666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84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cs typeface="Times New Roman" pitchFamily="18" charset="0"/>
              </a:rPr>
              <a:t>Reformele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structurale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b="1" dirty="0" err="1" smtClean="0">
                <a:cs typeface="Times New Roman" pitchFamily="18" charset="0"/>
              </a:rPr>
              <a:t>Complementul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stabilit</a:t>
            </a:r>
            <a:r>
              <a:rPr lang="en-US" sz="2400" b="1" dirty="0" err="1" smtClean="0"/>
              <a:t>ă</a:t>
            </a:r>
            <a:r>
              <a:rPr lang="en-US" sz="2400" b="1" dirty="0" err="1"/>
              <a:t>ţ</a:t>
            </a:r>
            <a:r>
              <a:rPr lang="en-US" sz="2400" b="1" dirty="0" err="1" smtClean="0">
                <a:cs typeface="Times New Roman" pitchFamily="18" charset="0"/>
              </a:rPr>
              <a:t>ii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macroeconomice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Stabilitatea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macroeconomica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esenţial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suficient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garanta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convergen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apropierea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nivelului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dezvoltate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ale UE;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nevoie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reforme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structurale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creasc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poten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circa 3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prezent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4 – 5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niciodata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sustenabil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inut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relaxarea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monetar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fiscal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destinate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cumpere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politicienii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poat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implementa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reformele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structurale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poten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depinde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factori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capital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productivitate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care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afecta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ultimul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deceniu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13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913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\\bnr.ro\bnr-fs\data\StudiiEconomice\Studii\date comparatii\Criterii Maastricht curs Eurostat.xls!Crit_Maastr (Romania) sep15!R1C1:R25C10</vt:lpstr>
      <vt:lpstr>\\bnr.ro\bnr-fs\Studii economice\Grafice\grafice_CO\MIP (abc).xlsx!MIP_Score!Print_Area</vt:lpstr>
      <vt:lpstr>Reformele structurale: singura cale spre convergenţa reală cu ţările dezvoltate</vt:lpstr>
      <vt:lpstr>I. Două viziuni diferite</vt:lpstr>
      <vt:lpstr>PowerPoint Presentation</vt:lpstr>
      <vt:lpstr>PowerPoint Presentation</vt:lpstr>
      <vt:lpstr>II. Pierderea stabilităţii macroeconomice echivalează cu pierderea instrumentelor de politică fiscală si monetară</vt:lpstr>
      <vt:lpstr>PowerPoint Presentation</vt:lpstr>
      <vt:lpstr>PowerPoint Presentation</vt:lpstr>
      <vt:lpstr>PowerPoint Presentation</vt:lpstr>
      <vt:lpstr>III. Reformele structurale: Complementul stabilităţii macroeconomice</vt:lpstr>
      <vt:lpstr>PowerPoint Presentation</vt:lpstr>
      <vt:lpstr>PowerPoint Presentation</vt:lpstr>
      <vt:lpstr>V Măsuri concrete pentru pregătirea adoptării euro: cazul României (8)</vt:lpstr>
      <vt:lpstr>V Măsuri concrete pentru pregătirea adoptării euro: cazul României (9)</vt:lpstr>
      <vt:lpstr>IV. Care sunt, concret, reformele structurale necesare pentru creşterea PIB potenţial şi accelerarea convergenţei reale?</vt:lpstr>
      <vt:lpstr>PowerPoint Presentation</vt:lpstr>
      <vt:lpstr>PowerPoint Presentation</vt:lpstr>
      <vt:lpstr>PowerPoint Presentation</vt:lpstr>
      <vt:lpstr>V. Romania: Ce fel de model de economie?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Reformele structurale: singura cale spre convergenţa reală cu ţările dezvoltate</dc:title>
  <dc:creator>Radu Florescu</dc:creator>
  <cp:lastModifiedBy>Radu Florescu</cp:lastModifiedBy>
  <cp:revision>28</cp:revision>
  <cp:lastPrinted>2015-10-26T10:49:55Z</cp:lastPrinted>
  <dcterms:created xsi:type="dcterms:W3CDTF">2015-10-26T07:42:00Z</dcterms:created>
  <dcterms:modified xsi:type="dcterms:W3CDTF">2015-10-26T11:01:19Z</dcterms:modified>
</cp:coreProperties>
</file>