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7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03698-675B-4EFF-9196-0F8872BC0DFF}" type="datetimeFigureOut">
              <a:rPr lang="ro-RO" smtClean="0"/>
              <a:t>27.10.2015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D3C0A-BA73-4632-92FE-234DDB1A15E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886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725C24-8B8D-4D40-AC87-9939F2A196A2}" type="datetime1">
              <a:rPr lang="ro-RO" smtClean="0"/>
              <a:t>27.10.2015</a:t>
            </a:fld>
            <a:endParaRPr lang="ro-R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B6DAA-29B0-43F6-926D-3A093011B265}" type="datetime1">
              <a:rPr lang="ro-RO" smtClean="0"/>
              <a:t>27.10.2015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6D87BE-BF01-4964-A408-FCDC17947F27}" type="datetime1">
              <a:rPr lang="ro-RO" smtClean="0"/>
              <a:t>27.10.2015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DACAF5-212C-4D32-A60B-61C33E5BCDAB}" type="datetime1">
              <a:rPr lang="ro-RO" smtClean="0"/>
              <a:t>27.10.2015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8FBAF-F3C2-4BD6-8004-98D094B85739}" type="datetime1">
              <a:rPr lang="ro-RO" smtClean="0"/>
              <a:t>27.10.2015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DEB566-6492-4533-A3E0-E922F2EC3BE1}" type="datetime1">
              <a:rPr lang="ro-RO" smtClean="0"/>
              <a:t>27.10.2015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A360D6-5B5D-4BCA-A40B-2B9D7D6BA677}" type="datetime1">
              <a:rPr lang="ro-RO" smtClean="0"/>
              <a:t>27.10.2015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6548AF-26D9-4042-862C-1049A7170979}" type="datetime1">
              <a:rPr lang="ro-RO" smtClean="0"/>
              <a:t>27.10.2015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F2146A-CD37-486B-B3E7-9B90A5932C56}" type="datetime1">
              <a:rPr lang="ro-RO" smtClean="0"/>
              <a:t>27.10.2015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F6FB8F9-377F-480F-BFB7-9AB033A33E00}" type="datetime1">
              <a:rPr lang="ro-RO" smtClean="0"/>
              <a:t>27.10.2015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0C73F1-43C1-4D78-A78B-3683946B66E6}" type="datetime1">
              <a:rPr lang="ro-RO" smtClean="0"/>
              <a:t>27.10.2015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8FDDEA-C651-40C1-AD64-2691A5CA2F61}" type="datetime1">
              <a:rPr lang="ro-RO" smtClean="0"/>
              <a:t>27.10.2015</a:t>
            </a:fld>
            <a:endParaRPr lang="ro-R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ASSESSMENT OF THE IMPLEMENTATION OF EMERGENCY ORDINANCE 109/2011</a:t>
            </a:r>
            <a:endParaRPr lang="ro-R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84EC91-A2A4-4DFE-9203-2C04AB731083}" type="slidenum">
              <a:rPr lang="ro-RO" smtClean="0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667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SPINOASA PROBLEMA A CONTEXTULUI </a:t>
            </a:r>
            <a:br>
              <a:rPr lang="en-US" sz="40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SAU CAND POLITICILE ECONOMICE NU SUNT CEEA CE PAR A FI</a:t>
            </a:r>
            <a:endParaRPr lang="ro-RO" sz="32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95800"/>
            <a:ext cx="7772400" cy="971104"/>
          </a:xfrm>
        </p:spPr>
        <p:txBody>
          <a:bodyPr>
            <a:normAutofit/>
          </a:bodyPr>
          <a:lstStyle/>
          <a:p>
            <a:r>
              <a:rPr lang="en-US" dirty="0" smtClean="0"/>
              <a:t>DR. AURELIAN DOCHIA</a:t>
            </a:r>
          </a:p>
          <a:p>
            <a:endParaRPr lang="ro-RO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572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CONFERINTA “CRESTERE SUSTENABILA: ROLUL MEDIULUI DE AFACERI IN ECHILIBRUL MACROECONOMIC SI IN CONVERGENA REALA”</a:t>
            </a:r>
          </a:p>
          <a:p>
            <a:pPr algn="ctr"/>
            <a:r>
              <a:rPr lang="en-US" dirty="0" smtClean="0"/>
              <a:t>28 OCTOMBRIE 2015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4359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dirty="0" smtClean="0"/>
              <a:t>O anumita masura de politica economica poate produce efecte pozitive sau negative in functie de conditiile generale in care este implementata.</a:t>
            </a:r>
          </a:p>
          <a:p>
            <a:r>
              <a:rPr lang="ro-RO" dirty="0" smtClean="0"/>
              <a:t>Contextul general este adesea ignorat in fundamentarea deciziei de politica economica intrucat este “invizibil”, este parte a cadrului de referinta.</a:t>
            </a:r>
            <a:endParaRPr lang="ro-RO" dirty="0" smtClean="0"/>
          </a:p>
          <a:p>
            <a:r>
              <a:rPr lang="ro-RO" dirty="0" smtClean="0"/>
              <a:t>Ignorarea sau interpretarea diferita a contextului este unul din factorii care submineaza eficienta comunicarii atat la nivelul decidentilor politici cat si intre acestia si mediul de afaceri sau publicul larg.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CONTEXTUL FACE DIFERENTA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7860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Exemplul 1: Reducerea fiscalitatii</a:t>
            </a:r>
            <a:endParaRPr lang="ro-RO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1416050"/>
            <a:ext cx="4040188" cy="4956506"/>
          </a:xfrm>
        </p:spPr>
        <p:txBody>
          <a:bodyPr>
            <a:normAutofit fontScale="77500" lnSpcReduction="20000"/>
          </a:bodyPr>
          <a:lstStyle/>
          <a:p>
            <a:r>
              <a:rPr lang="ro-RO" dirty="0" smtClean="0"/>
              <a:t>Sistemul fiscal din Romania a fost schimbat fundamental in anul 2005, cand a fost introdusa cota unica de impozitare a veniturilor.</a:t>
            </a:r>
          </a:p>
          <a:p>
            <a:r>
              <a:rPr lang="ro-RO" dirty="0" smtClean="0"/>
              <a:t>Rezultatul principal al acestei reforme a fost cresterea venitului disponibil ramas firmelor si gospodariilor.</a:t>
            </a:r>
          </a:p>
          <a:p>
            <a:r>
              <a:rPr lang="ro-RO" dirty="0" smtClean="0">
                <a:solidFill>
                  <a:srgbClr val="FF0000"/>
                </a:solidFill>
              </a:rPr>
              <a:t>Pe termen scurt</a:t>
            </a:r>
            <a:r>
              <a:rPr lang="ro-RO" dirty="0" smtClean="0"/>
              <a:t>, masura reducerii fiscalitatii a avut un efect pozitiv intrucat a stimulat cererea de consum si investitiile, ceea ce a determinat un spor de crestere economica: in 2008, ritmul de crestere atinsese 8,5%! 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876800" y="2667000"/>
            <a:ext cx="3693429" cy="367158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81600" y="1828800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/>
              <a:t>Cresterea PIB real pe componente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0837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Exemplul 1: Reducerea fiscalitatii</a:t>
            </a:r>
            <a:endParaRPr lang="ro-RO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5185106"/>
          </a:xfrm>
        </p:spPr>
        <p:txBody>
          <a:bodyPr>
            <a:normAutofit fontScale="85000" lnSpcReduction="20000"/>
          </a:bodyPr>
          <a:lstStyle/>
          <a:p>
            <a:r>
              <a:rPr lang="ro-RO" dirty="0" smtClean="0">
                <a:solidFill>
                  <a:srgbClr val="FF0000"/>
                </a:solidFill>
              </a:rPr>
              <a:t>Contextul ignorat</a:t>
            </a:r>
            <a:r>
              <a:rPr lang="ro-RO" dirty="0" smtClean="0"/>
              <a:t>: in 2005 Romania se afla deja pe o traiectorie de crestere peste potential (cresterea in 2004 era de 6,5%);</a:t>
            </a:r>
          </a:p>
          <a:p>
            <a:r>
              <a:rPr lang="ro-RO" dirty="0" smtClean="0"/>
              <a:t>O masura de stimulare suplimentara a cresterii nu era necesara si risca aparitia </a:t>
            </a:r>
            <a:r>
              <a:rPr lang="ro-RO" dirty="0" smtClean="0">
                <a:solidFill>
                  <a:srgbClr val="FF0000"/>
                </a:solidFill>
              </a:rPr>
              <a:t>pe termen mediu</a:t>
            </a:r>
            <a:r>
              <a:rPr lang="ro-RO" dirty="0" smtClean="0"/>
              <a:t> a unor dezechilibre. </a:t>
            </a:r>
          </a:p>
          <a:p>
            <a:pPr lvl="1"/>
            <a:r>
              <a:rPr lang="ro-RO" dirty="0" smtClean="0"/>
              <a:t>Deficitul bugetar a depasit 5% din PIB in 2008, fiind de fapt dublu daca se ia in considerare cresterea peste potential din acest an.</a:t>
            </a:r>
          </a:p>
          <a:p>
            <a:pPr lvl="1"/>
            <a:r>
              <a:rPr lang="ro-RO" dirty="0" smtClean="0"/>
              <a:t>Deficitul extern s-a situat la peste 10% din PIB.</a:t>
            </a:r>
          </a:p>
          <a:p>
            <a:r>
              <a:rPr lang="ro-RO" dirty="0" smtClean="0"/>
              <a:t>Similaritati cu situatia de astazi, cand se propune o noua reducere a fiscalitatii.</a:t>
            </a:r>
            <a:endParaRPr lang="ro-RO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90440" y="1416050"/>
            <a:ext cx="2852327" cy="26047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1" y="4114801"/>
            <a:ext cx="2816766" cy="27431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48600" y="1600200"/>
            <a:ext cx="99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 smtClean="0"/>
              <a:t>Deficitul bugetar si datoria publica</a:t>
            </a:r>
            <a:endParaRPr lang="ro-RO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7935819" y="4114801"/>
            <a:ext cx="9033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 smtClean="0"/>
              <a:t>Balanta contului curent si deviatia PIB</a:t>
            </a:r>
            <a:endParaRPr lang="ro-RO" sz="1400" dirty="0"/>
          </a:p>
        </p:txBody>
      </p:sp>
    </p:spTree>
    <p:extLst>
      <p:ext uri="{BB962C8B-B14F-4D97-AF65-F5344CB8AC3E}">
        <p14:creationId xmlns:p14="http://schemas.microsoft.com/office/powerpoint/2010/main" val="26424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5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Exemplul 2: Cresterea potentiala</a:t>
            </a:r>
            <a:endParaRPr lang="ro-RO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19556"/>
            <a:ext cx="4040188" cy="4880306"/>
          </a:xfrm>
        </p:spPr>
        <p:txBody>
          <a:bodyPr>
            <a:normAutofit fontScale="85000" lnSpcReduction="20000"/>
          </a:bodyPr>
          <a:lstStyle/>
          <a:p>
            <a:r>
              <a:rPr lang="ro-RO" dirty="0" smtClean="0"/>
              <a:t>“Cresterea potentiala” este un concept prin care se incearca stabilirea unui nivel maxim teoretic de crestere sustenabila a unei economii care isi foloseste optim resursele disponibile. </a:t>
            </a:r>
          </a:p>
          <a:p>
            <a:r>
              <a:rPr lang="ro-RO" dirty="0" smtClean="0"/>
              <a:t>In Romania persista un optimism nejustificat privitor la cresterea potentiala, care ignora </a:t>
            </a:r>
            <a:r>
              <a:rPr lang="ro-RO" dirty="0" smtClean="0">
                <a:solidFill>
                  <a:srgbClr val="FF0000"/>
                </a:solidFill>
              </a:rPr>
              <a:t>contextul:</a:t>
            </a:r>
          </a:p>
          <a:p>
            <a:pPr lvl="1"/>
            <a:r>
              <a:rPr lang="ro-RO" dirty="0" smtClean="0"/>
              <a:t>Demografic;</a:t>
            </a:r>
          </a:p>
          <a:p>
            <a:pPr lvl="1"/>
            <a:r>
              <a:rPr lang="ro-RO" dirty="0" smtClean="0"/>
              <a:t>Resursele de crestere a PTF (cheltuielile pentru cercetare inovare ale intreprinderilor din Romania reprezinta 0,12% din PIB in 2012, de sapte ori mai mici decat media europeana.)  </a:t>
            </a:r>
            <a:endParaRPr lang="ro-RO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876800" y="2667000"/>
            <a:ext cx="3720000" cy="33057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24400" y="1828800"/>
            <a:ext cx="4257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/>
              <a:t>Cresterea potentiala pe componente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92782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387158"/>
            <a:ext cx="8229600" cy="4525963"/>
          </a:xfrm>
        </p:spPr>
        <p:txBody>
          <a:bodyPr>
            <a:normAutofit/>
          </a:bodyPr>
          <a:lstStyle/>
          <a:p>
            <a:r>
              <a:rPr lang="ro-RO" dirty="0" smtClean="0"/>
              <a:t>In ultimii ani au fost luate decizii de crestere a salariilor:</a:t>
            </a:r>
          </a:p>
          <a:p>
            <a:pPr lvl="1"/>
            <a:r>
              <a:rPr lang="ro-RO" dirty="0" smtClean="0"/>
              <a:t>Salariul minim a crescut accelerat in ultimii doi ani si va ajunge la 1200 lei in 2016;</a:t>
            </a:r>
          </a:p>
          <a:p>
            <a:pPr lvl="1"/>
            <a:r>
              <a:rPr lang="ro-RO" dirty="0" smtClean="0"/>
              <a:t>Personalul din sectorul public a beneficiat de cresteri atat ca urmare a reconstituirii salariilor cat si ca urmare a unei noi grile de salarizare ce va fi aplicata.</a:t>
            </a:r>
          </a:p>
          <a:p>
            <a:pPr lvl="1"/>
            <a:r>
              <a:rPr lang="ro-RO" dirty="0" smtClean="0"/>
              <a:t>Salariul minim va ajunge la sfarsitul anului 2016 sa reprezinte 48% din salariul mediu brut – se comprima grila de salarii.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158"/>
            <a:ext cx="8229600" cy="1143000"/>
          </a:xfrm>
        </p:spPr>
        <p:txBody>
          <a:bodyPr>
            <a:normAutofit/>
          </a:bodyPr>
          <a:lstStyle/>
          <a:p>
            <a:r>
              <a:rPr lang="ro-RO" dirty="0" smtClean="0"/>
              <a:t>Exemplul 3: Cresterea salariilor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93188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250"/>
            <a:ext cx="8229600" cy="1143000"/>
          </a:xfrm>
        </p:spPr>
        <p:txBody>
          <a:bodyPr/>
          <a:lstStyle/>
          <a:p>
            <a:r>
              <a:rPr lang="ro-RO" dirty="0" smtClean="0"/>
              <a:t>Exemplul 3: Cresterea salariilor</a:t>
            </a:r>
            <a:endParaRPr lang="ro-RO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365250"/>
            <a:ext cx="8001000" cy="1070305"/>
          </a:xfrm>
        </p:spPr>
        <p:txBody>
          <a:bodyPr/>
          <a:lstStyle/>
          <a:p>
            <a:r>
              <a:rPr lang="ro-RO" dirty="0" smtClean="0">
                <a:solidFill>
                  <a:srgbClr val="FF0000"/>
                </a:solidFill>
              </a:rPr>
              <a:t>Context ignorat</a:t>
            </a:r>
            <a:r>
              <a:rPr lang="ro-RO" dirty="0" smtClean="0"/>
              <a:t>: relatia dintre salarii, productivitate si competitivitate. </a:t>
            </a:r>
          </a:p>
          <a:p>
            <a:endParaRPr lang="ro-RO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276600"/>
            <a:ext cx="3048000" cy="3048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048000"/>
            <a:ext cx="3276022" cy="317250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5869" y="2307895"/>
            <a:ext cx="4007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dirty="0" smtClean="0"/>
              <a:t>Productivitatea muncii in Romania</a:t>
            </a:r>
          </a:p>
          <a:p>
            <a:pPr algn="ctr"/>
            <a:r>
              <a:rPr lang="ro-RO" dirty="0" smtClean="0"/>
              <a:t>comparata cu alte tari UE</a:t>
            </a:r>
            <a:endParaRPr lang="ro-RO" dirty="0"/>
          </a:p>
        </p:txBody>
      </p:sp>
      <p:sp>
        <p:nvSpPr>
          <p:cNvPr id="13" name="TextBox 12"/>
          <p:cNvSpPr txBox="1"/>
          <p:nvPr/>
        </p:nvSpPr>
        <p:spPr>
          <a:xfrm>
            <a:off x="5042366" y="2318313"/>
            <a:ext cx="35301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/>
              <a:t>Evolutia productivitatii muncii</a:t>
            </a:r>
          </a:p>
          <a:p>
            <a:pPr algn="ctr"/>
            <a:r>
              <a:rPr lang="ro-RO" dirty="0" smtClean="0"/>
              <a:t>in Romania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068577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2039"/>
            <a:ext cx="8229600" cy="1143000"/>
          </a:xfrm>
        </p:spPr>
        <p:txBody>
          <a:bodyPr/>
          <a:lstStyle/>
          <a:p>
            <a:r>
              <a:rPr lang="ro-RO" dirty="0" smtClean="0"/>
              <a:t>Exemplul 3: Cresterea salariilor</a:t>
            </a:r>
            <a:endParaRPr lang="ro-RO" dirty="0"/>
          </a:p>
        </p:txBody>
      </p:sp>
      <p:pic>
        <p:nvPicPr>
          <p:cNvPr id="8" name="Content Placeholder 1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24400" y="2286000"/>
            <a:ext cx="3746572" cy="37181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24400" y="1583789"/>
            <a:ext cx="3746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/>
              <a:t>Costul unitar cu forta de munca pe componente</a:t>
            </a:r>
            <a:endParaRPr lang="ro-RO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539120"/>
            <a:ext cx="3613715" cy="348534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14400" y="1609189"/>
            <a:ext cx="3179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dirty="0" smtClean="0"/>
              <a:t>Evolutia costului unitar cu </a:t>
            </a:r>
          </a:p>
          <a:p>
            <a:pPr algn="ctr"/>
            <a:r>
              <a:rPr lang="ro-RO" dirty="0" smtClean="0"/>
              <a:t>cu munca pe sectoare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969957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o-RO" dirty="0" smtClean="0"/>
              <a:t>Conditiile de functionare ale economiei si impactul politicilor economice sunt profund schimbate de contextul extern:</a:t>
            </a:r>
          </a:p>
          <a:p>
            <a:pPr lvl="1"/>
            <a:r>
              <a:rPr lang="ro-RO" dirty="0" smtClean="0"/>
              <a:t>Razboi si pace; reasezari geopolitice; migratii in masa.</a:t>
            </a:r>
          </a:p>
          <a:p>
            <a:pPr lvl="1"/>
            <a:r>
              <a:rPr lang="ro-RO" dirty="0" smtClean="0"/>
              <a:t>Criza europeana; </a:t>
            </a:r>
          </a:p>
          <a:p>
            <a:r>
              <a:rPr lang="ro-RO" dirty="0" smtClean="0"/>
              <a:t>Romania nu poate ignora astfel de factori atunci cand ia decizii de politica economica;</a:t>
            </a:r>
          </a:p>
          <a:p>
            <a:r>
              <a:rPr lang="ro-RO" dirty="0" smtClean="0"/>
              <a:t>Prudenta este necesara, este util sa iti creezi un spatiu de manevra si sa eviti masuri de politica economica ce creaza vulnerabilitati. </a:t>
            </a:r>
            <a:endParaRPr lang="ro-R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110"/>
            <a:ext cx="8229600" cy="1143000"/>
          </a:xfrm>
        </p:spPr>
        <p:txBody>
          <a:bodyPr/>
          <a:lstStyle/>
          <a:p>
            <a:r>
              <a:rPr lang="ro-RO" dirty="0" smtClean="0"/>
              <a:t>Exemplul 4: Contextul extern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363774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5331</TotalTime>
  <Words>606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Lucida Sans Unicode</vt:lpstr>
      <vt:lpstr>Verdana</vt:lpstr>
      <vt:lpstr>Wingdings 2</vt:lpstr>
      <vt:lpstr>Wingdings 3</vt:lpstr>
      <vt:lpstr>Concourse</vt:lpstr>
      <vt:lpstr>SPINOASA PROBLEMA A CONTEXTULUI  SAU CAND POLITICILE ECONOMICE NU SUNT CEEA CE PAR A FI</vt:lpstr>
      <vt:lpstr>CONTEXTUL FACE DIFERENTA</vt:lpstr>
      <vt:lpstr>Exemplul 1: Reducerea fiscalitatii</vt:lpstr>
      <vt:lpstr>Exemplul 1: Reducerea fiscalitatii</vt:lpstr>
      <vt:lpstr>Exemplul 2: Cresterea potentiala</vt:lpstr>
      <vt:lpstr>Exemplul 3: Cresterea salariilor </vt:lpstr>
      <vt:lpstr>Exemplul 3: Cresterea salariilor</vt:lpstr>
      <vt:lpstr>Exemplul 3: Cresterea salariilor</vt:lpstr>
      <vt:lpstr>Exemplul 4: Contextul extern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</dc:creator>
  <cp:lastModifiedBy>Aurelian Dochia</cp:lastModifiedBy>
  <cp:revision>249</cp:revision>
  <dcterms:created xsi:type="dcterms:W3CDTF">2014-06-26T09:20:53Z</dcterms:created>
  <dcterms:modified xsi:type="dcterms:W3CDTF">2015-10-27T19:26:46Z</dcterms:modified>
</cp:coreProperties>
</file>