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9" r:id="rId3"/>
    <p:sldId id="257"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8" r:id="rId18"/>
  </p:sldIdLst>
  <p:sldSz cx="9144000" cy="6858000" type="screen4x3"/>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CEEC5A2-7F0D-4304-9EB3-B87652092E1C}" type="datetimeFigureOut">
              <a:rPr lang="en-US" smtClean="0"/>
              <a:t>2/20/2015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94EC3FC-B8F8-4A30-9481-426CF53AA35F}"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EC5A2-7F0D-4304-9EB3-B87652092E1C}"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EC3FC-B8F8-4A30-9481-426CF53AA35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EC5A2-7F0D-4304-9EB3-B87652092E1C}"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94EC3FC-B8F8-4A30-9481-426CF53AA35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CEEC5A2-7F0D-4304-9EB3-B87652092E1C}"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EC3FC-B8F8-4A30-9481-426CF53AA35F}" type="slidenum">
              <a:rPr lang="en-US" smtClean="0"/>
              <a:t>‹#›</a:t>
            </a:fld>
            <a:endParaRPr lang="en-US"/>
          </a:p>
        </p:txBody>
      </p:sp>
      <p:sp>
        <p:nvSpPr>
          <p:cNvPr id="7" name="Title 6"/>
          <p:cNvSpPr>
            <a:spLocks noGrp="1"/>
          </p:cNvSpPr>
          <p:nvPr>
            <p:ph type="title"/>
          </p:nvPr>
        </p:nvSpPr>
        <p:spPr/>
        <p:txBody>
          <a:bodyPr/>
          <a:lstStyle>
            <a:lvl1pPr>
              <a:defRPr sz="2000">
                <a:latin typeface="Arial" pitchFamily="34" charset="0"/>
                <a:cs typeface="Arial" pitchFamily="34" charset="0"/>
              </a:defRPr>
            </a:lvl1p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CCEEC5A2-7F0D-4304-9EB3-B87652092E1C}" type="datetimeFigureOut">
              <a:rPr lang="en-US" smtClean="0"/>
              <a:t>2/20/2015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94EC3FC-B8F8-4A30-9481-426CF53AA35F}"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EC5A2-7F0D-4304-9EB3-B87652092E1C}"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EC3FC-B8F8-4A30-9481-426CF53AA35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EEC5A2-7F0D-4304-9EB3-B87652092E1C}"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4EC3FC-B8F8-4A30-9481-426CF53AA35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EEC5A2-7F0D-4304-9EB3-B87652092E1C}"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4EC3FC-B8F8-4A30-9481-426CF53AA35F}"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CEEC5A2-7F0D-4304-9EB3-B87652092E1C}"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4EC3FC-B8F8-4A30-9481-426CF53AA35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EC5A2-7F0D-4304-9EB3-B87652092E1C}"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94EC3FC-B8F8-4A30-9481-426CF53AA35F}"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EC5A2-7F0D-4304-9EB3-B87652092E1C}"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EC3FC-B8F8-4A30-9481-426CF53AA35F}"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CEEC5A2-7F0D-4304-9EB3-B87652092E1C}" type="datetimeFigureOut">
              <a:rPr lang="en-US" smtClean="0"/>
              <a:t>2/20/2015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94EC3FC-B8F8-4A30-9481-426CF53AA3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2"/>
            </a:gs>
            <a:gs pos="63000">
              <a:schemeClr val="tx2">
                <a:lumMod val="75000"/>
              </a:schemeClr>
            </a:gs>
            <a:gs pos="100000">
              <a:schemeClr val="accent1">
                <a:tint val="23500"/>
                <a:satMod val="16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txBox="1">
            <a:spLocks/>
          </p:cNvSpPr>
          <p:nvPr/>
        </p:nvSpPr>
        <p:spPr>
          <a:xfrm>
            <a:off x="179512" y="1268760"/>
            <a:ext cx="8928992" cy="1828800"/>
          </a:xfrm>
          <a:prstGeom prst="rect">
            <a:avLst/>
          </a:prstGeom>
        </p:spPr>
        <p:txBody>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ro-RO" sz="1800" b="1" dirty="0" smtClean="0">
                <a:cs typeface="Arial" pitchFamily="34" charset="0"/>
              </a:rPr>
              <a:t>TRINOMUL</a:t>
            </a:r>
            <a:br>
              <a:rPr lang="ro-RO" sz="1800" b="1" dirty="0" smtClean="0">
                <a:cs typeface="Arial" pitchFamily="34" charset="0"/>
              </a:rPr>
            </a:br>
            <a:r>
              <a:rPr lang="ro-RO" sz="1800" b="1" dirty="0" smtClean="0">
                <a:cs typeface="Arial" pitchFamily="34" charset="0"/>
              </a:rPr>
              <a:t>ADOPTAREA EURO – CREȘTERE ECONOMICĂ – REFORME STRUCTURALE</a:t>
            </a:r>
            <a:endParaRPr lang="en-US" sz="1800" b="1" dirty="0">
              <a:cs typeface="Arial" pitchFamily="34" charset="0"/>
            </a:endParaRPr>
          </a:p>
        </p:txBody>
      </p:sp>
      <p:sp>
        <p:nvSpPr>
          <p:cNvPr id="3" name="TextBox 2"/>
          <p:cNvSpPr txBox="1"/>
          <p:nvPr/>
        </p:nvSpPr>
        <p:spPr>
          <a:xfrm>
            <a:off x="1619672" y="5463610"/>
            <a:ext cx="6048672" cy="1200329"/>
          </a:xfrm>
          <a:prstGeom prst="rect">
            <a:avLst/>
          </a:prstGeom>
          <a:noFill/>
        </p:spPr>
        <p:txBody>
          <a:bodyPr wrap="square" rtlCol="0">
            <a:spAutoFit/>
          </a:bodyPr>
          <a:lstStyle/>
          <a:p>
            <a:pPr algn="ctr"/>
            <a:r>
              <a:rPr lang="ro-RO" dirty="0" smtClean="0">
                <a:solidFill>
                  <a:schemeClr val="bg1"/>
                </a:solidFill>
              </a:rPr>
              <a:t>Conferința Curs de guvernare</a:t>
            </a:r>
          </a:p>
          <a:p>
            <a:pPr algn="ctr"/>
            <a:r>
              <a:rPr lang="ro-RO" dirty="0" smtClean="0">
                <a:solidFill>
                  <a:schemeClr val="bg1"/>
                </a:solidFill>
              </a:rPr>
              <a:t>București, 24 februarie 2015</a:t>
            </a:r>
          </a:p>
          <a:p>
            <a:pPr algn="ctr"/>
            <a:endParaRPr lang="ro-RO" dirty="0">
              <a:solidFill>
                <a:schemeClr val="bg1"/>
              </a:solidFill>
            </a:endParaRPr>
          </a:p>
          <a:p>
            <a:pPr algn="ctr"/>
            <a:r>
              <a:rPr lang="ro-RO" dirty="0" smtClean="0">
                <a:solidFill>
                  <a:schemeClr val="bg1"/>
                </a:solidFill>
              </a:rPr>
              <a:t>Notă: Opiniile prezentate sunt personale și nu implică BNR.</a:t>
            </a:r>
            <a:endParaRPr lang="en-US" dirty="0">
              <a:solidFill>
                <a:schemeClr val="bg1"/>
              </a:solidFill>
            </a:endParaRPr>
          </a:p>
        </p:txBody>
      </p:sp>
      <p:sp>
        <p:nvSpPr>
          <p:cNvPr id="4" name="Subtitle 2"/>
          <p:cNvSpPr txBox="1">
            <a:spLocks/>
          </p:cNvSpPr>
          <p:nvPr/>
        </p:nvSpPr>
        <p:spPr>
          <a:xfrm>
            <a:off x="2924572" y="3212976"/>
            <a:ext cx="3438872" cy="914400"/>
          </a:xfrm>
          <a:prstGeom prst="rect">
            <a:avLst/>
          </a:prstGeom>
        </p:spPr>
        <p:txBody>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a:buNone/>
            </a:pPr>
            <a:r>
              <a:rPr lang="ro-RO" dirty="0" smtClean="0">
                <a:solidFill>
                  <a:schemeClr val="bg1"/>
                </a:solidFill>
              </a:rPr>
              <a:t>Valentin</a:t>
            </a:r>
            <a:r>
              <a:rPr lang="ro-RO" dirty="0" smtClean="0"/>
              <a:t> </a:t>
            </a:r>
            <a:r>
              <a:rPr lang="ro-RO" dirty="0" err="1" smtClean="0">
                <a:solidFill>
                  <a:schemeClr val="bg1"/>
                </a:solidFill>
              </a:rPr>
              <a:t>Lazea</a:t>
            </a:r>
            <a:endParaRPr lang="en-US" dirty="0">
              <a:solidFill>
                <a:schemeClr val="bg1"/>
              </a:solidFill>
            </a:endParaRPr>
          </a:p>
        </p:txBody>
      </p:sp>
    </p:spTree>
    <p:extLst>
      <p:ext uri="{BB962C8B-B14F-4D97-AF65-F5344CB8AC3E}">
        <p14:creationId xmlns:p14="http://schemas.microsoft.com/office/powerpoint/2010/main" val="4619857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rotWithShape="1">
          <a:blip r:embed="rId2">
            <a:grayscl/>
            <a:extLst>
              <a:ext uri="{28A0092B-C50C-407E-A947-70E740481C1C}">
                <a14:useLocalDpi xmlns:a14="http://schemas.microsoft.com/office/drawing/2010/main" val="0"/>
              </a:ext>
            </a:extLst>
          </a:blip>
          <a:srcRect t="9387"/>
          <a:stretch/>
        </p:blipFill>
        <p:spPr>
          <a:xfrm>
            <a:off x="107504" y="116632"/>
            <a:ext cx="9001000" cy="6624736"/>
          </a:xfrm>
          <a:prstGeom prst="rect">
            <a:avLst/>
          </a:prstGeom>
        </p:spPr>
      </p:pic>
      <p:sp>
        <p:nvSpPr>
          <p:cNvPr id="5" name="TextBox 4"/>
          <p:cNvSpPr txBox="1"/>
          <p:nvPr/>
        </p:nvSpPr>
        <p:spPr>
          <a:xfrm>
            <a:off x="7812361" y="116632"/>
            <a:ext cx="1152127" cy="307777"/>
          </a:xfrm>
          <a:prstGeom prst="rect">
            <a:avLst/>
          </a:prstGeom>
          <a:noFill/>
        </p:spPr>
        <p:txBody>
          <a:bodyPr wrap="square" rtlCol="0">
            <a:spAutoFit/>
          </a:bodyPr>
          <a:lstStyle/>
          <a:p>
            <a:r>
              <a:rPr lang="ro-RO" sz="1400" dirty="0" smtClean="0"/>
              <a:t>Tabel 2</a:t>
            </a:r>
            <a:endParaRPr lang="en-US" sz="1400" dirty="0"/>
          </a:p>
        </p:txBody>
      </p:sp>
    </p:spTree>
    <p:extLst>
      <p:ext uri="{BB962C8B-B14F-4D97-AF65-F5344CB8AC3E}">
        <p14:creationId xmlns:p14="http://schemas.microsoft.com/office/powerpoint/2010/main" val="22383856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19070"/>
            <a:ext cx="9036496" cy="4878281"/>
          </a:xfrm>
        </p:spPr>
        <p:txBody>
          <a:bodyPr/>
          <a:lstStyle/>
          <a:p>
            <a:pPr>
              <a:buFont typeface="Wingdings" pitchFamily="2" charset="2"/>
              <a:buChar char="Ø"/>
            </a:pPr>
            <a:r>
              <a:rPr lang="ro-RO" dirty="0" smtClean="0"/>
              <a:t>Rezultă că o accelerare a creșterii economice sustenabile (rezultat dezirabil în sine, nu neapărat în legătură cu adoptarea euro) nu este, în principal, sarcina BNR și a MFP, ci a tuturor ministerelor de linie:</a:t>
            </a:r>
          </a:p>
          <a:p>
            <a:pPr marL="45720" indent="0">
              <a:buNone/>
            </a:pPr>
            <a:endParaRPr lang="ro-RO" dirty="0" smtClean="0"/>
          </a:p>
          <a:p>
            <a:pPr lvl="1"/>
            <a:r>
              <a:rPr lang="ro-RO" dirty="0"/>
              <a:t>p</a:t>
            </a:r>
            <a:r>
              <a:rPr lang="ro-RO" dirty="0" smtClean="0"/>
              <a:t>entru capital: Min. Fondurilor Europene, Min. Afacerilor Externe etc.</a:t>
            </a:r>
          </a:p>
          <a:p>
            <a:pPr lvl="1"/>
            <a:r>
              <a:rPr lang="ro-RO" dirty="0"/>
              <a:t>p</a:t>
            </a:r>
            <a:r>
              <a:rPr lang="ro-RO" dirty="0" smtClean="0"/>
              <a:t>entru forța de muncă: Min. Muncii și Protecției Sociale, Min. Educației, Min. Sănătății etc.</a:t>
            </a:r>
          </a:p>
          <a:p>
            <a:pPr lvl="1"/>
            <a:r>
              <a:rPr lang="en-US" dirty="0"/>
              <a:t>p</a:t>
            </a:r>
            <a:r>
              <a:rPr lang="ro-RO" dirty="0" err="1" smtClean="0"/>
              <a:t>entru</a:t>
            </a:r>
            <a:r>
              <a:rPr lang="ro-RO" dirty="0" smtClean="0"/>
              <a:t> </a:t>
            </a:r>
            <a:r>
              <a:rPr lang="ro-RO" dirty="0" smtClean="0"/>
              <a:t>productivitate: Min. Economiei, Min. Transporturilor, </a:t>
            </a:r>
            <a:r>
              <a:rPr lang="en-US" dirty="0" smtClean="0"/>
              <a:t>                Min. </a:t>
            </a:r>
            <a:r>
              <a:rPr lang="en-US" dirty="0" err="1" smtClean="0"/>
              <a:t>Agriculturii</a:t>
            </a:r>
            <a:r>
              <a:rPr lang="en-US" dirty="0" smtClean="0"/>
              <a:t>, </a:t>
            </a:r>
            <a:r>
              <a:rPr lang="ro-RO" dirty="0" smtClean="0"/>
              <a:t>Min</a:t>
            </a:r>
            <a:r>
              <a:rPr lang="ro-RO" dirty="0" smtClean="0"/>
              <a:t>. </a:t>
            </a:r>
            <a:r>
              <a:rPr lang="ro-RO" dirty="0" err="1" smtClean="0"/>
              <a:t>Dezv</a:t>
            </a:r>
            <a:r>
              <a:rPr lang="ro-RO" dirty="0" smtClean="0"/>
              <a:t>. Regionale, Min. Comunicațiilor etc.</a:t>
            </a:r>
          </a:p>
          <a:p>
            <a:pPr>
              <a:buFont typeface="Wingdings" pitchFamily="2" charset="2"/>
              <a:buChar char="Ø"/>
            </a:pPr>
            <a:endParaRPr lang="ro-RO" dirty="0"/>
          </a:p>
          <a:p>
            <a:pPr>
              <a:buFont typeface="Wingdings" pitchFamily="2" charset="2"/>
              <a:buChar char="Ø"/>
            </a:pPr>
            <a:r>
              <a:rPr lang="ro-RO" dirty="0" smtClean="0"/>
              <a:t>Adoptarea euro poate servi drept catalizator sau ancoră acestui proces, pentru a aduce la consens toți decidenții        </a:t>
            </a:r>
            <a:r>
              <a:rPr lang="ro-RO" b="1" dirty="0" smtClean="0"/>
              <a:t>necesitatea unui pact politic precum cel care a precedat aderarea la Uniunea Europeană.</a:t>
            </a:r>
            <a:endParaRPr lang="ro-RO" b="1" dirty="0"/>
          </a:p>
          <a:p>
            <a:pPr marL="45720" indent="0">
              <a:buNone/>
            </a:pPr>
            <a:endParaRPr lang="en-US" dirty="0"/>
          </a:p>
        </p:txBody>
      </p:sp>
      <p:sp>
        <p:nvSpPr>
          <p:cNvPr id="3" name="Title 2"/>
          <p:cNvSpPr>
            <a:spLocks noGrp="1"/>
          </p:cNvSpPr>
          <p:nvPr>
            <p:ph type="title"/>
          </p:nvPr>
        </p:nvSpPr>
        <p:spPr/>
        <p:txBody>
          <a:bodyPr/>
          <a:lstStyle/>
          <a:p>
            <a:pPr algn="l"/>
            <a:r>
              <a:rPr lang="ro-RO" b="1" dirty="0"/>
              <a:t>2</a:t>
            </a:r>
            <a:r>
              <a:rPr lang="ro-RO" b="1" dirty="0" smtClean="0"/>
              <a:t>. </a:t>
            </a:r>
            <a:r>
              <a:rPr lang="ro-RO" b="1" dirty="0"/>
              <a:t>CREȘTEREA </a:t>
            </a:r>
            <a:r>
              <a:rPr lang="ro-RO" b="1" dirty="0" smtClean="0"/>
              <a:t>ECONOMICĂ (cont.)</a:t>
            </a:r>
            <a:endParaRPr lang="en-US" b="1" dirty="0"/>
          </a:p>
        </p:txBody>
      </p:sp>
      <p:sp>
        <p:nvSpPr>
          <p:cNvPr id="4" name="Notched Right Arrow 3"/>
          <p:cNvSpPr/>
          <p:nvPr/>
        </p:nvSpPr>
        <p:spPr>
          <a:xfrm>
            <a:off x="6300192" y="5229200"/>
            <a:ext cx="432048" cy="7200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90604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0"/>
            <a:ext cx="8964488" cy="4878281"/>
          </a:xfrm>
        </p:spPr>
        <p:txBody>
          <a:bodyPr>
            <a:normAutofit lnSpcReduction="10000"/>
          </a:bodyPr>
          <a:lstStyle/>
          <a:p>
            <a:pPr>
              <a:buFont typeface="Wingdings" pitchFamily="2" charset="2"/>
              <a:buChar char="Ø"/>
            </a:pPr>
            <a:r>
              <a:rPr lang="ro-RO" dirty="0" smtClean="0"/>
              <a:t>Deși toată lumea este de acord cu accelerarea creșterii economice și (aproape) toată lumea este de acord cu adoptarea euro, entuziasmul dispare brusc când vine vorba de reforme structurale. Acesta se întâmplă deoarece:</a:t>
            </a:r>
          </a:p>
          <a:p>
            <a:pPr marL="45720" indent="0">
              <a:buNone/>
            </a:pPr>
            <a:endParaRPr lang="ro-RO" dirty="0" smtClean="0"/>
          </a:p>
          <a:p>
            <a:pPr lvl="1"/>
            <a:r>
              <a:rPr lang="ro-RO" dirty="0" smtClean="0"/>
              <a:t>costurile politice ale reformelor sunt pe termen scurt, iar beneficiile economice sunt pe termen lung</a:t>
            </a:r>
          </a:p>
          <a:p>
            <a:pPr lvl="1"/>
            <a:r>
              <a:rPr lang="ro-RO" dirty="0"/>
              <a:t>g</a:t>
            </a:r>
            <a:r>
              <a:rPr lang="ro-RO" dirty="0" smtClean="0"/>
              <a:t>rupurile care pierd de pe urma reformelor sunt întotdeauna mai vocale decât cele care câștigă.</a:t>
            </a:r>
          </a:p>
          <a:p>
            <a:pPr>
              <a:buFont typeface="Wingdings" pitchFamily="2" charset="2"/>
              <a:buChar char="Ø"/>
            </a:pPr>
            <a:endParaRPr lang="ro-RO" dirty="0"/>
          </a:p>
          <a:p>
            <a:pPr>
              <a:buFont typeface="Wingdings" pitchFamily="2" charset="2"/>
              <a:buChar char="Ø"/>
            </a:pPr>
            <a:r>
              <a:rPr lang="ro-RO" dirty="0" smtClean="0"/>
              <a:t>Orice guvern care dorește să promoveze serios reforme structurale trebuie să îndeplinească trei condiții:</a:t>
            </a:r>
          </a:p>
          <a:p>
            <a:pPr marL="45720" indent="0">
              <a:buNone/>
            </a:pPr>
            <a:endParaRPr lang="ro-RO" dirty="0" smtClean="0"/>
          </a:p>
          <a:p>
            <a:pPr lvl="1"/>
            <a:r>
              <a:rPr lang="ro-RO" dirty="0" smtClean="0"/>
              <a:t>să aibă convingerea internă (</a:t>
            </a:r>
            <a:r>
              <a:rPr lang="ro-RO" dirty="0" err="1" smtClean="0"/>
              <a:t>ownership</a:t>
            </a:r>
            <a:r>
              <a:rPr lang="ro-RO" dirty="0" smtClean="0"/>
              <a:t>) privind necesitatea reformelor</a:t>
            </a:r>
          </a:p>
          <a:p>
            <a:pPr lvl="1"/>
            <a:r>
              <a:rPr lang="ro-RO" dirty="0"/>
              <a:t>s</a:t>
            </a:r>
            <a:r>
              <a:rPr lang="ro-RO" dirty="0" smtClean="0"/>
              <a:t>ă comunice în permanență cu societatea despre scopul final al reformelor</a:t>
            </a:r>
          </a:p>
          <a:p>
            <a:pPr lvl="1"/>
            <a:r>
              <a:rPr lang="ro-RO" dirty="0"/>
              <a:t>s</a:t>
            </a:r>
            <a:r>
              <a:rPr lang="ro-RO" dirty="0" smtClean="0"/>
              <a:t>ă coalizeze grupurile care vor câștiga de pe urma reformelor.</a:t>
            </a:r>
            <a:endParaRPr lang="ro-RO" dirty="0"/>
          </a:p>
          <a:p>
            <a:pPr>
              <a:buFont typeface="Wingdings" pitchFamily="2" charset="2"/>
              <a:buChar char="Ø"/>
            </a:pPr>
            <a:endParaRPr lang="ro-RO" dirty="0" smtClean="0"/>
          </a:p>
          <a:p>
            <a:pPr marL="45720" indent="0">
              <a:buNone/>
            </a:pPr>
            <a:endParaRPr lang="ro-RO" dirty="0"/>
          </a:p>
          <a:p>
            <a:pPr marL="45720" indent="0">
              <a:buNone/>
            </a:pPr>
            <a:endParaRPr lang="ro-RO" dirty="0" smtClean="0"/>
          </a:p>
          <a:p>
            <a:pPr marL="45720" indent="0">
              <a:buNone/>
            </a:pPr>
            <a:endParaRPr lang="ro-RO" dirty="0"/>
          </a:p>
          <a:p>
            <a:pPr marL="45720" indent="0">
              <a:buNone/>
            </a:pPr>
            <a:endParaRPr lang="en-US" dirty="0"/>
          </a:p>
        </p:txBody>
      </p:sp>
      <p:sp>
        <p:nvSpPr>
          <p:cNvPr id="4" name="Title 3"/>
          <p:cNvSpPr>
            <a:spLocks noGrp="1"/>
          </p:cNvSpPr>
          <p:nvPr>
            <p:ph type="title"/>
          </p:nvPr>
        </p:nvSpPr>
        <p:spPr>
          <a:xfrm>
            <a:off x="210338" y="523551"/>
            <a:ext cx="662608" cy="47813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a:solidFill>
                  <a:schemeClr val="tx1"/>
                </a:solidFill>
              </a:rPr>
              <a:t>2</a:t>
            </a:r>
            <a:endParaRPr lang="en-US" dirty="0">
              <a:solidFill>
                <a:schemeClr val="tx1"/>
              </a:solidFill>
            </a:endParaRPr>
          </a:p>
        </p:txBody>
      </p:sp>
      <p:cxnSp>
        <p:nvCxnSpPr>
          <p:cNvPr id="6" name="Straight Arrow Connector 5"/>
          <p:cNvCxnSpPr/>
          <p:nvPr/>
        </p:nvCxnSpPr>
        <p:spPr>
          <a:xfrm>
            <a:off x="899592" y="847799"/>
            <a:ext cx="1368152" cy="0"/>
          </a:xfrm>
          <a:prstGeom prst="straightConnector1">
            <a:avLst/>
          </a:prstGeom>
          <a:ln>
            <a:solidFill>
              <a:schemeClr val="bg1"/>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7" name="Title 3"/>
          <p:cNvSpPr txBox="1">
            <a:spLocks/>
          </p:cNvSpPr>
          <p:nvPr/>
        </p:nvSpPr>
        <p:spPr>
          <a:xfrm>
            <a:off x="2299304" y="509984"/>
            <a:ext cx="662608" cy="49170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2000" kern="1200" cap="all" spc="200" baseline="0">
                <a:ln>
                  <a:noFill/>
                </a:ln>
                <a:solidFill>
                  <a:schemeClr val="lt1"/>
                </a:solidFill>
                <a:effectLst/>
                <a:latin typeface="Arial" pitchFamily="34" charset="0"/>
                <a:ea typeface="+mn-ea"/>
                <a:cs typeface="Arial"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o-RO" dirty="0" smtClean="0">
                <a:solidFill>
                  <a:schemeClr val="tx1"/>
                </a:solidFill>
              </a:rPr>
              <a:t>3</a:t>
            </a:r>
            <a:endParaRPr lang="en-US" dirty="0">
              <a:solidFill>
                <a:schemeClr val="tx1"/>
              </a:solidFill>
            </a:endParaRPr>
          </a:p>
        </p:txBody>
      </p:sp>
      <p:sp>
        <p:nvSpPr>
          <p:cNvPr id="8" name="TextBox 7"/>
          <p:cNvSpPr txBox="1"/>
          <p:nvPr/>
        </p:nvSpPr>
        <p:spPr>
          <a:xfrm>
            <a:off x="2961912" y="579575"/>
            <a:ext cx="6152497" cy="338554"/>
          </a:xfrm>
          <a:prstGeom prst="rect">
            <a:avLst/>
          </a:prstGeom>
          <a:noFill/>
        </p:spPr>
        <p:txBody>
          <a:bodyPr wrap="square" rtlCol="0">
            <a:spAutoFit/>
          </a:bodyPr>
          <a:lstStyle/>
          <a:p>
            <a:r>
              <a:rPr lang="ro-RO" sz="1600" b="1" dirty="0" smtClean="0">
                <a:solidFill>
                  <a:schemeClr val="bg1"/>
                </a:solidFill>
                <a:latin typeface="Arial" pitchFamily="34" charset="0"/>
                <a:cs typeface="Arial" pitchFamily="34" charset="0"/>
              </a:rPr>
              <a:t>Legătura dintre creșterea economică și reformele structurale</a:t>
            </a:r>
            <a:endParaRPr lang="en-US"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36042193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Extract 1"/>
          <p:cNvSpPr/>
          <p:nvPr/>
        </p:nvSpPr>
        <p:spPr>
          <a:xfrm>
            <a:off x="2627784" y="1340768"/>
            <a:ext cx="3600400" cy="30669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Connector 2"/>
          <p:cNvSpPr/>
          <p:nvPr/>
        </p:nvSpPr>
        <p:spPr>
          <a:xfrm>
            <a:off x="4247964" y="980728"/>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a:solidFill>
                  <a:schemeClr val="tx1"/>
                </a:solidFill>
              </a:rPr>
              <a:t>A</a:t>
            </a:r>
            <a:endParaRPr lang="en-US" dirty="0">
              <a:solidFill>
                <a:schemeClr val="tx1"/>
              </a:solidFill>
            </a:endParaRPr>
          </a:p>
        </p:txBody>
      </p:sp>
      <p:sp>
        <p:nvSpPr>
          <p:cNvPr id="4" name="Flowchart: Connector 3"/>
          <p:cNvSpPr/>
          <p:nvPr/>
        </p:nvSpPr>
        <p:spPr>
          <a:xfrm>
            <a:off x="6295758" y="4263751"/>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a:solidFill>
                  <a:schemeClr val="tx1"/>
                </a:solidFill>
              </a:rPr>
              <a:t>C</a:t>
            </a:r>
            <a:endParaRPr lang="en-US" dirty="0">
              <a:solidFill>
                <a:schemeClr val="tx1"/>
              </a:solidFill>
            </a:endParaRPr>
          </a:p>
        </p:txBody>
      </p:sp>
      <p:sp>
        <p:nvSpPr>
          <p:cNvPr id="5" name="Flowchart: Connector 4"/>
          <p:cNvSpPr/>
          <p:nvPr/>
        </p:nvSpPr>
        <p:spPr>
          <a:xfrm>
            <a:off x="2195736" y="4239587"/>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B</a:t>
            </a:r>
            <a:endParaRPr lang="en-US" dirty="0">
              <a:solidFill>
                <a:schemeClr val="tx1"/>
              </a:solidFill>
            </a:endParaRPr>
          </a:p>
        </p:txBody>
      </p:sp>
      <p:cxnSp>
        <p:nvCxnSpPr>
          <p:cNvPr id="7" name="Straight Arrow Connector 6"/>
          <p:cNvCxnSpPr/>
          <p:nvPr/>
        </p:nvCxnSpPr>
        <p:spPr>
          <a:xfrm flipH="1">
            <a:off x="2375756" y="1268760"/>
            <a:ext cx="1764196" cy="288032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716016" y="1268760"/>
            <a:ext cx="1656184" cy="288032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699792" y="4551783"/>
            <a:ext cx="3528392" cy="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969822" y="672951"/>
            <a:ext cx="2916324" cy="307777"/>
          </a:xfrm>
          <a:prstGeom prst="rect">
            <a:avLst/>
          </a:prstGeom>
          <a:noFill/>
        </p:spPr>
        <p:txBody>
          <a:bodyPr wrap="square" rtlCol="0">
            <a:spAutoFit/>
          </a:bodyPr>
          <a:lstStyle/>
          <a:p>
            <a:pPr algn="ctr"/>
            <a:r>
              <a:rPr lang="ro-RO" sz="1400" dirty="0" smtClean="0">
                <a:latin typeface="Arial" pitchFamily="34" charset="0"/>
                <a:cs typeface="Arial" pitchFamily="34" charset="0"/>
              </a:rPr>
              <a:t>Convingerea internă (</a:t>
            </a:r>
            <a:r>
              <a:rPr lang="ro-RO" sz="1400" dirty="0" err="1" smtClean="0">
                <a:latin typeface="Arial" pitchFamily="34" charset="0"/>
                <a:cs typeface="Arial" pitchFamily="34" charset="0"/>
              </a:rPr>
              <a:t>ownership</a:t>
            </a:r>
            <a:r>
              <a:rPr lang="ro-RO" sz="1400" dirty="0" smtClean="0">
                <a:latin typeface="Arial" pitchFamily="34" charset="0"/>
                <a:cs typeface="Arial" pitchFamily="34" charset="0"/>
              </a:rPr>
              <a:t>)</a:t>
            </a:r>
            <a:endParaRPr lang="en-US" sz="1400" dirty="0">
              <a:latin typeface="Arial" pitchFamily="34" charset="0"/>
              <a:cs typeface="Arial" pitchFamily="34" charset="0"/>
            </a:endParaRPr>
          </a:p>
        </p:txBody>
      </p:sp>
      <p:sp>
        <p:nvSpPr>
          <p:cNvPr id="19" name="TextBox 18"/>
          <p:cNvSpPr txBox="1"/>
          <p:nvPr/>
        </p:nvSpPr>
        <p:spPr>
          <a:xfrm>
            <a:off x="5269893" y="4663251"/>
            <a:ext cx="2452706" cy="307777"/>
          </a:xfrm>
          <a:prstGeom prst="rect">
            <a:avLst/>
          </a:prstGeom>
          <a:noFill/>
        </p:spPr>
        <p:txBody>
          <a:bodyPr wrap="square" rtlCol="0">
            <a:spAutoFit/>
          </a:bodyPr>
          <a:lstStyle/>
          <a:p>
            <a:pPr algn="ctr"/>
            <a:r>
              <a:rPr lang="ro-RO" sz="1400" dirty="0" smtClean="0">
                <a:latin typeface="Arial" pitchFamily="34" charset="0"/>
                <a:cs typeface="Arial" pitchFamily="34" charset="0"/>
              </a:rPr>
              <a:t>Coalizarea câștigătorilor</a:t>
            </a:r>
            <a:endParaRPr lang="en-US" sz="1400" dirty="0">
              <a:latin typeface="Arial" pitchFamily="34" charset="0"/>
              <a:cs typeface="Arial" pitchFamily="34" charset="0"/>
            </a:endParaRPr>
          </a:p>
        </p:txBody>
      </p:sp>
      <p:sp>
        <p:nvSpPr>
          <p:cNvPr id="20" name="TextBox 19"/>
          <p:cNvSpPr txBox="1"/>
          <p:nvPr/>
        </p:nvSpPr>
        <p:spPr>
          <a:xfrm>
            <a:off x="1149403" y="4684960"/>
            <a:ext cx="2452706" cy="307777"/>
          </a:xfrm>
          <a:prstGeom prst="rect">
            <a:avLst/>
          </a:prstGeom>
          <a:noFill/>
        </p:spPr>
        <p:txBody>
          <a:bodyPr wrap="square" rtlCol="0">
            <a:spAutoFit/>
          </a:bodyPr>
          <a:lstStyle/>
          <a:p>
            <a:pPr algn="ctr"/>
            <a:r>
              <a:rPr lang="ro-RO" sz="1400" dirty="0" smtClean="0">
                <a:latin typeface="Arial" pitchFamily="34" charset="0"/>
                <a:cs typeface="Arial" pitchFamily="34" charset="0"/>
              </a:rPr>
              <a:t>Comunicarea cu societatea</a:t>
            </a:r>
            <a:endParaRPr lang="en-US" sz="1400" dirty="0">
              <a:latin typeface="Arial" pitchFamily="34" charset="0"/>
              <a:cs typeface="Arial" pitchFamily="34" charset="0"/>
            </a:endParaRPr>
          </a:p>
        </p:txBody>
      </p:sp>
      <p:sp>
        <p:nvSpPr>
          <p:cNvPr id="13" name="Title 3"/>
          <p:cNvSpPr txBox="1">
            <a:spLocks/>
          </p:cNvSpPr>
          <p:nvPr/>
        </p:nvSpPr>
        <p:spPr>
          <a:xfrm>
            <a:off x="323528" y="174572"/>
            <a:ext cx="662608" cy="47813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3200" kern="1200" cap="all" spc="200" baseline="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o-RO"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p:txBody>
      </p:sp>
      <p:cxnSp>
        <p:nvCxnSpPr>
          <p:cNvPr id="14" name="Straight Arrow Connector 13"/>
          <p:cNvCxnSpPr/>
          <p:nvPr/>
        </p:nvCxnSpPr>
        <p:spPr>
          <a:xfrm>
            <a:off x="1007604" y="443821"/>
            <a:ext cx="1368152" cy="0"/>
          </a:xfrm>
          <a:prstGeom prst="straightConnector1">
            <a:avLst/>
          </a:prstGeom>
          <a:ln>
            <a:solidFill>
              <a:schemeClr val="tx1"/>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16" name="Title 3"/>
          <p:cNvSpPr txBox="1">
            <a:spLocks/>
          </p:cNvSpPr>
          <p:nvPr/>
        </p:nvSpPr>
        <p:spPr>
          <a:xfrm>
            <a:off x="2411760" y="197970"/>
            <a:ext cx="662608" cy="49170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2000" kern="1200" cap="all" spc="200" baseline="0">
                <a:ln>
                  <a:noFill/>
                </a:ln>
                <a:solidFill>
                  <a:schemeClr val="lt1"/>
                </a:solidFill>
                <a:effectLst/>
                <a:latin typeface="Arial" pitchFamily="34" charset="0"/>
                <a:ea typeface="+mn-ea"/>
                <a:cs typeface="Arial"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o-RO" dirty="0" smtClean="0">
                <a:solidFill>
                  <a:schemeClr val="tx1"/>
                </a:solidFill>
              </a:rPr>
              <a:t>3</a:t>
            </a:r>
            <a:endParaRPr lang="en-US" dirty="0">
              <a:solidFill>
                <a:schemeClr val="tx1"/>
              </a:solidFill>
            </a:endParaRPr>
          </a:p>
        </p:txBody>
      </p:sp>
      <p:sp>
        <p:nvSpPr>
          <p:cNvPr id="17" name="TextBox 16"/>
          <p:cNvSpPr txBox="1"/>
          <p:nvPr/>
        </p:nvSpPr>
        <p:spPr>
          <a:xfrm>
            <a:off x="3015176" y="274544"/>
            <a:ext cx="6152497" cy="338554"/>
          </a:xfrm>
          <a:prstGeom prst="rect">
            <a:avLst/>
          </a:prstGeom>
          <a:noFill/>
        </p:spPr>
        <p:txBody>
          <a:bodyPr wrap="square" rtlCol="0">
            <a:spAutoFit/>
          </a:bodyPr>
          <a:lstStyle/>
          <a:p>
            <a:r>
              <a:rPr lang="ro-RO" sz="1600" b="1" dirty="0" smtClean="0">
                <a:latin typeface="Arial" pitchFamily="34" charset="0"/>
                <a:cs typeface="Arial" pitchFamily="34" charset="0"/>
              </a:rPr>
              <a:t>Legătura dintre creșterea economică și reformele structurale</a:t>
            </a:r>
            <a:endParaRPr lang="en-US" sz="1600" b="1" dirty="0">
              <a:latin typeface="Arial" pitchFamily="34" charset="0"/>
              <a:cs typeface="Arial" pitchFamily="34" charset="0"/>
            </a:endParaRPr>
          </a:p>
        </p:txBody>
      </p:sp>
    </p:spTree>
    <p:extLst>
      <p:ext uri="{BB962C8B-B14F-4D97-AF65-F5344CB8AC3E}">
        <p14:creationId xmlns:p14="http://schemas.microsoft.com/office/powerpoint/2010/main" val="33971887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0"/>
            <a:ext cx="8964488" cy="4878281"/>
          </a:xfrm>
        </p:spPr>
        <p:txBody>
          <a:bodyPr/>
          <a:lstStyle/>
          <a:p>
            <a:pPr>
              <a:buFont typeface="Wingdings" pitchFamily="2" charset="2"/>
              <a:buChar char="Ø"/>
            </a:pPr>
            <a:r>
              <a:rPr lang="ro-RO" dirty="0" smtClean="0"/>
              <a:t>Exemplu de reformă structurală: trecerea a circa 2 milioane mici fermieri din agricultura de subzistență în activități de mică industrie </a:t>
            </a:r>
            <a:r>
              <a:rPr lang="ro-RO" dirty="0"/>
              <a:t>ș</a:t>
            </a:r>
            <a:r>
              <a:rPr lang="ro-RO" dirty="0" smtClean="0"/>
              <a:t>i servicii (în mediul rural).</a:t>
            </a:r>
          </a:p>
          <a:p>
            <a:pPr>
              <a:buFont typeface="Wingdings" pitchFamily="2" charset="2"/>
              <a:buChar char="Ø"/>
            </a:pPr>
            <a:endParaRPr lang="ro-RO" dirty="0"/>
          </a:p>
          <a:p>
            <a:pPr>
              <a:buFont typeface="Wingdings" pitchFamily="2" charset="2"/>
              <a:buChar char="Ø"/>
            </a:pPr>
            <a:r>
              <a:rPr lang="ro-RO" b="1" dirty="0" smtClean="0"/>
              <a:t>Perdanți</a:t>
            </a:r>
            <a:r>
              <a:rPr lang="ro-RO" dirty="0" smtClean="0"/>
              <a:t> (pe termen scurt): fermierii de subzistență</a:t>
            </a:r>
          </a:p>
          <a:p>
            <a:pPr marL="45720" indent="0">
              <a:buNone/>
            </a:pPr>
            <a:r>
              <a:rPr lang="ro-RO" dirty="0"/>
              <a:t> </a:t>
            </a:r>
            <a:r>
              <a:rPr lang="ro-RO" dirty="0" smtClean="0"/>
              <a:t>  </a:t>
            </a:r>
            <a:r>
              <a:rPr lang="ro-RO" b="1" dirty="0" smtClean="0"/>
              <a:t>Câștigători</a:t>
            </a:r>
            <a:r>
              <a:rPr lang="ro-RO" dirty="0" smtClean="0"/>
              <a:t> (pe termen mediu/lung): </a:t>
            </a:r>
          </a:p>
          <a:p>
            <a:pPr marL="1394460" lvl="4" indent="-342900">
              <a:buFont typeface="+mj-lt"/>
              <a:buAutoNum type="arabicParenR"/>
            </a:pPr>
            <a:r>
              <a:rPr lang="ro-RO" dirty="0" smtClean="0"/>
              <a:t>aceleași persoane, devenite salariate (în mediul rural)</a:t>
            </a:r>
          </a:p>
          <a:p>
            <a:pPr marL="1394460" lvl="4" indent="-342900">
              <a:buFont typeface="+mj-lt"/>
              <a:buAutoNum type="arabicParenR"/>
            </a:pPr>
            <a:r>
              <a:rPr lang="ro-RO" dirty="0"/>
              <a:t>b</a:t>
            </a:r>
            <a:r>
              <a:rPr lang="ro-RO" dirty="0" smtClean="0"/>
              <a:t>ugetul statului </a:t>
            </a:r>
          </a:p>
          <a:p>
            <a:pPr marL="1394460" lvl="4" indent="-342900">
              <a:buFont typeface="+mj-lt"/>
              <a:buAutoNum type="arabicParenR"/>
            </a:pPr>
            <a:r>
              <a:rPr lang="ro-RO" dirty="0" smtClean="0"/>
              <a:t>creșterea PIB (din activități neagricole)</a:t>
            </a:r>
          </a:p>
          <a:p>
            <a:pPr marL="1394460" lvl="4" indent="-342900">
              <a:buFont typeface="+mj-lt"/>
              <a:buAutoNum type="arabicParenR"/>
            </a:pPr>
            <a:r>
              <a:rPr lang="ro-RO" dirty="0"/>
              <a:t>p</a:t>
            </a:r>
            <a:r>
              <a:rPr lang="ro-RO" dirty="0" smtClean="0"/>
              <a:t>roducția agricolă pe suprafețe mari (comasate)</a:t>
            </a:r>
          </a:p>
          <a:p>
            <a:pPr marL="1394460" lvl="4" indent="-342900">
              <a:buFont typeface="+mj-lt"/>
              <a:buAutoNum type="arabicParenR"/>
            </a:pPr>
            <a:r>
              <a:rPr lang="ro-RO" dirty="0" smtClean="0"/>
              <a:t>infrastructura rurală  </a:t>
            </a:r>
            <a:endParaRPr lang="en-US" dirty="0"/>
          </a:p>
        </p:txBody>
      </p:sp>
      <p:sp>
        <p:nvSpPr>
          <p:cNvPr id="3" name="Title 2"/>
          <p:cNvSpPr>
            <a:spLocks noGrp="1"/>
          </p:cNvSpPr>
          <p:nvPr>
            <p:ph type="title"/>
          </p:nvPr>
        </p:nvSpPr>
        <p:spPr/>
        <p:txBody>
          <a:bodyPr/>
          <a:lstStyle/>
          <a:p>
            <a:pPr algn="l"/>
            <a:r>
              <a:rPr lang="ro-RO" b="1" dirty="0" smtClean="0"/>
              <a:t>3. REFORME STRUCTURALE</a:t>
            </a:r>
            <a:endParaRPr lang="en-US" b="1" dirty="0"/>
          </a:p>
        </p:txBody>
      </p:sp>
    </p:spTree>
    <p:extLst>
      <p:ext uri="{BB962C8B-B14F-4D97-AF65-F5344CB8AC3E}">
        <p14:creationId xmlns:p14="http://schemas.microsoft.com/office/powerpoint/2010/main" val="38682365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0"/>
            <a:ext cx="8964488" cy="4878281"/>
          </a:xfrm>
        </p:spPr>
        <p:txBody>
          <a:bodyPr>
            <a:normAutofit fontScale="92500" lnSpcReduction="10000"/>
          </a:bodyPr>
          <a:lstStyle/>
          <a:p>
            <a:pPr>
              <a:buFont typeface="Wingdings" pitchFamily="2" charset="2"/>
              <a:buChar char="Ø"/>
            </a:pPr>
            <a:r>
              <a:rPr lang="ro-RO" dirty="0" smtClean="0"/>
              <a:t>Odată România intrată în zona euro, reformele structurale nu mai pot fi relaxate niciodată (altfel, se ajunge în situația Greciei, dar și a Portugaliei, Italiei etc.) </a:t>
            </a:r>
            <a:r>
              <a:rPr lang="ro-RO" b="1" dirty="0" smtClean="0"/>
              <a:t>Angajamentul unei </a:t>
            </a:r>
            <a:r>
              <a:rPr lang="ro-RO" b="1" dirty="0"/>
              <a:t>ț</a:t>
            </a:r>
            <a:r>
              <a:rPr lang="ro-RO" b="1" dirty="0" smtClean="0"/>
              <a:t>ări pentru competitivitate și eficiență este pentru totdeauna, nu unul de tip </a:t>
            </a:r>
            <a:r>
              <a:rPr lang="ro-RO" b="1" dirty="0" err="1" smtClean="0"/>
              <a:t>stop-and-go</a:t>
            </a:r>
            <a:r>
              <a:rPr lang="ro-RO" dirty="0" smtClean="0"/>
              <a:t>. Competiția pentru excelență economică (tradusă în creșterea nivelului de trai) se duce cu cei mai performanți membri ai clubului euro (Germania, Olanda, Finlanda etc.)</a:t>
            </a:r>
          </a:p>
          <a:p>
            <a:pPr marL="45720" indent="0">
              <a:buNone/>
            </a:pPr>
            <a:endParaRPr lang="ro-RO" dirty="0" smtClean="0"/>
          </a:p>
          <a:p>
            <a:pPr>
              <a:buFont typeface="Wingdings" pitchFamily="2" charset="2"/>
              <a:buChar char="Ø"/>
            </a:pPr>
            <a:r>
              <a:rPr lang="ro-RO" b="1" dirty="0" smtClean="0"/>
              <a:t>Din cele de mai sus rezultă că, în România este necesară o schimbare culturală profundă la toate nivelurile societății</a:t>
            </a:r>
            <a:r>
              <a:rPr lang="ro-RO" dirty="0" smtClean="0"/>
              <a:t>.</a:t>
            </a:r>
          </a:p>
          <a:p>
            <a:pPr>
              <a:buFont typeface="Wingdings" pitchFamily="2" charset="2"/>
              <a:buChar char="Ø"/>
            </a:pPr>
            <a:endParaRPr lang="ro-RO" dirty="0"/>
          </a:p>
          <a:p>
            <a:pPr>
              <a:buFont typeface="Wingdings" pitchFamily="2" charset="2"/>
              <a:buChar char="Ø"/>
            </a:pPr>
            <a:r>
              <a:rPr lang="ro-RO" b="1" dirty="0" smtClean="0"/>
              <a:t>În particular, acesta înseamnă:</a:t>
            </a:r>
          </a:p>
          <a:p>
            <a:pPr lvl="1"/>
            <a:r>
              <a:rPr lang="ro-RO" b="1" dirty="0"/>
              <a:t>g</a:t>
            </a:r>
            <a:r>
              <a:rPr lang="ro-RO" b="1" dirty="0" smtClean="0"/>
              <a:t>uverne dispuse să ia măsuri nepopulare de reformă chiar în lipsa unor acorduri cu instituțiile financiare internaționale</a:t>
            </a:r>
          </a:p>
          <a:p>
            <a:pPr lvl="1"/>
            <a:r>
              <a:rPr lang="ro-RO" b="1" dirty="0"/>
              <a:t>o</a:t>
            </a:r>
            <a:r>
              <a:rPr lang="ro-RO" b="1" dirty="0" smtClean="0"/>
              <a:t> mass-media profesionistă, care să nu cedeze primelor instincte populiste</a:t>
            </a:r>
          </a:p>
          <a:p>
            <a:pPr lvl="1"/>
            <a:r>
              <a:rPr lang="ro-RO" b="1" dirty="0"/>
              <a:t>u</a:t>
            </a:r>
            <a:r>
              <a:rPr lang="ro-RO" b="1" dirty="0" smtClean="0"/>
              <a:t>n public avizat, dispus să asculte și să înțeleagă o argumentație economică</a:t>
            </a:r>
            <a:r>
              <a:rPr lang="ro-RO" dirty="0" smtClean="0"/>
              <a:t>.</a:t>
            </a:r>
          </a:p>
          <a:p>
            <a:pPr marL="45720" indent="0">
              <a:buNone/>
            </a:pPr>
            <a:endParaRPr lang="ro-RO" dirty="0"/>
          </a:p>
          <a:p>
            <a:pPr marL="45720" indent="0">
              <a:buNone/>
            </a:pPr>
            <a:endParaRPr lang="ro-RO" dirty="0" smtClean="0"/>
          </a:p>
          <a:p>
            <a:pPr marL="45720" indent="0">
              <a:buNone/>
            </a:pPr>
            <a:endParaRPr lang="ro-RO" dirty="0"/>
          </a:p>
          <a:p>
            <a:pPr marL="45720" indent="0">
              <a:buNone/>
            </a:pPr>
            <a:endParaRPr lang="en-US" dirty="0"/>
          </a:p>
        </p:txBody>
      </p:sp>
      <p:sp>
        <p:nvSpPr>
          <p:cNvPr id="4" name="Title 3"/>
          <p:cNvSpPr>
            <a:spLocks noGrp="1"/>
          </p:cNvSpPr>
          <p:nvPr>
            <p:ph type="title"/>
          </p:nvPr>
        </p:nvSpPr>
        <p:spPr>
          <a:xfrm>
            <a:off x="210338" y="523551"/>
            <a:ext cx="662608" cy="47813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3</a:t>
            </a:r>
            <a:endParaRPr lang="en-US" dirty="0">
              <a:solidFill>
                <a:schemeClr val="tx1"/>
              </a:solidFill>
            </a:endParaRPr>
          </a:p>
        </p:txBody>
      </p:sp>
      <p:cxnSp>
        <p:nvCxnSpPr>
          <p:cNvPr id="6" name="Straight Arrow Connector 5"/>
          <p:cNvCxnSpPr/>
          <p:nvPr/>
        </p:nvCxnSpPr>
        <p:spPr>
          <a:xfrm>
            <a:off x="899592" y="847799"/>
            <a:ext cx="1368152" cy="0"/>
          </a:xfrm>
          <a:prstGeom prst="straightConnector1">
            <a:avLst/>
          </a:prstGeom>
          <a:ln>
            <a:solidFill>
              <a:schemeClr val="bg1"/>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7" name="Title 3"/>
          <p:cNvSpPr txBox="1">
            <a:spLocks/>
          </p:cNvSpPr>
          <p:nvPr/>
        </p:nvSpPr>
        <p:spPr>
          <a:xfrm>
            <a:off x="2299304" y="509984"/>
            <a:ext cx="662608" cy="49170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2000" kern="1200" cap="all" spc="200" baseline="0">
                <a:ln>
                  <a:noFill/>
                </a:ln>
                <a:solidFill>
                  <a:schemeClr val="lt1"/>
                </a:solidFill>
                <a:effectLst/>
                <a:latin typeface="Arial" pitchFamily="34" charset="0"/>
                <a:ea typeface="+mn-ea"/>
                <a:cs typeface="Arial"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o-RO" dirty="0">
                <a:solidFill>
                  <a:schemeClr val="tx1"/>
                </a:solidFill>
              </a:rPr>
              <a:t>1</a:t>
            </a:r>
            <a:endParaRPr lang="en-US" dirty="0">
              <a:solidFill>
                <a:schemeClr val="tx1"/>
              </a:solidFill>
            </a:endParaRPr>
          </a:p>
        </p:txBody>
      </p:sp>
      <p:sp>
        <p:nvSpPr>
          <p:cNvPr id="8" name="TextBox 7"/>
          <p:cNvSpPr txBox="1"/>
          <p:nvPr/>
        </p:nvSpPr>
        <p:spPr>
          <a:xfrm>
            <a:off x="2961912" y="579575"/>
            <a:ext cx="6152497" cy="338554"/>
          </a:xfrm>
          <a:prstGeom prst="rect">
            <a:avLst/>
          </a:prstGeom>
          <a:noFill/>
        </p:spPr>
        <p:txBody>
          <a:bodyPr wrap="square" rtlCol="0">
            <a:spAutoFit/>
          </a:bodyPr>
          <a:lstStyle/>
          <a:p>
            <a:r>
              <a:rPr lang="ro-RO" sz="1600" b="1" dirty="0" smtClean="0">
                <a:solidFill>
                  <a:schemeClr val="bg1"/>
                </a:solidFill>
                <a:latin typeface="Arial" pitchFamily="34" charset="0"/>
                <a:cs typeface="Arial" pitchFamily="34" charset="0"/>
              </a:rPr>
              <a:t>Legătura dintre reformele structurale și adoptarea euro</a:t>
            </a:r>
            <a:endParaRPr lang="en-US"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6043123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Extract 1"/>
          <p:cNvSpPr/>
          <p:nvPr/>
        </p:nvSpPr>
        <p:spPr>
          <a:xfrm>
            <a:off x="2627784" y="1340768"/>
            <a:ext cx="3600400" cy="30669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Connector 2"/>
          <p:cNvSpPr/>
          <p:nvPr/>
        </p:nvSpPr>
        <p:spPr>
          <a:xfrm>
            <a:off x="4247964" y="980728"/>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a:solidFill>
                  <a:schemeClr val="tx1"/>
                </a:solidFill>
              </a:rPr>
              <a:t>A</a:t>
            </a:r>
            <a:endParaRPr lang="en-US" dirty="0">
              <a:solidFill>
                <a:schemeClr val="tx1"/>
              </a:solidFill>
            </a:endParaRPr>
          </a:p>
        </p:txBody>
      </p:sp>
      <p:sp>
        <p:nvSpPr>
          <p:cNvPr id="4" name="Flowchart: Connector 3"/>
          <p:cNvSpPr/>
          <p:nvPr/>
        </p:nvSpPr>
        <p:spPr>
          <a:xfrm>
            <a:off x="6295758" y="4263751"/>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a:solidFill>
                  <a:schemeClr val="tx1"/>
                </a:solidFill>
              </a:rPr>
              <a:t>C</a:t>
            </a:r>
            <a:endParaRPr lang="en-US" dirty="0">
              <a:solidFill>
                <a:schemeClr val="tx1"/>
              </a:solidFill>
            </a:endParaRPr>
          </a:p>
        </p:txBody>
      </p:sp>
      <p:sp>
        <p:nvSpPr>
          <p:cNvPr id="5" name="Flowchart: Connector 4"/>
          <p:cNvSpPr/>
          <p:nvPr/>
        </p:nvSpPr>
        <p:spPr>
          <a:xfrm>
            <a:off x="2195736" y="4239587"/>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B</a:t>
            </a:r>
            <a:endParaRPr lang="en-US" dirty="0">
              <a:solidFill>
                <a:schemeClr val="tx1"/>
              </a:solidFill>
            </a:endParaRPr>
          </a:p>
        </p:txBody>
      </p:sp>
      <p:cxnSp>
        <p:nvCxnSpPr>
          <p:cNvPr id="7" name="Straight Arrow Connector 6"/>
          <p:cNvCxnSpPr/>
          <p:nvPr/>
        </p:nvCxnSpPr>
        <p:spPr>
          <a:xfrm flipH="1">
            <a:off x="2375756" y="1268760"/>
            <a:ext cx="1764196" cy="288032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716016" y="1268760"/>
            <a:ext cx="1656184" cy="288032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699792" y="4551783"/>
            <a:ext cx="3528392" cy="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23528" y="672951"/>
            <a:ext cx="8820472" cy="307777"/>
          </a:xfrm>
          <a:prstGeom prst="rect">
            <a:avLst/>
          </a:prstGeom>
          <a:noFill/>
        </p:spPr>
        <p:txBody>
          <a:bodyPr wrap="square" rtlCol="0">
            <a:spAutoFit/>
          </a:bodyPr>
          <a:lstStyle/>
          <a:p>
            <a:pPr algn="ctr"/>
            <a:r>
              <a:rPr lang="ro-RO" sz="1400" dirty="0" smtClean="0">
                <a:latin typeface="Arial" pitchFamily="34" charset="0"/>
                <a:cs typeface="Arial" pitchFamily="34" charset="0"/>
              </a:rPr>
              <a:t>Guverne dispuse sa ia măsuri de reformă chiar în lipsa unor acorduri cu instituțiile financiare internaționale</a:t>
            </a:r>
            <a:endParaRPr lang="en-US" sz="1400" dirty="0">
              <a:latin typeface="Arial" pitchFamily="34" charset="0"/>
              <a:cs typeface="Arial" pitchFamily="34" charset="0"/>
            </a:endParaRPr>
          </a:p>
        </p:txBody>
      </p:sp>
      <p:sp>
        <p:nvSpPr>
          <p:cNvPr id="19" name="TextBox 18"/>
          <p:cNvSpPr txBox="1"/>
          <p:nvPr/>
        </p:nvSpPr>
        <p:spPr>
          <a:xfrm>
            <a:off x="5269893" y="4691388"/>
            <a:ext cx="2452706" cy="307777"/>
          </a:xfrm>
          <a:prstGeom prst="rect">
            <a:avLst/>
          </a:prstGeom>
          <a:noFill/>
        </p:spPr>
        <p:txBody>
          <a:bodyPr wrap="square" rtlCol="0">
            <a:spAutoFit/>
          </a:bodyPr>
          <a:lstStyle/>
          <a:p>
            <a:pPr algn="ctr"/>
            <a:r>
              <a:rPr lang="ro-RO" sz="1400" dirty="0" smtClean="0">
                <a:latin typeface="Arial" pitchFamily="34" charset="0"/>
                <a:cs typeface="Arial" pitchFamily="34" charset="0"/>
              </a:rPr>
              <a:t>Public avizat</a:t>
            </a:r>
            <a:endParaRPr lang="en-US" sz="1400" dirty="0">
              <a:latin typeface="Arial" pitchFamily="34" charset="0"/>
              <a:cs typeface="Arial" pitchFamily="34" charset="0"/>
            </a:endParaRPr>
          </a:p>
        </p:txBody>
      </p:sp>
      <p:sp>
        <p:nvSpPr>
          <p:cNvPr id="20" name="TextBox 19"/>
          <p:cNvSpPr txBox="1"/>
          <p:nvPr/>
        </p:nvSpPr>
        <p:spPr>
          <a:xfrm>
            <a:off x="1149403" y="4684960"/>
            <a:ext cx="2452706" cy="307777"/>
          </a:xfrm>
          <a:prstGeom prst="rect">
            <a:avLst/>
          </a:prstGeom>
          <a:noFill/>
        </p:spPr>
        <p:txBody>
          <a:bodyPr wrap="square" rtlCol="0">
            <a:spAutoFit/>
          </a:bodyPr>
          <a:lstStyle/>
          <a:p>
            <a:pPr algn="ctr"/>
            <a:r>
              <a:rPr lang="ro-RO" sz="1400" dirty="0" smtClean="0">
                <a:latin typeface="Arial" pitchFamily="34" charset="0"/>
                <a:cs typeface="Arial" pitchFamily="34" charset="0"/>
              </a:rPr>
              <a:t>Presă profesionistă</a:t>
            </a:r>
            <a:endParaRPr lang="en-US" sz="1400" dirty="0">
              <a:latin typeface="Arial" pitchFamily="34" charset="0"/>
              <a:cs typeface="Arial" pitchFamily="34" charset="0"/>
            </a:endParaRPr>
          </a:p>
        </p:txBody>
      </p:sp>
      <p:sp>
        <p:nvSpPr>
          <p:cNvPr id="13" name="Title 3"/>
          <p:cNvSpPr txBox="1">
            <a:spLocks/>
          </p:cNvSpPr>
          <p:nvPr/>
        </p:nvSpPr>
        <p:spPr>
          <a:xfrm>
            <a:off x="323528" y="174572"/>
            <a:ext cx="662608" cy="47813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3200" kern="1200" cap="all" spc="200" baseline="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o-RO" sz="2000" dirty="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p:txBody>
      </p:sp>
      <p:cxnSp>
        <p:nvCxnSpPr>
          <p:cNvPr id="14" name="Straight Arrow Connector 13"/>
          <p:cNvCxnSpPr/>
          <p:nvPr/>
        </p:nvCxnSpPr>
        <p:spPr>
          <a:xfrm>
            <a:off x="1007604" y="443821"/>
            <a:ext cx="1368152" cy="0"/>
          </a:xfrm>
          <a:prstGeom prst="straightConnector1">
            <a:avLst/>
          </a:prstGeom>
          <a:ln>
            <a:solidFill>
              <a:schemeClr val="tx1"/>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16" name="Title 3"/>
          <p:cNvSpPr txBox="1">
            <a:spLocks/>
          </p:cNvSpPr>
          <p:nvPr/>
        </p:nvSpPr>
        <p:spPr>
          <a:xfrm>
            <a:off x="2411760" y="197970"/>
            <a:ext cx="662608" cy="49170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2000" kern="1200" cap="all" spc="200" baseline="0">
                <a:ln>
                  <a:noFill/>
                </a:ln>
                <a:solidFill>
                  <a:schemeClr val="lt1"/>
                </a:solidFill>
                <a:effectLst/>
                <a:latin typeface="Arial" pitchFamily="34" charset="0"/>
                <a:ea typeface="+mn-ea"/>
                <a:cs typeface="Arial"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o-RO" dirty="0">
                <a:solidFill>
                  <a:schemeClr val="tx1"/>
                </a:solidFill>
              </a:rPr>
              <a:t>1</a:t>
            </a:r>
            <a:endParaRPr lang="en-US" dirty="0">
              <a:solidFill>
                <a:schemeClr val="tx1"/>
              </a:solidFill>
            </a:endParaRPr>
          </a:p>
        </p:txBody>
      </p:sp>
      <p:sp>
        <p:nvSpPr>
          <p:cNvPr id="17" name="TextBox 16"/>
          <p:cNvSpPr txBox="1"/>
          <p:nvPr/>
        </p:nvSpPr>
        <p:spPr>
          <a:xfrm>
            <a:off x="3015176" y="274544"/>
            <a:ext cx="6152497" cy="338554"/>
          </a:xfrm>
          <a:prstGeom prst="rect">
            <a:avLst/>
          </a:prstGeom>
          <a:noFill/>
        </p:spPr>
        <p:txBody>
          <a:bodyPr wrap="square" rtlCol="0">
            <a:spAutoFit/>
          </a:bodyPr>
          <a:lstStyle/>
          <a:p>
            <a:r>
              <a:rPr lang="ro-RO" sz="1600" b="1" dirty="0" smtClean="0">
                <a:latin typeface="Arial" pitchFamily="34" charset="0"/>
                <a:cs typeface="Arial" pitchFamily="34" charset="0"/>
              </a:rPr>
              <a:t>Legătura dintre reformele structurale și adoptarea euro</a:t>
            </a:r>
            <a:endParaRPr lang="en-US" sz="1600" b="1" dirty="0">
              <a:latin typeface="Arial" pitchFamily="34" charset="0"/>
              <a:cs typeface="Arial" pitchFamily="34" charset="0"/>
            </a:endParaRPr>
          </a:p>
        </p:txBody>
      </p:sp>
    </p:spTree>
    <p:extLst>
      <p:ext uri="{BB962C8B-B14F-4D97-AF65-F5344CB8AC3E}">
        <p14:creationId xmlns:p14="http://schemas.microsoft.com/office/powerpoint/2010/main" val="31860780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8856984" cy="6624736"/>
          </a:xfrm>
          <a:prstGeom prst="rect">
            <a:avLst/>
          </a:prstGeom>
        </p:spPr>
      </p:pic>
      <p:sp>
        <p:nvSpPr>
          <p:cNvPr id="3" name="TextBox 2"/>
          <p:cNvSpPr txBox="1"/>
          <p:nvPr/>
        </p:nvSpPr>
        <p:spPr>
          <a:xfrm>
            <a:off x="1187624" y="805354"/>
            <a:ext cx="6192688" cy="830997"/>
          </a:xfrm>
          <a:prstGeom prst="rect">
            <a:avLst/>
          </a:prstGeom>
          <a:noFill/>
          <a:scene3d>
            <a:camera prst="orthographicFront"/>
            <a:lightRig rig="threePt" dir="t"/>
          </a:scene3d>
          <a:sp3d>
            <a:bevelT/>
          </a:sp3d>
        </p:spPr>
        <p:txBody>
          <a:bodyPr wrap="square" rtlCol="0">
            <a:spAutoFit/>
          </a:bodyPr>
          <a:lstStyle/>
          <a:p>
            <a:pPr algn="ctr"/>
            <a:r>
              <a:rPr lang="ro-RO"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VĂ MULȚUMESC!</a:t>
            </a:r>
            <a:endParaRPr lang="en-US" sz="4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33448778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Extract 1"/>
          <p:cNvSpPr/>
          <p:nvPr/>
        </p:nvSpPr>
        <p:spPr>
          <a:xfrm>
            <a:off x="2627784" y="1340768"/>
            <a:ext cx="3600400" cy="30669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Connector 2"/>
          <p:cNvSpPr/>
          <p:nvPr/>
        </p:nvSpPr>
        <p:spPr>
          <a:xfrm>
            <a:off x="4247964" y="980728"/>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1</a:t>
            </a:r>
            <a:endParaRPr lang="en-US" dirty="0">
              <a:solidFill>
                <a:schemeClr val="tx1"/>
              </a:solidFill>
            </a:endParaRPr>
          </a:p>
        </p:txBody>
      </p:sp>
      <p:sp>
        <p:nvSpPr>
          <p:cNvPr id="4" name="Flowchart: Connector 3"/>
          <p:cNvSpPr/>
          <p:nvPr/>
        </p:nvSpPr>
        <p:spPr>
          <a:xfrm>
            <a:off x="6295758" y="4263751"/>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3</a:t>
            </a:r>
            <a:endParaRPr lang="en-US" dirty="0">
              <a:solidFill>
                <a:schemeClr val="tx1"/>
              </a:solidFill>
            </a:endParaRPr>
          </a:p>
        </p:txBody>
      </p:sp>
      <p:sp>
        <p:nvSpPr>
          <p:cNvPr id="5" name="Flowchart: Connector 4"/>
          <p:cNvSpPr/>
          <p:nvPr/>
        </p:nvSpPr>
        <p:spPr>
          <a:xfrm>
            <a:off x="2195736" y="4239587"/>
            <a:ext cx="360040" cy="28803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a:solidFill>
                  <a:schemeClr val="tx1"/>
                </a:solidFill>
              </a:rPr>
              <a:t>2</a:t>
            </a:r>
            <a:endParaRPr lang="en-US" dirty="0">
              <a:solidFill>
                <a:schemeClr val="tx1"/>
              </a:solidFill>
            </a:endParaRPr>
          </a:p>
        </p:txBody>
      </p:sp>
      <p:cxnSp>
        <p:nvCxnSpPr>
          <p:cNvPr id="7" name="Straight Arrow Connector 6"/>
          <p:cNvCxnSpPr/>
          <p:nvPr/>
        </p:nvCxnSpPr>
        <p:spPr>
          <a:xfrm flipH="1">
            <a:off x="2375756" y="1268760"/>
            <a:ext cx="1764196" cy="288032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716016" y="1268760"/>
            <a:ext cx="1656184" cy="288032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2699792" y="4551783"/>
            <a:ext cx="3528392" cy="0"/>
          </a:xfrm>
          <a:prstGeom prst="straightConnector1">
            <a:avLst/>
          </a:prstGeom>
          <a:ln>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671900" y="620687"/>
            <a:ext cx="1584176" cy="307777"/>
          </a:xfrm>
          <a:prstGeom prst="rect">
            <a:avLst/>
          </a:prstGeom>
          <a:noFill/>
        </p:spPr>
        <p:txBody>
          <a:bodyPr wrap="square" rtlCol="0">
            <a:spAutoFit/>
          </a:bodyPr>
          <a:lstStyle/>
          <a:p>
            <a:pPr algn="ctr"/>
            <a:r>
              <a:rPr lang="ro-RO" sz="1400" dirty="0" smtClean="0">
                <a:latin typeface="Arial" pitchFamily="34" charset="0"/>
                <a:cs typeface="Arial" pitchFamily="34" charset="0"/>
              </a:rPr>
              <a:t>Adoptarea euro</a:t>
            </a:r>
            <a:endParaRPr lang="en-US" sz="1400" dirty="0">
              <a:latin typeface="Arial" pitchFamily="34" charset="0"/>
              <a:cs typeface="Arial" pitchFamily="34" charset="0"/>
            </a:endParaRPr>
          </a:p>
        </p:txBody>
      </p:sp>
      <p:sp>
        <p:nvSpPr>
          <p:cNvPr id="19" name="TextBox 18"/>
          <p:cNvSpPr txBox="1"/>
          <p:nvPr/>
        </p:nvSpPr>
        <p:spPr>
          <a:xfrm>
            <a:off x="5269893" y="4663251"/>
            <a:ext cx="2452706" cy="307777"/>
          </a:xfrm>
          <a:prstGeom prst="rect">
            <a:avLst/>
          </a:prstGeom>
          <a:noFill/>
        </p:spPr>
        <p:txBody>
          <a:bodyPr wrap="square" rtlCol="0">
            <a:spAutoFit/>
          </a:bodyPr>
          <a:lstStyle/>
          <a:p>
            <a:pPr algn="ctr"/>
            <a:r>
              <a:rPr lang="ro-RO" sz="1400" dirty="0" smtClean="0">
                <a:latin typeface="Arial" pitchFamily="34" charset="0"/>
                <a:cs typeface="Arial" pitchFamily="34" charset="0"/>
              </a:rPr>
              <a:t>Reforme structurale</a:t>
            </a:r>
            <a:endParaRPr lang="en-US" sz="1400" dirty="0">
              <a:latin typeface="Arial" pitchFamily="34" charset="0"/>
              <a:cs typeface="Arial" pitchFamily="34" charset="0"/>
            </a:endParaRPr>
          </a:p>
        </p:txBody>
      </p:sp>
      <p:sp>
        <p:nvSpPr>
          <p:cNvPr id="20" name="TextBox 19"/>
          <p:cNvSpPr txBox="1"/>
          <p:nvPr/>
        </p:nvSpPr>
        <p:spPr>
          <a:xfrm>
            <a:off x="1149403" y="4684960"/>
            <a:ext cx="2452706" cy="307777"/>
          </a:xfrm>
          <a:prstGeom prst="rect">
            <a:avLst/>
          </a:prstGeom>
          <a:noFill/>
        </p:spPr>
        <p:txBody>
          <a:bodyPr wrap="square" rtlCol="0">
            <a:spAutoFit/>
          </a:bodyPr>
          <a:lstStyle/>
          <a:p>
            <a:pPr algn="ctr"/>
            <a:r>
              <a:rPr lang="ro-RO" sz="1400" dirty="0" smtClean="0">
                <a:latin typeface="Arial" pitchFamily="34" charset="0"/>
                <a:cs typeface="Arial" pitchFamily="34" charset="0"/>
              </a:rPr>
              <a:t>Creștere economică</a:t>
            </a:r>
            <a:endParaRPr lang="en-US" sz="1400" dirty="0">
              <a:latin typeface="Arial" pitchFamily="34" charset="0"/>
              <a:cs typeface="Arial" pitchFamily="34" charset="0"/>
            </a:endParaRPr>
          </a:p>
        </p:txBody>
      </p:sp>
      <p:sp>
        <p:nvSpPr>
          <p:cNvPr id="21" name="TextBox 20"/>
          <p:cNvSpPr txBox="1"/>
          <p:nvPr/>
        </p:nvSpPr>
        <p:spPr>
          <a:xfrm>
            <a:off x="683568" y="5661248"/>
            <a:ext cx="806489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ro-RO" dirty="0" smtClean="0">
                <a:latin typeface="Arial" pitchFamily="34" charset="0"/>
                <a:cs typeface="Arial" pitchFamily="34" charset="0"/>
              </a:rPr>
              <a:t>Cele trei vârfuri și cele trei laturi ale trinomului se intercondiționează reciproc. </a:t>
            </a:r>
            <a:endParaRPr lang="en-US" dirty="0">
              <a:latin typeface="Arial" pitchFamily="34" charset="0"/>
              <a:cs typeface="Arial" pitchFamily="34" charset="0"/>
            </a:endParaRPr>
          </a:p>
        </p:txBody>
      </p:sp>
    </p:spTree>
    <p:extLst>
      <p:ext uri="{BB962C8B-B14F-4D97-AF65-F5344CB8AC3E}">
        <p14:creationId xmlns:p14="http://schemas.microsoft.com/office/powerpoint/2010/main" val="19996950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0"/>
            <a:ext cx="8784975" cy="4878281"/>
          </a:xfrm>
        </p:spPr>
        <p:txBody>
          <a:bodyPr/>
          <a:lstStyle/>
          <a:p>
            <a:pPr marL="45720" indent="0">
              <a:buNone/>
            </a:pPr>
            <a:r>
              <a:rPr lang="ro-RO" b="1" dirty="0" smtClean="0"/>
              <a:t>1.1.   Motivații economice:</a:t>
            </a:r>
          </a:p>
          <a:p>
            <a:pPr marL="45720" indent="0">
              <a:buNone/>
            </a:pPr>
            <a:endParaRPr lang="ro-RO" dirty="0"/>
          </a:p>
          <a:p>
            <a:pPr marL="45720" indent="0">
              <a:buNone/>
            </a:pPr>
            <a:endParaRPr lang="en-US" dirty="0"/>
          </a:p>
        </p:txBody>
      </p:sp>
      <p:sp>
        <p:nvSpPr>
          <p:cNvPr id="3" name="Title 2"/>
          <p:cNvSpPr>
            <a:spLocks noGrp="1"/>
          </p:cNvSpPr>
          <p:nvPr>
            <p:ph type="title"/>
          </p:nvPr>
        </p:nvSpPr>
        <p:spPr/>
        <p:txBody>
          <a:bodyPr/>
          <a:lstStyle/>
          <a:p>
            <a:pPr algn="l"/>
            <a:r>
              <a:rPr lang="ro-RO" b="1" dirty="0" smtClean="0"/>
              <a:t>1. ADOPTAREA EURO</a:t>
            </a:r>
            <a:endParaRPr lang="en-US" b="1" dirty="0"/>
          </a:p>
        </p:txBody>
      </p:sp>
      <p:grpSp>
        <p:nvGrpSpPr>
          <p:cNvPr id="4" name="Group 3"/>
          <p:cNvGrpSpPr/>
          <p:nvPr/>
        </p:nvGrpSpPr>
        <p:grpSpPr>
          <a:xfrm>
            <a:off x="298181" y="2564903"/>
            <a:ext cx="4057795" cy="3523124"/>
            <a:chOff x="6096000" y="2184402"/>
            <a:chExt cx="2133600" cy="2006598"/>
          </a:xfrm>
        </p:grpSpPr>
        <p:sp>
          <p:nvSpPr>
            <p:cNvPr id="5" name="Rounded Rectangle 4"/>
            <p:cNvSpPr>
              <a:spLocks noChangeArrowheads="1"/>
            </p:cNvSpPr>
            <p:nvPr/>
          </p:nvSpPr>
          <p:spPr bwMode="auto">
            <a:xfrm>
              <a:off x="6096000" y="2209800"/>
              <a:ext cx="2133600" cy="1981200"/>
            </a:xfrm>
            <a:prstGeom prst="roundRect">
              <a:avLst>
                <a:gd name="adj" fmla="val 3768"/>
              </a:avLst>
            </a:prstGeom>
            <a:gradFill rotWithShape="1">
              <a:gsLst>
                <a:gs pos="0">
                  <a:srgbClr val="D9D9D9"/>
                </a:gs>
                <a:gs pos="39999">
                  <a:srgbClr val="F2F2F2"/>
                </a:gs>
                <a:gs pos="100000">
                  <a:srgbClr val="F2F2F2"/>
                </a:gs>
              </a:gsLst>
              <a:lin ang="16200000"/>
            </a:gradFill>
            <a:ln w="9525">
              <a:solidFill>
                <a:schemeClr val="bg1">
                  <a:lumMod val="65000"/>
                </a:schemeClr>
              </a:solid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a:solidFill>
                  <a:schemeClr val="lt1"/>
                </a:solidFill>
                <a:latin typeface="+mn-lt"/>
                <a:ea typeface="+mn-ea"/>
              </a:endParaRPr>
            </a:p>
          </p:txBody>
        </p:sp>
        <p:sp>
          <p:nvSpPr>
            <p:cNvPr id="6" name="Rektangel 54"/>
            <p:cNvSpPr>
              <a:spLocks noChangeArrowheads="1"/>
            </p:cNvSpPr>
            <p:nvPr/>
          </p:nvSpPr>
          <p:spPr bwMode="auto">
            <a:xfrm>
              <a:off x="6161879" y="2489202"/>
              <a:ext cx="1981200" cy="1679320"/>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defTabSz="801688">
                <a:spcBef>
                  <a:spcPct val="20000"/>
                </a:spcBef>
                <a:buFont typeface="+mj-lt"/>
                <a:buAutoNum type="alphaLcPeriod"/>
              </a:pPr>
              <a:r>
                <a:rPr lang="ro-RO" sz="1600" noProof="1" smtClean="0">
                  <a:solidFill>
                    <a:srgbClr val="080808"/>
                  </a:solidFill>
                  <a:latin typeface="Arial" pitchFamily="34" charset="0"/>
                  <a:cs typeface="Arial" pitchFamily="34" charset="0"/>
                </a:rPr>
                <a:t>O percepție mai bună a statului care a adoptat euro din pdv al investitorilor străini</a:t>
              </a:r>
            </a:p>
            <a:p>
              <a:pPr marL="342900" indent="-342900" defTabSz="801688">
                <a:spcBef>
                  <a:spcPct val="20000"/>
                </a:spcBef>
                <a:buFont typeface="+mj-lt"/>
                <a:buAutoNum type="alphaLcPeriod"/>
              </a:pPr>
              <a:r>
                <a:rPr lang="ro-RO" sz="1600" noProof="1" smtClean="0">
                  <a:solidFill>
                    <a:srgbClr val="080808"/>
                  </a:solidFill>
                  <a:latin typeface="Arial" pitchFamily="34" charset="0"/>
                  <a:cs typeface="Arial" pitchFamily="34" charset="0"/>
                </a:rPr>
                <a:t>O eliminare a riscului valutar raportat la euro</a:t>
              </a:r>
            </a:p>
            <a:p>
              <a:pPr marL="342900" indent="-342900" defTabSz="801688">
                <a:spcBef>
                  <a:spcPct val="20000"/>
                </a:spcBef>
                <a:buFont typeface="+mj-lt"/>
                <a:buAutoNum type="alphaLcPeriod"/>
              </a:pPr>
              <a:r>
                <a:rPr lang="ro-RO" sz="1600" noProof="1" smtClean="0">
                  <a:solidFill>
                    <a:srgbClr val="080808"/>
                  </a:solidFill>
                  <a:latin typeface="Arial" pitchFamily="34" charset="0"/>
                  <a:cs typeface="Arial" pitchFamily="34" charset="0"/>
                </a:rPr>
                <a:t>O disciplinare a politicilor macroeconomice și evitarea derapajelor</a:t>
              </a:r>
            </a:p>
            <a:p>
              <a:pPr marL="342900" indent="-342900" defTabSz="801688">
                <a:spcBef>
                  <a:spcPct val="20000"/>
                </a:spcBef>
                <a:buFont typeface="+mj-lt"/>
                <a:buAutoNum type="alphaLcPeriod"/>
              </a:pPr>
              <a:r>
                <a:rPr lang="ro-RO" sz="1600" noProof="1" smtClean="0">
                  <a:solidFill>
                    <a:srgbClr val="080808"/>
                  </a:solidFill>
                  <a:latin typeface="Arial" pitchFamily="34" charset="0"/>
                  <a:cs typeface="Arial" pitchFamily="34" charset="0"/>
                </a:rPr>
                <a:t>Accesul potențial la fonduri de asistență mai generoase decât cele disponibile statelor non-euro.</a:t>
              </a:r>
              <a:endParaRPr lang="en-US" sz="1600" noProof="1">
                <a:solidFill>
                  <a:srgbClr val="080808"/>
                </a:solidFill>
                <a:latin typeface="Arial" pitchFamily="34" charset="0"/>
                <a:cs typeface="Arial" pitchFamily="34" charset="0"/>
              </a:endParaRPr>
            </a:p>
          </p:txBody>
        </p:sp>
        <p:sp>
          <p:nvSpPr>
            <p:cNvPr id="7" name="Round Same Side Corner Rectangle 6"/>
            <p:cNvSpPr/>
            <p:nvPr/>
          </p:nvSpPr>
          <p:spPr>
            <a:xfrm>
              <a:off x="6096000" y="2184402"/>
              <a:ext cx="2133600" cy="304800"/>
            </a:xfrm>
            <a:prstGeom prst="round2SameRect">
              <a:avLst/>
            </a:prstGeom>
            <a:gradFill rotWithShape="0">
              <a:gsLst>
                <a:gs pos="0">
                  <a:schemeClr val="accent1">
                    <a:lumMod val="75000"/>
                  </a:schemeClr>
                </a:gs>
                <a:gs pos="9000">
                  <a:schemeClr val="accent1">
                    <a:lumMod val="75000"/>
                  </a:schemeClr>
                </a:gs>
                <a:gs pos="100000">
                  <a:schemeClr val="tx2">
                    <a:lumMod val="75000"/>
                  </a:schemeClr>
                </a:gs>
              </a:gsLst>
              <a:lin ang="5400000"/>
            </a:gradFill>
            <a:ln w="9525">
              <a:solidFill>
                <a:schemeClr val="tx2">
                  <a:lumMod val="75000"/>
                </a:schemeClr>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schemeClr val="tx1"/>
                </a:solidFill>
              </a:endParaRPr>
            </a:p>
          </p:txBody>
        </p:sp>
        <p:sp>
          <p:nvSpPr>
            <p:cNvPr id="8" name="Rectangle 7"/>
            <p:cNvSpPr/>
            <p:nvPr/>
          </p:nvSpPr>
          <p:spPr>
            <a:xfrm>
              <a:off x="6844129" y="2209800"/>
              <a:ext cx="616702" cy="235978"/>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01688">
                <a:spcBef>
                  <a:spcPct val="20000"/>
                </a:spcBef>
              </a:pPr>
              <a:r>
                <a:rPr lang="ro-RO" sz="1600" b="1" noProof="1" smtClean="0">
                  <a:solidFill>
                    <a:schemeClr val="bg1"/>
                  </a:solidFill>
                  <a:latin typeface="Arial" pitchFamily="34" charset="0"/>
                  <a:cs typeface="Arial" pitchFamily="34" charset="0"/>
                </a:rPr>
                <a:t>Beneficii</a:t>
              </a:r>
              <a:endParaRPr lang="en-US" sz="1600" b="1" noProof="1">
                <a:solidFill>
                  <a:schemeClr val="bg1"/>
                </a:solidFill>
                <a:latin typeface="Arial" pitchFamily="34" charset="0"/>
                <a:cs typeface="Arial" pitchFamily="34" charset="0"/>
              </a:endParaRPr>
            </a:p>
          </p:txBody>
        </p:sp>
      </p:grpSp>
      <p:grpSp>
        <p:nvGrpSpPr>
          <p:cNvPr id="9" name="Group 8"/>
          <p:cNvGrpSpPr/>
          <p:nvPr/>
        </p:nvGrpSpPr>
        <p:grpSpPr>
          <a:xfrm>
            <a:off x="4932040" y="2571265"/>
            <a:ext cx="3888432" cy="3516761"/>
            <a:chOff x="6096000" y="2184402"/>
            <a:chExt cx="2133600" cy="2006598"/>
          </a:xfrm>
        </p:grpSpPr>
        <p:sp>
          <p:nvSpPr>
            <p:cNvPr id="10" name="Rounded Rectangle 9"/>
            <p:cNvSpPr>
              <a:spLocks noChangeArrowheads="1"/>
            </p:cNvSpPr>
            <p:nvPr/>
          </p:nvSpPr>
          <p:spPr bwMode="auto">
            <a:xfrm>
              <a:off x="6096000" y="2209800"/>
              <a:ext cx="2133600" cy="1981200"/>
            </a:xfrm>
            <a:prstGeom prst="roundRect">
              <a:avLst>
                <a:gd name="adj" fmla="val 3768"/>
              </a:avLst>
            </a:prstGeom>
            <a:gradFill rotWithShape="1">
              <a:gsLst>
                <a:gs pos="0">
                  <a:srgbClr val="D9D9D9"/>
                </a:gs>
                <a:gs pos="39999">
                  <a:srgbClr val="F2F2F2"/>
                </a:gs>
                <a:gs pos="100000">
                  <a:srgbClr val="F2F2F2"/>
                </a:gs>
              </a:gsLst>
              <a:lin ang="16200000"/>
            </a:gradFill>
            <a:ln w="9525">
              <a:solidFill>
                <a:schemeClr val="bg1">
                  <a:lumMod val="65000"/>
                </a:schemeClr>
              </a:solid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a:solidFill>
                  <a:schemeClr val="lt1"/>
                </a:solidFill>
                <a:latin typeface="+mn-lt"/>
                <a:ea typeface="+mn-ea"/>
              </a:endParaRPr>
            </a:p>
          </p:txBody>
        </p:sp>
        <p:sp>
          <p:nvSpPr>
            <p:cNvPr id="11" name="Rektangel 54"/>
            <p:cNvSpPr>
              <a:spLocks noChangeArrowheads="1"/>
            </p:cNvSpPr>
            <p:nvPr/>
          </p:nvSpPr>
          <p:spPr bwMode="auto">
            <a:xfrm>
              <a:off x="6172200" y="2550550"/>
              <a:ext cx="1981200" cy="769178"/>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defTabSz="801688">
                <a:spcBef>
                  <a:spcPct val="20000"/>
                </a:spcBef>
                <a:buFont typeface="+mj-lt"/>
                <a:buAutoNum type="alphaLcPeriod"/>
              </a:pPr>
              <a:r>
                <a:rPr lang="ro-RO" sz="1600" noProof="1" smtClean="0">
                  <a:solidFill>
                    <a:srgbClr val="080808"/>
                  </a:solidFill>
                  <a:latin typeface="Arial" pitchFamily="34" charset="0"/>
                  <a:cs typeface="Arial" pitchFamily="34" charset="0"/>
                </a:rPr>
                <a:t>Pierderea autonomiei politicii monetare</a:t>
              </a:r>
              <a:endParaRPr lang="en-US" sz="1600" noProof="1">
                <a:solidFill>
                  <a:srgbClr val="080808"/>
                </a:solidFill>
                <a:latin typeface="Arial" pitchFamily="34" charset="0"/>
                <a:cs typeface="Arial" pitchFamily="34" charset="0"/>
              </a:endParaRPr>
            </a:p>
            <a:p>
              <a:pPr marL="342900" indent="-342900" defTabSz="801688">
                <a:spcBef>
                  <a:spcPct val="20000"/>
                </a:spcBef>
                <a:buFont typeface="+mj-lt"/>
                <a:buAutoNum type="alphaLcPeriod"/>
              </a:pPr>
              <a:r>
                <a:rPr lang="ro-RO" sz="1600" noProof="1" smtClean="0">
                  <a:solidFill>
                    <a:srgbClr val="080808"/>
                  </a:solidFill>
                  <a:latin typeface="Arial" pitchFamily="34" charset="0"/>
                  <a:cs typeface="Arial" pitchFamily="34" charset="0"/>
                </a:rPr>
                <a:t>Incertitudinea cu privire la evoluția ulterioară a zonei euro.</a:t>
              </a:r>
              <a:endParaRPr lang="en-US" sz="1600" noProof="1">
                <a:solidFill>
                  <a:srgbClr val="080808"/>
                </a:solidFill>
                <a:latin typeface="Arial" pitchFamily="34" charset="0"/>
                <a:cs typeface="Arial" pitchFamily="34" charset="0"/>
              </a:endParaRPr>
            </a:p>
            <a:p>
              <a:pPr defTabSz="801688">
                <a:spcBef>
                  <a:spcPct val="20000"/>
                </a:spcBef>
              </a:pPr>
              <a:r>
                <a:rPr lang="en-US" sz="1200" noProof="1">
                  <a:solidFill>
                    <a:srgbClr val="080808"/>
                  </a:solidFill>
                  <a:latin typeface="Calibri" pitchFamily="-112" charset="0"/>
                  <a:cs typeface="Arial" charset="0"/>
                </a:rPr>
                <a:t> </a:t>
              </a:r>
            </a:p>
          </p:txBody>
        </p:sp>
        <p:sp>
          <p:nvSpPr>
            <p:cNvPr id="12" name="Round Same Side Corner Rectangle 11"/>
            <p:cNvSpPr/>
            <p:nvPr/>
          </p:nvSpPr>
          <p:spPr>
            <a:xfrm>
              <a:off x="6096000" y="2184402"/>
              <a:ext cx="2133600" cy="304800"/>
            </a:xfrm>
            <a:prstGeom prst="round2SameRect">
              <a:avLst/>
            </a:prstGeom>
            <a:gradFill flip="none" rotWithShape="1">
              <a:gsLst>
                <a:gs pos="0">
                  <a:srgbClr val="CE202A">
                    <a:shade val="30000"/>
                    <a:satMod val="115000"/>
                  </a:srgbClr>
                </a:gs>
                <a:gs pos="50000">
                  <a:srgbClr val="CE202A">
                    <a:shade val="67500"/>
                    <a:satMod val="115000"/>
                  </a:srgbClr>
                </a:gs>
                <a:gs pos="100000">
                  <a:srgbClr val="CE202A">
                    <a:shade val="100000"/>
                    <a:satMod val="115000"/>
                  </a:srgbClr>
                </a:gs>
              </a:gsLst>
              <a:lin ang="16200000" scaled="1"/>
              <a:tileRect/>
            </a:gradFill>
            <a:ln w="9525">
              <a:solidFill>
                <a:srgbClr val="CE202A"/>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3" name="Rectangle 12"/>
            <p:cNvSpPr/>
            <p:nvPr/>
          </p:nvSpPr>
          <p:spPr>
            <a:xfrm>
              <a:off x="6915112" y="2227831"/>
              <a:ext cx="495376" cy="193173"/>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1688">
                <a:spcBef>
                  <a:spcPct val="20000"/>
                </a:spcBef>
              </a:pPr>
              <a:r>
                <a:rPr lang="ro-RO" sz="1600" b="1" noProof="1" smtClean="0">
                  <a:solidFill>
                    <a:schemeClr val="bg1"/>
                  </a:solidFill>
                  <a:latin typeface="Arial" pitchFamily="34" charset="0"/>
                  <a:cs typeface="Arial" pitchFamily="34" charset="0"/>
                </a:rPr>
                <a:t>Costuri</a:t>
              </a:r>
              <a:endParaRPr lang="en-US" sz="1600" b="1" noProof="1">
                <a:solidFill>
                  <a:schemeClr val="bg1"/>
                </a:solidFill>
                <a:latin typeface="Arial" pitchFamily="34" charset="0"/>
                <a:cs typeface="Arial" pitchFamily="34" charset="0"/>
              </a:endParaRPr>
            </a:p>
          </p:txBody>
        </p:sp>
      </p:grpSp>
    </p:spTree>
    <p:extLst>
      <p:ext uri="{BB962C8B-B14F-4D97-AF65-F5344CB8AC3E}">
        <p14:creationId xmlns:p14="http://schemas.microsoft.com/office/powerpoint/2010/main" val="15657034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0"/>
            <a:ext cx="8964488" cy="4878281"/>
          </a:xfrm>
        </p:spPr>
        <p:txBody>
          <a:bodyPr/>
          <a:lstStyle/>
          <a:p>
            <a:pPr marL="45720" indent="0">
              <a:buNone/>
            </a:pPr>
            <a:r>
              <a:rPr lang="ro-RO" b="1" dirty="0" smtClean="0"/>
              <a:t>1.2.   Motivații extra-economice (geostrategice):</a:t>
            </a:r>
          </a:p>
          <a:p>
            <a:pPr marL="45720" indent="0">
              <a:buNone/>
            </a:pPr>
            <a:endParaRPr lang="ro-RO" b="1" dirty="0" smtClean="0"/>
          </a:p>
          <a:p>
            <a:pPr marL="662940" lvl="1" indent="-342900">
              <a:buFont typeface="+mj-lt"/>
              <a:buAutoNum type="alphaLcPeriod"/>
            </a:pPr>
            <a:r>
              <a:rPr lang="ro-RO" dirty="0" smtClean="0"/>
              <a:t>Întărirea solidarității europene și eliminarea posibilității de războaie între membri euro-zonei</a:t>
            </a:r>
          </a:p>
          <a:p>
            <a:pPr marL="662940" lvl="1" indent="-342900">
              <a:buFont typeface="+mj-lt"/>
              <a:buAutoNum type="alphaLcPeriod"/>
            </a:pPr>
            <a:r>
              <a:rPr lang="ro-RO" dirty="0" smtClean="0"/>
              <a:t>Crearea unui nou actor global, care multiplică puterea economică și politică a fiecărui stat membru</a:t>
            </a:r>
          </a:p>
          <a:p>
            <a:pPr marL="662940" lvl="1" indent="-342900">
              <a:buFont typeface="+mj-lt"/>
              <a:buAutoNum type="alphaLcPeriod"/>
            </a:pPr>
            <a:r>
              <a:rPr lang="ro-RO" dirty="0" smtClean="0"/>
              <a:t>Considerente specifice fiecărui stat, </a:t>
            </a:r>
            <a:r>
              <a:rPr lang="ro-RO" dirty="0"/>
              <a:t>l</a:t>
            </a:r>
            <a:r>
              <a:rPr lang="ro-RO" dirty="0" smtClean="0"/>
              <a:t>egate de: mărimea economiei, geografie, calitatea administrației naționale (Tabel 1).</a:t>
            </a:r>
          </a:p>
          <a:p>
            <a:pPr marL="662940" lvl="1" indent="-342900">
              <a:buFont typeface="+mj-lt"/>
              <a:buAutoNum type="alphaLcPeriod"/>
            </a:pPr>
            <a:endParaRPr lang="ro-RO" b="1" dirty="0"/>
          </a:p>
          <a:p>
            <a:pPr marL="45720" indent="0">
              <a:buNone/>
            </a:pPr>
            <a:r>
              <a:rPr lang="ro-RO" sz="20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Concluzii:</a:t>
            </a:r>
          </a:p>
          <a:p>
            <a:pPr>
              <a:buFont typeface="Wingdings" pitchFamily="2" charset="2"/>
              <a:buChar char="Ø"/>
            </a:pPr>
            <a:r>
              <a:rPr lang="ro-RO" b="1" dirty="0" smtClean="0"/>
              <a:t>Motivațiile geo-strategice de adoptare a euro ajung să fie mai importante decât motivațiile pur economice.</a:t>
            </a:r>
          </a:p>
          <a:p>
            <a:pPr marL="45720" indent="0">
              <a:buNone/>
            </a:pPr>
            <a:endParaRPr lang="ro-RO" b="1" dirty="0" smtClean="0"/>
          </a:p>
          <a:p>
            <a:pPr>
              <a:buFont typeface="Wingdings" pitchFamily="2" charset="2"/>
              <a:buChar char="Ø"/>
            </a:pPr>
            <a:r>
              <a:rPr lang="ro-RO" b="1" dirty="0" smtClean="0"/>
              <a:t>Analiza cost-beneficiu privind adoptarea rapidă a euro diferă semnificativ de la o </a:t>
            </a:r>
            <a:r>
              <a:rPr lang="ro-RO" b="1" dirty="0"/>
              <a:t>ț</a:t>
            </a:r>
            <a:r>
              <a:rPr lang="ro-RO" b="1" dirty="0" smtClean="0"/>
              <a:t>ară la alta.</a:t>
            </a:r>
          </a:p>
          <a:p>
            <a:pPr marL="45720" indent="0">
              <a:buNone/>
            </a:pPr>
            <a:endParaRPr lang="ro-RO" dirty="0"/>
          </a:p>
          <a:p>
            <a:pPr marL="45720" indent="0">
              <a:buNone/>
            </a:pPr>
            <a:endParaRPr lang="en-US" dirty="0"/>
          </a:p>
        </p:txBody>
      </p:sp>
      <p:sp>
        <p:nvSpPr>
          <p:cNvPr id="3" name="Title 2"/>
          <p:cNvSpPr>
            <a:spLocks noGrp="1"/>
          </p:cNvSpPr>
          <p:nvPr>
            <p:ph type="title"/>
          </p:nvPr>
        </p:nvSpPr>
        <p:spPr/>
        <p:txBody>
          <a:bodyPr/>
          <a:lstStyle/>
          <a:p>
            <a:pPr algn="l"/>
            <a:r>
              <a:rPr lang="ro-RO" b="1" dirty="0" smtClean="0"/>
              <a:t>1. ADOPTAREA EURO (cont.)</a:t>
            </a:r>
            <a:endParaRPr lang="en-US" b="1" dirty="0"/>
          </a:p>
        </p:txBody>
      </p:sp>
    </p:spTree>
    <p:extLst>
      <p:ext uri="{BB962C8B-B14F-4D97-AF65-F5344CB8AC3E}">
        <p14:creationId xmlns:p14="http://schemas.microsoft.com/office/powerpoint/2010/main" val="39957287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grayscl/>
            <a:extLst>
              <a:ext uri="{28A0092B-C50C-407E-A947-70E740481C1C}">
                <a14:useLocalDpi xmlns:a14="http://schemas.microsoft.com/office/drawing/2010/main" val="0"/>
              </a:ext>
            </a:extLst>
          </a:blip>
          <a:stretch>
            <a:fillRect/>
          </a:stretch>
        </p:blipFill>
        <p:spPr>
          <a:xfrm>
            <a:off x="134145" y="116632"/>
            <a:ext cx="8928992" cy="6741368"/>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7890306" y="116632"/>
            <a:ext cx="1152127" cy="307777"/>
          </a:xfrm>
          <a:prstGeom prst="rect">
            <a:avLst/>
          </a:prstGeom>
          <a:noFill/>
        </p:spPr>
        <p:txBody>
          <a:bodyPr wrap="square" rtlCol="0">
            <a:spAutoFit/>
          </a:bodyPr>
          <a:lstStyle/>
          <a:p>
            <a:r>
              <a:rPr lang="ro-RO" sz="1400" dirty="0" smtClean="0"/>
              <a:t>Tabel 1</a:t>
            </a:r>
            <a:endParaRPr lang="en-US" sz="1400" dirty="0"/>
          </a:p>
        </p:txBody>
      </p:sp>
    </p:spTree>
    <p:extLst>
      <p:ext uri="{BB962C8B-B14F-4D97-AF65-F5344CB8AC3E}">
        <p14:creationId xmlns:p14="http://schemas.microsoft.com/office/powerpoint/2010/main" val="36821306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0"/>
            <a:ext cx="8964488" cy="4878281"/>
          </a:xfrm>
        </p:spPr>
        <p:txBody>
          <a:bodyPr>
            <a:normAutofit lnSpcReduction="10000"/>
          </a:bodyPr>
          <a:lstStyle/>
          <a:p>
            <a:pPr>
              <a:buFont typeface="Wingdings" pitchFamily="2" charset="2"/>
              <a:buChar char="Ø"/>
            </a:pPr>
            <a:r>
              <a:rPr lang="ro-RO" dirty="0" smtClean="0"/>
              <a:t>La sfârșitul anului 2014, PIB/locuitor în România (ajustat la Paritatea Puterii de Cumpărare) reprezenta circa 54% din media Uniunii Europene. Țările baltice, cele mai sărace primite până în prezent în zona euro, aveau la momentele respective PIB/locuitor ajustat la PPC situate între 60 și 66 la sută din media UE.</a:t>
            </a:r>
          </a:p>
          <a:p>
            <a:pPr>
              <a:buFont typeface="Wingdings" pitchFamily="2" charset="2"/>
              <a:buChar char="Ø"/>
            </a:pPr>
            <a:endParaRPr lang="ro-RO" dirty="0"/>
          </a:p>
          <a:p>
            <a:pPr>
              <a:buFont typeface="Wingdings" pitchFamily="2" charset="2"/>
              <a:buChar char="Ø"/>
            </a:pPr>
            <a:r>
              <a:rPr lang="ro-RO" dirty="0" smtClean="0"/>
              <a:t>Este puțin probabil ca zona euro să primească un stat-candidat având un PIB/locuitor mai mic decât nivelurile amintite. Diferențialul actual de creștere al României, de 2 la sută mai repede decât media UE, face necesară o perioadă de minim </a:t>
            </a:r>
            <a:r>
              <a:rPr lang="ro-RO" dirty="0"/>
              <a:t>ș</a:t>
            </a:r>
            <a:r>
              <a:rPr lang="ro-RO" dirty="0" smtClean="0"/>
              <a:t>ase ani pentru atingerea nivelului de 60 la sută.</a:t>
            </a:r>
          </a:p>
          <a:p>
            <a:pPr>
              <a:buFont typeface="Wingdings" pitchFamily="2" charset="2"/>
              <a:buChar char="Ø"/>
            </a:pPr>
            <a:endParaRPr lang="ro-RO" dirty="0" smtClean="0"/>
          </a:p>
          <a:p>
            <a:pPr>
              <a:buFont typeface="Wingdings" pitchFamily="2" charset="2"/>
              <a:buChar char="Ø"/>
            </a:pPr>
            <a:r>
              <a:rPr lang="ro-RO" b="1" dirty="0" smtClean="0"/>
              <a:t>Cu politici reformiste/bune, un ritm înalt al creșterii economice poate fi obținut atât în interiorul, cât și în exteriorul zonei euro. Cu politici populiste/proaste, un ritm scăzut al creșterii economice poate fi obținut atât în interiorul, cât și în exteriorul zonei euro. Apartenența la zona euro nu constituie un panaceu, în absența unor politici optime</a:t>
            </a:r>
            <a:r>
              <a:rPr lang="ro-RO" dirty="0" smtClean="0"/>
              <a:t>.</a:t>
            </a:r>
          </a:p>
          <a:p>
            <a:pPr>
              <a:buFont typeface="Wingdings" pitchFamily="2" charset="2"/>
              <a:buChar char="Ø"/>
            </a:pPr>
            <a:endParaRPr lang="ro-RO" dirty="0"/>
          </a:p>
          <a:p>
            <a:pPr>
              <a:buFont typeface="Wingdings" pitchFamily="2" charset="2"/>
              <a:buChar char="Ø"/>
            </a:pPr>
            <a:endParaRPr lang="ro-RO" dirty="0" smtClean="0"/>
          </a:p>
          <a:p>
            <a:pPr marL="45720" indent="0">
              <a:buNone/>
            </a:pPr>
            <a:endParaRPr lang="ro-RO" dirty="0"/>
          </a:p>
          <a:p>
            <a:pPr marL="45720" indent="0">
              <a:buNone/>
            </a:pPr>
            <a:endParaRPr lang="ro-RO" dirty="0" smtClean="0"/>
          </a:p>
          <a:p>
            <a:pPr marL="45720" indent="0">
              <a:buNone/>
            </a:pPr>
            <a:endParaRPr lang="ro-RO" dirty="0"/>
          </a:p>
          <a:p>
            <a:pPr marL="45720" indent="0">
              <a:buNone/>
            </a:pPr>
            <a:endParaRPr lang="en-US" dirty="0"/>
          </a:p>
        </p:txBody>
      </p:sp>
      <p:sp>
        <p:nvSpPr>
          <p:cNvPr id="4" name="Title 3"/>
          <p:cNvSpPr>
            <a:spLocks noGrp="1"/>
          </p:cNvSpPr>
          <p:nvPr>
            <p:ph type="title"/>
          </p:nvPr>
        </p:nvSpPr>
        <p:spPr>
          <a:xfrm>
            <a:off x="323528" y="523551"/>
            <a:ext cx="662608" cy="47813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1</a:t>
            </a:r>
            <a:endParaRPr lang="en-US" dirty="0">
              <a:solidFill>
                <a:schemeClr val="tx1"/>
              </a:solidFill>
            </a:endParaRPr>
          </a:p>
        </p:txBody>
      </p:sp>
      <p:cxnSp>
        <p:nvCxnSpPr>
          <p:cNvPr id="6" name="Straight Arrow Connector 5"/>
          <p:cNvCxnSpPr/>
          <p:nvPr/>
        </p:nvCxnSpPr>
        <p:spPr>
          <a:xfrm>
            <a:off x="1043608" y="847799"/>
            <a:ext cx="1368152" cy="0"/>
          </a:xfrm>
          <a:prstGeom prst="straightConnector1">
            <a:avLst/>
          </a:prstGeom>
          <a:ln>
            <a:solidFill>
              <a:schemeClr val="bg1"/>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7" name="Title 3"/>
          <p:cNvSpPr txBox="1">
            <a:spLocks/>
          </p:cNvSpPr>
          <p:nvPr/>
        </p:nvSpPr>
        <p:spPr>
          <a:xfrm>
            <a:off x="2447260" y="509984"/>
            <a:ext cx="662608" cy="491702"/>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2000" kern="1200" cap="all" spc="200" baseline="0">
                <a:ln>
                  <a:noFill/>
                </a:ln>
                <a:solidFill>
                  <a:schemeClr val="lt1"/>
                </a:solidFill>
                <a:effectLst/>
                <a:latin typeface="Arial" pitchFamily="34" charset="0"/>
                <a:ea typeface="+mn-ea"/>
                <a:cs typeface="Arial" pitchFamily="34" charset="0"/>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o-RO" dirty="0">
                <a:solidFill>
                  <a:schemeClr val="tx1"/>
                </a:solidFill>
              </a:rPr>
              <a:t>2</a:t>
            </a:r>
            <a:endParaRPr lang="en-US" dirty="0">
              <a:solidFill>
                <a:schemeClr val="tx1"/>
              </a:solidFill>
            </a:endParaRPr>
          </a:p>
        </p:txBody>
      </p:sp>
      <p:sp>
        <p:nvSpPr>
          <p:cNvPr id="8" name="TextBox 7"/>
          <p:cNvSpPr txBox="1"/>
          <p:nvPr/>
        </p:nvSpPr>
        <p:spPr>
          <a:xfrm>
            <a:off x="3115796" y="604945"/>
            <a:ext cx="6336704" cy="338554"/>
          </a:xfrm>
          <a:prstGeom prst="rect">
            <a:avLst/>
          </a:prstGeom>
          <a:noFill/>
        </p:spPr>
        <p:txBody>
          <a:bodyPr wrap="square" rtlCol="0">
            <a:spAutoFit/>
          </a:bodyPr>
          <a:lstStyle/>
          <a:p>
            <a:r>
              <a:rPr lang="ro-RO" sz="1600" b="1" dirty="0" smtClean="0">
                <a:solidFill>
                  <a:schemeClr val="bg1"/>
                </a:solidFill>
                <a:latin typeface="Arial" pitchFamily="34" charset="0"/>
                <a:cs typeface="Arial" pitchFamily="34" charset="0"/>
              </a:rPr>
              <a:t>Legătura dintre adoptarea euro și creșterea economică</a:t>
            </a:r>
            <a:endParaRPr lang="en-US"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8791646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0"/>
            <a:ext cx="8964488" cy="4878281"/>
          </a:xfrm>
        </p:spPr>
        <p:txBody>
          <a:bodyPr/>
          <a:lstStyle/>
          <a:p>
            <a:pPr>
              <a:buFont typeface="Wingdings" pitchFamily="2" charset="2"/>
              <a:buChar char="Ø"/>
            </a:pPr>
            <a:r>
              <a:rPr lang="ro-RO" dirty="0" smtClean="0"/>
              <a:t>O accelerare a PIB potențial de la 2-2,5% pe an, cât este în prezent, la 3,5-4% pe an în viitor este posibilă doar prin abordarea concomitentă a celor trei factori obiectivi care concură la realizarea sa:</a:t>
            </a:r>
          </a:p>
          <a:p>
            <a:pPr lvl="1"/>
            <a:r>
              <a:rPr lang="ro-RO" dirty="0"/>
              <a:t>c</a:t>
            </a:r>
            <a:r>
              <a:rPr lang="ro-RO" dirty="0" smtClean="0"/>
              <a:t>apital</a:t>
            </a:r>
          </a:p>
          <a:p>
            <a:pPr lvl="1"/>
            <a:r>
              <a:rPr lang="ro-RO" dirty="0"/>
              <a:t>f</a:t>
            </a:r>
            <a:r>
              <a:rPr lang="ro-RO" dirty="0" smtClean="0"/>
              <a:t>orță de muncă</a:t>
            </a:r>
          </a:p>
          <a:p>
            <a:pPr lvl="1"/>
            <a:r>
              <a:rPr lang="ro-RO" dirty="0" smtClean="0"/>
              <a:t>productivitate</a:t>
            </a:r>
          </a:p>
          <a:p>
            <a:pPr>
              <a:buFont typeface="Wingdings" pitchFamily="2" charset="2"/>
              <a:buChar char="Ø"/>
            </a:pPr>
            <a:endParaRPr lang="ro-RO" dirty="0"/>
          </a:p>
          <a:p>
            <a:pPr>
              <a:buFont typeface="Wingdings" pitchFamily="2" charset="2"/>
              <a:buChar char="Ø"/>
            </a:pPr>
            <a:r>
              <a:rPr lang="ro-RO" dirty="0" smtClean="0"/>
              <a:t>Politicile nominale (monetară, fiscală) pot stimula doar temporar o creștere (</a:t>
            </a:r>
            <a:r>
              <a:rPr lang="ro-RO" dirty="0" err="1" smtClean="0"/>
              <a:t>nesustenabilă</a:t>
            </a:r>
            <a:r>
              <a:rPr lang="ro-RO" dirty="0" smtClean="0"/>
              <a:t>) a PIB </a:t>
            </a:r>
            <a:r>
              <a:rPr lang="ro-RO" dirty="0"/>
              <a:t>p</a:t>
            </a:r>
            <a:r>
              <a:rPr lang="ro-RO" dirty="0" smtClean="0"/>
              <a:t>este potențial. Pentru o creștere sustenabilă, de durată, este nevoie de politici în sfera reală a economiei, care să potențeze cei trei factori de producție menționați.</a:t>
            </a:r>
            <a:endParaRPr lang="ro-RO" dirty="0"/>
          </a:p>
          <a:p>
            <a:pPr marL="45720" indent="0">
              <a:buNone/>
            </a:pPr>
            <a:endParaRPr lang="en-US" dirty="0"/>
          </a:p>
        </p:txBody>
      </p:sp>
      <p:sp>
        <p:nvSpPr>
          <p:cNvPr id="3" name="Title 2"/>
          <p:cNvSpPr>
            <a:spLocks noGrp="1"/>
          </p:cNvSpPr>
          <p:nvPr>
            <p:ph type="title"/>
          </p:nvPr>
        </p:nvSpPr>
        <p:spPr/>
        <p:txBody>
          <a:bodyPr/>
          <a:lstStyle/>
          <a:p>
            <a:pPr algn="l"/>
            <a:r>
              <a:rPr lang="ro-RO" b="1" dirty="0"/>
              <a:t>2</a:t>
            </a:r>
            <a:r>
              <a:rPr lang="ro-RO" b="1" dirty="0" smtClean="0"/>
              <a:t>. CREȘTEREA ECONOMICĂ</a:t>
            </a:r>
            <a:endParaRPr lang="en-US" b="1" dirty="0"/>
          </a:p>
        </p:txBody>
      </p:sp>
    </p:spTree>
    <p:extLst>
      <p:ext uri="{BB962C8B-B14F-4D97-AF65-F5344CB8AC3E}">
        <p14:creationId xmlns:p14="http://schemas.microsoft.com/office/powerpoint/2010/main" val="6417572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80728"/>
            <a:ext cx="8161337" cy="534881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558636" y="692696"/>
            <a:ext cx="1152128" cy="369332"/>
          </a:xfrm>
          <a:prstGeom prst="rect">
            <a:avLst/>
          </a:prstGeom>
          <a:noFill/>
        </p:spPr>
        <p:txBody>
          <a:bodyPr wrap="square" rtlCol="0">
            <a:spAutoFit/>
          </a:bodyPr>
          <a:lstStyle/>
          <a:p>
            <a:r>
              <a:rPr lang="ro-RO" dirty="0" smtClean="0"/>
              <a:t>Fig.1</a:t>
            </a:r>
            <a:endParaRPr lang="en-US" dirty="0"/>
          </a:p>
        </p:txBody>
      </p:sp>
      <p:sp>
        <p:nvSpPr>
          <p:cNvPr id="6" name="Rectangle 5"/>
          <p:cNvSpPr/>
          <p:nvPr/>
        </p:nvSpPr>
        <p:spPr>
          <a:xfrm>
            <a:off x="2123728" y="317345"/>
            <a:ext cx="4326826" cy="369332"/>
          </a:xfrm>
          <a:prstGeom prst="rect">
            <a:avLst/>
          </a:prstGeom>
        </p:spPr>
        <p:txBody>
          <a:bodyPr wrap="none">
            <a:spAutoFit/>
          </a:bodyPr>
          <a:lstStyle/>
          <a:p>
            <a:pPr algn="ctr" fontAlgn="auto">
              <a:spcBef>
                <a:spcPts val="0"/>
              </a:spcBef>
              <a:spcAft>
                <a:spcPts val="0"/>
              </a:spcAft>
              <a:defRPr/>
            </a:pPr>
            <a:r>
              <a:rPr lang="ro-RO" b="1" dirty="0">
                <a:solidFill>
                  <a:schemeClr val="tx2"/>
                </a:solidFill>
                <a:latin typeface="Arial" pitchFamily="34" charset="0"/>
                <a:cs typeface="Arial" pitchFamily="34" charset="0"/>
              </a:rPr>
              <a:t>PIB efectiv şi PIB potenţial, 2000-2013</a:t>
            </a:r>
          </a:p>
        </p:txBody>
      </p:sp>
    </p:spTree>
    <p:extLst>
      <p:ext uri="{BB962C8B-B14F-4D97-AF65-F5344CB8AC3E}">
        <p14:creationId xmlns:p14="http://schemas.microsoft.com/office/powerpoint/2010/main" val="1094867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480937" y="868722"/>
            <a:ext cx="1152128" cy="369332"/>
          </a:xfrm>
          <a:prstGeom prst="rect">
            <a:avLst/>
          </a:prstGeom>
          <a:noFill/>
        </p:spPr>
        <p:txBody>
          <a:bodyPr wrap="square" rtlCol="0">
            <a:spAutoFit/>
          </a:bodyPr>
          <a:lstStyle/>
          <a:p>
            <a:r>
              <a:rPr lang="ro-RO" dirty="0" smtClean="0"/>
              <a:t>Fig.2</a:t>
            </a:r>
            <a:endParaRPr lang="en-US" dirty="0"/>
          </a:p>
        </p:txBody>
      </p:sp>
      <p:sp>
        <p:nvSpPr>
          <p:cNvPr id="6" name="Rectangle 5"/>
          <p:cNvSpPr/>
          <p:nvPr/>
        </p:nvSpPr>
        <p:spPr>
          <a:xfrm>
            <a:off x="1763942" y="288461"/>
            <a:ext cx="5827236" cy="369332"/>
          </a:xfrm>
          <a:prstGeom prst="rect">
            <a:avLst/>
          </a:prstGeom>
        </p:spPr>
        <p:txBody>
          <a:bodyPr wrap="none">
            <a:spAutoFit/>
          </a:bodyPr>
          <a:lstStyle/>
          <a:p>
            <a:pPr algn="ctr"/>
            <a:r>
              <a:rPr lang="en-US" b="1" dirty="0" err="1" smtClean="0">
                <a:solidFill>
                  <a:schemeClr val="tx2"/>
                </a:solidFill>
                <a:latin typeface="Arial" pitchFamily="34" charset="0"/>
                <a:cs typeface="Arial" pitchFamily="34" charset="0"/>
              </a:rPr>
              <a:t>Atragerea</a:t>
            </a:r>
            <a:r>
              <a:rPr lang="en-US" b="1" dirty="0" smtClean="0">
                <a:solidFill>
                  <a:schemeClr val="tx2"/>
                </a:solidFill>
                <a:latin typeface="Arial" pitchFamily="34" charset="0"/>
                <a:cs typeface="Arial" pitchFamily="34" charset="0"/>
              </a:rPr>
              <a:t> de ISD </a:t>
            </a:r>
            <a:r>
              <a:rPr lang="en-US" b="1" dirty="0" err="1" smtClean="0">
                <a:solidFill>
                  <a:schemeClr val="tx2"/>
                </a:solidFill>
                <a:latin typeface="Arial" pitchFamily="34" charset="0"/>
                <a:cs typeface="Arial" pitchFamily="34" charset="0"/>
              </a:rPr>
              <a:t>şi</a:t>
            </a:r>
            <a:r>
              <a:rPr lang="en-US" b="1" dirty="0" smtClean="0">
                <a:solidFill>
                  <a:schemeClr val="tx2"/>
                </a:solidFill>
                <a:latin typeface="Arial" pitchFamily="34" charset="0"/>
                <a:cs typeface="Arial" pitchFamily="34" charset="0"/>
              </a:rPr>
              <a:t> de </a:t>
            </a:r>
            <a:r>
              <a:rPr lang="en-US" b="1" dirty="0" err="1" smtClean="0">
                <a:solidFill>
                  <a:schemeClr val="tx2"/>
                </a:solidFill>
                <a:latin typeface="Arial" pitchFamily="34" charset="0"/>
                <a:cs typeface="Arial" pitchFamily="34" charset="0"/>
              </a:rPr>
              <a:t>fonduri</a:t>
            </a:r>
            <a:r>
              <a:rPr lang="en-US" b="1" dirty="0" smtClean="0">
                <a:solidFill>
                  <a:schemeClr val="tx2"/>
                </a:solidFill>
                <a:latin typeface="Arial" pitchFamily="34" charset="0"/>
                <a:cs typeface="Arial" pitchFamily="34" charset="0"/>
              </a:rPr>
              <a:t> </a:t>
            </a:r>
            <a:r>
              <a:rPr lang="en-US" b="1" dirty="0" err="1" smtClean="0">
                <a:solidFill>
                  <a:schemeClr val="tx2"/>
                </a:solidFill>
                <a:latin typeface="Arial" pitchFamily="34" charset="0"/>
                <a:cs typeface="Arial" pitchFamily="34" charset="0"/>
              </a:rPr>
              <a:t>europene</a:t>
            </a:r>
            <a:r>
              <a:rPr lang="en-US" b="1" dirty="0" smtClean="0">
                <a:solidFill>
                  <a:schemeClr val="tx2"/>
                </a:solidFill>
                <a:latin typeface="Arial" pitchFamily="34" charset="0"/>
                <a:cs typeface="Arial" pitchFamily="34" charset="0"/>
              </a:rPr>
              <a:t>, 2000-2013</a:t>
            </a:r>
            <a:endParaRPr lang="en-US" b="1" dirty="0">
              <a:solidFill>
                <a:schemeClr val="tx2"/>
              </a:solidFill>
              <a:latin typeface="Arial" pitchFamily="34" charset="0"/>
              <a:cs typeface="Arial" pitchFamily="34" charset="0"/>
            </a:endParaRPr>
          </a:p>
        </p:txBody>
      </p:sp>
      <p:pic>
        <p:nvPicPr>
          <p:cNvPr id="7" name="Picture 6"/>
          <p:cNvPicPr/>
          <p:nvPr>
            <p:extLst>
              <p:ext uri="{D42A27DB-BD31-4B8C-83A1-F6EECF244321}">
                <p14:modId xmlns:p14="http://schemas.microsoft.com/office/powerpoint/2010/main" val="1647651975"/>
              </p:ext>
            </p:extLst>
          </p:nvPr>
        </p:nvPicPr>
        <p:blipFill>
          <a:blip r:embed="rId2"/>
          <a:stretch>
            <a:fillRect/>
          </a:stretch>
        </p:blipFill>
        <p:spPr>
          <a:xfrm>
            <a:off x="359362" y="1124744"/>
            <a:ext cx="8166174" cy="5211762"/>
          </a:xfrm>
          <a:prstGeom prst="rect">
            <a:avLst/>
          </a:prstGeom>
        </p:spPr>
      </p:pic>
    </p:spTree>
    <p:extLst>
      <p:ext uri="{BB962C8B-B14F-4D97-AF65-F5344CB8AC3E}">
        <p14:creationId xmlns:p14="http://schemas.microsoft.com/office/powerpoint/2010/main" val="21674497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266</TotalTime>
  <Words>1073</Words>
  <Application>Microsoft Office PowerPoint</Application>
  <PresentationFormat>On-screen Show (4:3)</PresentationFormat>
  <Paragraphs>126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PowerPoint Presentation</vt:lpstr>
      <vt:lpstr>PowerPoint Presentation</vt:lpstr>
      <vt:lpstr>1. ADOPTAREA EURO</vt:lpstr>
      <vt:lpstr>1. ADOPTAREA EURO (cont.)</vt:lpstr>
      <vt:lpstr>PowerPoint Presentation</vt:lpstr>
      <vt:lpstr>1</vt:lpstr>
      <vt:lpstr>2. CREȘTEREA ECONOMICĂ</vt:lpstr>
      <vt:lpstr>PowerPoint Presentation</vt:lpstr>
      <vt:lpstr>PowerPoint Presentation</vt:lpstr>
      <vt:lpstr>PowerPoint Presentation</vt:lpstr>
      <vt:lpstr>2. CREȘTEREA ECONOMICĂ (cont.)</vt:lpstr>
      <vt:lpstr>2</vt:lpstr>
      <vt:lpstr>PowerPoint Presentation</vt:lpstr>
      <vt:lpstr>3. REFORME STRUCTURALE</vt:lpstr>
      <vt:lpstr>3</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Cristiana Bartales</dc:creator>
  <cp:lastModifiedBy>Cristiana Bartales</cp:lastModifiedBy>
  <cp:revision>30</cp:revision>
  <cp:lastPrinted>2015-02-20T08:22:44Z</cp:lastPrinted>
  <dcterms:created xsi:type="dcterms:W3CDTF">2015-02-19T08:11:19Z</dcterms:created>
  <dcterms:modified xsi:type="dcterms:W3CDTF">2015-02-20T08:22:50Z</dcterms:modified>
</cp:coreProperties>
</file>