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6" r:id="rId1"/>
  </p:sldMasterIdLst>
  <p:notesMasterIdLst>
    <p:notesMasterId r:id="rId8"/>
  </p:notesMasterIdLst>
  <p:handoutMasterIdLst>
    <p:handoutMasterId r:id="rId9"/>
  </p:handoutMasterIdLst>
  <p:sldIdLst>
    <p:sldId id="492" r:id="rId2"/>
    <p:sldId id="575" r:id="rId3"/>
    <p:sldId id="592" r:id="rId4"/>
    <p:sldId id="578" r:id="rId5"/>
    <p:sldId id="594" r:id="rId6"/>
    <p:sldId id="591" r:id="rId7"/>
  </p:sldIdLst>
  <p:sldSz cx="10693400" cy="7561263"/>
  <p:notesSz cx="6735763" cy="9866313"/>
  <p:embeddedFontLst>
    <p:embeddedFont>
      <p:font typeface="Calibri" panose="020F0502020204030204" pitchFamily="34" charset="0"/>
      <p:regular r:id="rId10"/>
      <p:bold r:id="rId11"/>
      <p:italic r:id="rId12"/>
      <p:boldItalic r:id="rId13"/>
    </p:embeddedFont>
  </p:embeddedFontLst>
  <p:defaultTextStyle>
    <a:defPPr>
      <a:defRPr lang="en-US"/>
    </a:defPPr>
    <a:lvl1pPr marL="0" algn="l" defTabSz="1041703" rtl="0" eaLnBrk="1" latinLnBrk="0" hangingPunct="1">
      <a:defRPr sz="2100" kern="1200">
        <a:solidFill>
          <a:schemeClr val="tx1"/>
        </a:solidFill>
        <a:latin typeface="+mn-lt"/>
        <a:ea typeface="+mn-ea"/>
        <a:cs typeface="+mn-cs"/>
      </a:defRPr>
    </a:lvl1pPr>
    <a:lvl2pPr marL="520851" algn="l" defTabSz="1041703" rtl="0" eaLnBrk="1" latinLnBrk="0" hangingPunct="1">
      <a:defRPr sz="2100" kern="1200">
        <a:solidFill>
          <a:schemeClr val="tx1"/>
        </a:solidFill>
        <a:latin typeface="+mn-lt"/>
        <a:ea typeface="+mn-ea"/>
        <a:cs typeface="+mn-cs"/>
      </a:defRPr>
    </a:lvl2pPr>
    <a:lvl3pPr marL="1041703" algn="l" defTabSz="1041703" rtl="0" eaLnBrk="1" latinLnBrk="0" hangingPunct="1">
      <a:defRPr sz="2100" kern="1200">
        <a:solidFill>
          <a:schemeClr val="tx1"/>
        </a:solidFill>
        <a:latin typeface="+mn-lt"/>
        <a:ea typeface="+mn-ea"/>
        <a:cs typeface="+mn-cs"/>
      </a:defRPr>
    </a:lvl3pPr>
    <a:lvl4pPr marL="1562553" algn="l" defTabSz="1041703" rtl="0" eaLnBrk="1" latinLnBrk="0" hangingPunct="1">
      <a:defRPr sz="2100" kern="1200">
        <a:solidFill>
          <a:schemeClr val="tx1"/>
        </a:solidFill>
        <a:latin typeface="+mn-lt"/>
        <a:ea typeface="+mn-ea"/>
        <a:cs typeface="+mn-cs"/>
      </a:defRPr>
    </a:lvl4pPr>
    <a:lvl5pPr marL="2083407" algn="l" defTabSz="1041703" rtl="0" eaLnBrk="1" latinLnBrk="0" hangingPunct="1">
      <a:defRPr sz="2100" kern="1200">
        <a:solidFill>
          <a:schemeClr val="tx1"/>
        </a:solidFill>
        <a:latin typeface="+mn-lt"/>
        <a:ea typeface="+mn-ea"/>
        <a:cs typeface="+mn-cs"/>
      </a:defRPr>
    </a:lvl5pPr>
    <a:lvl6pPr marL="2604256" algn="l" defTabSz="1041703" rtl="0" eaLnBrk="1" latinLnBrk="0" hangingPunct="1">
      <a:defRPr sz="2100" kern="1200">
        <a:solidFill>
          <a:schemeClr val="tx1"/>
        </a:solidFill>
        <a:latin typeface="+mn-lt"/>
        <a:ea typeface="+mn-ea"/>
        <a:cs typeface="+mn-cs"/>
      </a:defRPr>
    </a:lvl6pPr>
    <a:lvl7pPr marL="3125108" algn="l" defTabSz="1041703" rtl="0" eaLnBrk="1" latinLnBrk="0" hangingPunct="1">
      <a:defRPr sz="2100" kern="1200">
        <a:solidFill>
          <a:schemeClr val="tx1"/>
        </a:solidFill>
        <a:latin typeface="+mn-lt"/>
        <a:ea typeface="+mn-ea"/>
        <a:cs typeface="+mn-cs"/>
      </a:defRPr>
    </a:lvl7pPr>
    <a:lvl8pPr marL="3645961" algn="l" defTabSz="1041703" rtl="0" eaLnBrk="1" latinLnBrk="0" hangingPunct="1">
      <a:defRPr sz="2100" kern="1200">
        <a:solidFill>
          <a:schemeClr val="tx1"/>
        </a:solidFill>
        <a:latin typeface="+mn-lt"/>
        <a:ea typeface="+mn-ea"/>
        <a:cs typeface="+mn-cs"/>
      </a:defRPr>
    </a:lvl8pPr>
    <a:lvl9pPr marL="4166810" algn="l" defTabSz="1041703"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hlink"/>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FFE600"/>
    <a:srgbClr val="2C973E"/>
    <a:srgbClr val="8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4" autoAdjust="0"/>
    <p:restoredTop sz="90935" autoAdjust="0"/>
  </p:normalViewPr>
  <p:slideViewPr>
    <p:cSldViewPr snapToObjects="1" showGuides="1">
      <p:cViewPr varScale="1">
        <p:scale>
          <a:sx n="73" d="100"/>
          <a:sy n="73" d="100"/>
        </p:scale>
        <p:origin x="-1698" y="-102"/>
      </p:cViewPr>
      <p:guideLst>
        <p:guide orient="horz" pos="1155"/>
        <p:guide orient="horz" pos="975"/>
        <p:guide orient="horz" pos="3197"/>
        <p:guide orient="horz" pos="4468"/>
        <p:guide orient="horz" pos="141"/>
        <p:guide pos="341"/>
        <p:guide pos="169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62" d="100"/>
          <a:sy n="62" d="100"/>
        </p:scale>
        <p:origin x="-2850"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5885" tIns="47942" rIns="95885" bIns="47942" rtlCol="0"/>
          <a:lstStyle>
            <a:lvl1pPr algn="l">
              <a:defRPr sz="1200"/>
            </a:lvl1pPr>
          </a:lstStyle>
          <a:p>
            <a:endParaRPr lang="en-GB" dirty="0"/>
          </a:p>
        </p:txBody>
      </p:sp>
      <p:sp>
        <p:nvSpPr>
          <p:cNvPr id="3" name="Date Placeholder 2"/>
          <p:cNvSpPr>
            <a:spLocks noGrp="1"/>
          </p:cNvSpPr>
          <p:nvPr>
            <p:ph type="dt" idx="1"/>
          </p:nvPr>
        </p:nvSpPr>
        <p:spPr>
          <a:xfrm>
            <a:off x="3815374" y="0"/>
            <a:ext cx="2918831" cy="493316"/>
          </a:xfrm>
          <a:prstGeom prst="rect">
            <a:avLst/>
          </a:prstGeom>
        </p:spPr>
        <p:txBody>
          <a:bodyPr vert="horz" lIns="95885" tIns="47942" rIns="95885" bIns="47942" rtlCol="0"/>
          <a:lstStyle>
            <a:lvl1pPr algn="r">
              <a:defRPr sz="1200"/>
            </a:lvl1pPr>
          </a:lstStyle>
          <a:p>
            <a:fld id="{8045EBA9-A28D-4849-BFEA-AA04F6A21B63}" type="datetimeFigureOut">
              <a:rPr lang="en-GB" smtClean="0"/>
              <a:pPr/>
              <a:t>19/11/2014</a:t>
            </a:fld>
            <a:endParaRPr lang="en-GB" dirty="0"/>
          </a:p>
        </p:txBody>
      </p:sp>
      <p:sp>
        <p:nvSpPr>
          <p:cNvPr id="4" name="Slide Image Placeholder 3"/>
          <p:cNvSpPr>
            <a:spLocks noGrp="1" noRot="1" noChangeAspect="1"/>
          </p:cNvSpPr>
          <p:nvPr>
            <p:ph type="sldImg" idx="2"/>
          </p:nvPr>
        </p:nvSpPr>
        <p:spPr>
          <a:xfrm>
            <a:off x="752475" y="739775"/>
            <a:ext cx="5230813" cy="3700463"/>
          </a:xfrm>
          <a:prstGeom prst="rect">
            <a:avLst/>
          </a:prstGeom>
          <a:noFill/>
          <a:ln w="12700">
            <a:solidFill>
              <a:prstClr val="black"/>
            </a:solidFill>
          </a:ln>
        </p:spPr>
        <p:txBody>
          <a:bodyPr vert="horz" lIns="95885" tIns="47942" rIns="95885" bIns="47942" rtlCol="0" anchor="ctr"/>
          <a:lstStyle/>
          <a:p>
            <a:endParaRPr lang="en-GB" dirty="0"/>
          </a:p>
        </p:txBody>
      </p:sp>
      <p:sp>
        <p:nvSpPr>
          <p:cNvPr id="5" name="Notes Placeholder 4"/>
          <p:cNvSpPr>
            <a:spLocks noGrp="1"/>
          </p:cNvSpPr>
          <p:nvPr>
            <p:ph type="body" sz="quarter" idx="3"/>
          </p:nvPr>
        </p:nvSpPr>
        <p:spPr>
          <a:xfrm>
            <a:off x="673577" y="4686499"/>
            <a:ext cx="5388610" cy="4439842"/>
          </a:xfrm>
          <a:prstGeom prst="rect">
            <a:avLst/>
          </a:prstGeom>
        </p:spPr>
        <p:txBody>
          <a:bodyPr vert="horz" lIns="95885" tIns="47942" rIns="95885" bIns="479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3316"/>
          </a:xfrm>
          <a:prstGeom prst="rect">
            <a:avLst/>
          </a:prstGeom>
        </p:spPr>
        <p:txBody>
          <a:bodyPr vert="horz" lIns="95885" tIns="47942" rIns="95885" bIns="4794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4" y="9371286"/>
            <a:ext cx="2918831" cy="493316"/>
          </a:xfrm>
          <a:prstGeom prst="rect">
            <a:avLst/>
          </a:prstGeom>
        </p:spPr>
        <p:txBody>
          <a:bodyPr vert="horz" lIns="95885" tIns="47942" rIns="95885" bIns="47942" rtlCol="0" anchor="b"/>
          <a:lstStyle>
            <a:lvl1pPr algn="r">
              <a:defRPr sz="1200"/>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1041703" rtl="0" eaLnBrk="1" latinLnBrk="0" hangingPunct="1">
      <a:defRPr sz="1400" kern="1200">
        <a:solidFill>
          <a:schemeClr val="tx1"/>
        </a:solidFill>
        <a:latin typeface="+mn-lt"/>
        <a:ea typeface="+mn-ea"/>
        <a:cs typeface="+mn-cs"/>
      </a:defRPr>
    </a:lvl1pPr>
    <a:lvl2pPr marL="520851" algn="l" defTabSz="1041703" rtl="0" eaLnBrk="1" latinLnBrk="0" hangingPunct="1">
      <a:defRPr sz="1400" kern="1200">
        <a:solidFill>
          <a:schemeClr val="tx1"/>
        </a:solidFill>
        <a:latin typeface="+mn-lt"/>
        <a:ea typeface="+mn-ea"/>
        <a:cs typeface="+mn-cs"/>
      </a:defRPr>
    </a:lvl2pPr>
    <a:lvl3pPr marL="1041703" algn="l" defTabSz="1041703" rtl="0" eaLnBrk="1" latinLnBrk="0" hangingPunct="1">
      <a:defRPr sz="1400" kern="1200">
        <a:solidFill>
          <a:schemeClr val="tx1"/>
        </a:solidFill>
        <a:latin typeface="+mn-lt"/>
        <a:ea typeface="+mn-ea"/>
        <a:cs typeface="+mn-cs"/>
      </a:defRPr>
    </a:lvl3pPr>
    <a:lvl4pPr marL="1562553" algn="l" defTabSz="1041703" rtl="0" eaLnBrk="1" latinLnBrk="0" hangingPunct="1">
      <a:defRPr sz="1400" kern="1200">
        <a:solidFill>
          <a:schemeClr val="tx1"/>
        </a:solidFill>
        <a:latin typeface="+mn-lt"/>
        <a:ea typeface="+mn-ea"/>
        <a:cs typeface="+mn-cs"/>
      </a:defRPr>
    </a:lvl4pPr>
    <a:lvl5pPr marL="2083407" algn="l" defTabSz="1041703" rtl="0" eaLnBrk="1" latinLnBrk="0" hangingPunct="1">
      <a:defRPr sz="1400" kern="1200">
        <a:solidFill>
          <a:schemeClr val="tx1"/>
        </a:solidFill>
        <a:latin typeface="+mn-lt"/>
        <a:ea typeface="+mn-ea"/>
        <a:cs typeface="+mn-cs"/>
      </a:defRPr>
    </a:lvl5pPr>
    <a:lvl6pPr marL="2604256" algn="l" defTabSz="1041703" rtl="0" eaLnBrk="1" latinLnBrk="0" hangingPunct="1">
      <a:defRPr sz="1400" kern="1200">
        <a:solidFill>
          <a:schemeClr val="tx1"/>
        </a:solidFill>
        <a:latin typeface="+mn-lt"/>
        <a:ea typeface="+mn-ea"/>
        <a:cs typeface="+mn-cs"/>
      </a:defRPr>
    </a:lvl6pPr>
    <a:lvl7pPr marL="3125108" algn="l" defTabSz="1041703" rtl="0" eaLnBrk="1" latinLnBrk="0" hangingPunct="1">
      <a:defRPr sz="1400" kern="1200">
        <a:solidFill>
          <a:schemeClr val="tx1"/>
        </a:solidFill>
        <a:latin typeface="+mn-lt"/>
        <a:ea typeface="+mn-ea"/>
        <a:cs typeface="+mn-cs"/>
      </a:defRPr>
    </a:lvl7pPr>
    <a:lvl8pPr marL="3645961" algn="l" defTabSz="1041703" rtl="0" eaLnBrk="1" latinLnBrk="0" hangingPunct="1">
      <a:defRPr sz="1400" kern="1200">
        <a:solidFill>
          <a:schemeClr val="tx1"/>
        </a:solidFill>
        <a:latin typeface="+mn-lt"/>
        <a:ea typeface="+mn-ea"/>
        <a:cs typeface="+mn-cs"/>
      </a:defRPr>
    </a:lvl8pPr>
    <a:lvl9pPr marL="4166810" algn="l" defTabSz="104170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739775"/>
            <a:ext cx="5230813" cy="37004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11648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55769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136200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Holdingul</a:t>
            </a:r>
            <a:r>
              <a:rPr lang="ro-RO" baseline="0" dirty="0" smtClean="0"/>
              <a:t> încurajează investiția în detrimentul consumului personal</a:t>
            </a:r>
            <a:endParaRPr lang="en-GB" baseline="0" dirty="0" smtClean="0"/>
          </a:p>
          <a:p>
            <a:r>
              <a:rPr lang="en-GB" baseline="0" dirty="0" err="1" smtClean="0"/>
              <a:t>Reducere</a:t>
            </a:r>
            <a:r>
              <a:rPr lang="en-GB" baseline="0" dirty="0" smtClean="0"/>
              <a:t> </a:t>
            </a:r>
            <a:r>
              <a:rPr lang="en-GB" baseline="0" dirty="0" err="1" smtClean="0"/>
              <a:t>perioada</a:t>
            </a:r>
            <a:r>
              <a:rPr lang="en-GB" baseline="0" dirty="0" smtClean="0"/>
              <a:t> de la 2 la 1 an</a:t>
            </a:r>
          </a:p>
          <a:p>
            <a:r>
              <a:rPr lang="en-GB" baseline="0" dirty="0" smtClean="0"/>
              <a:t>La </a:t>
            </a:r>
            <a:r>
              <a:rPr lang="en-GB" baseline="0" dirty="0" err="1" smtClean="0"/>
              <a:t>dividende</a:t>
            </a:r>
            <a:r>
              <a:rPr lang="en-GB" baseline="0" dirty="0" smtClean="0"/>
              <a:t> e </a:t>
            </a:r>
            <a:r>
              <a:rPr lang="en-GB" baseline="0" dirty="0" err="1" smtClean="0"/>
              <a:t>mai</a:t>
            </a:r>
            <a:r>
              <a:rPr lang="en-GB" baseline="0" dirty="0" smtClean="0"/>
              <a:t> </a:t>
            </a:r>
            <a:r>
              <a:rPr lang="en-GB" baseline="0" dirty="0" err="1" smtClean="0"/>
              <a:t>rau</a:t>
            </a:r>
            <a:endParaRPr lang="en-GB" baseline="0" dirty="0" smtClean="0"/>
          </a:p>
          <a:p>
            <a:r>
              <a:rPr lang="en-GB" baseline="0" dirty="0" err="1" smtClean="0"/>
              <a:t>Clarificare</a:t>
            </a:r>
            <a:r>
              <a:rPr lang="en-GB" baseline="0" dirty="0" smtClean="0"/>
              <a:t> la </a:t>
            </a:r>
            <a:r>
              <a:rPr lang="en-GB" baseline="0" dirty="0" err="1" smtClean="0"/>
              <a:t>lichidare</a:t>
            </a: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114980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smtClean="0"/>
              <a:t>Nu mai</a:t>
            </a:r>
            <a:r>
              <a:rPr lang="ro-RO" baseline="0" dirty="0" smtClean="0"/>
              <a:t> este nevoie ca investitorul să înființeze entități off-shore</a:t>
            </a:r>
          </a:p>
          <a:p>
            <a:r>
              <a:rPr lang="ro-RO" baseline="0" dirty="0" smtClean="0"/>
              <a:t>Costurile de operare sunt mult mai mici</a:t>
            </a:r>
          </a:p>
          <a:p>
            <a:r>
              <a:rPr lang="ro-RO" baseline="0" dirty="0" smtClean="0"/>
              <a:t>Nu mai este nevoie de numirea de directori străini</a:t>
            </a: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1149803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669327" y="887789"/>
            <a:ext cx="6420250" cy="948631"/>
          </a:xfrm>
        </p:spPr>
        <p:txBody>
          <a:bodyPr/>
          <a:lstStyle>
            <a:lvl1pPr>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2669327" y="1932984"/>
            <a:ext cx="6420250" cy="1067706"/>
          </a:xfrm>
        </p:spPr>
        <p:txBody>
          <a:bodyPr/>
          <a:lstStyle>
            <a:lvl1pPr marL="0" indent="0" algn="l">
              <a:buNone/>
              <a:defRPr sz="2100">
                <a:solidFill>
                  <a:schemeClr val="bg2"/>
                </a:solidFill>
              </a:defRPr>
            </a:lvl1pPr>
            <a:lvl2pPr marL="0" indent="0" algn="l">
              <a:buNone/>
              <a:defRPr sz="1900">
                <a:solidFill>
                  <a:schemeClr val="tx1">
                    <a:tint val="75000"/>
                  </a:schemeClr>
                </a:solidFill>
              </a:defRPr>
            </a:lvl2pPr>
            <a:lvl3pPr marL="1041703" indent="0" algn="ctr">
              <a:buNone/>
              <a:defRPr>
                <a:solidFill>
                  <a:schemeClr val="tx1">
                    <a:tint val="75000"/>
                  </a:schemeClr>
                </a:solidFill>
              </a:defRPr>
            </a:lvl3pPr>
            <a:lvl4pPr marL="1562553" indent="0" algn="ctr">
              <a:buNone/>
              <a:defRPr>
                <a:solidFill>
                  <a:schemeClr val="tx1">
                    <a:tint val="75000"/>
                  </a:schemeClr>
                </a:solidFill>
              </a:defRPr>
            </a:lvl4pPr>
            <a:lvl5pPr marL="2083407" indent="0" algn="ctr">
              <a:buNone/>
              <a:defRPr>
                <a:solidFill>
                  <a:schemeClr val="tx1">
                    <a:tint val="75000"/>
                  </a:schemeClr>
                </a:solidFill>
              </a:defRPr>
            </a:lvl5pPr>
            <a:lvl6pPr marL="2604256" indent="0" algn="ctr">
              <a:buNone/>
              <a:defRPr>
                <a:solidFill>
                  <a:schemeClr val="tx1">
                    <a:tint val="75000"/>
                  </a:schemeClr>
                </a:solidFill>
              </a:defRPr>
            </a:lvl6pPr>
            <a:lvl7pPr marL="3125108" indent="0" algn="ctr">
              <a:buNone/>
              <a:defRPr>
                <a:solidFill>
                  <a:schemeClr val="tx1">
                    <a:tint val="75000"/>
                  </a:schemeClr>
                </a:solidFill>
              </a:defRPr>
            </a:lvl7pPr>
            <a:lvl8pPr marL="3645961" indent="0" algn="ctr">
              <a:buNone/>
              <a:defRPr>
                <a:solidFill>
                  <a:schemeClr val="tx1">
                    <a:tint val="75000"/>
                  </a:schemeClr>
                </a:solidFill>
              </a:defRPr>
            </a:lvl8pPr>
            <a:lvl9pPr marL="4166810" indent="0" algn="ctr">
              <a:buNone/>
              <a:defRPr>
                <a:solidFill>
                  <a:schemeClr val="tx1">
                    <a:tint val="75000"/>
                  </a:schemeClr>
                </a:solidFill>
              </a:defRPr>
            </a:lvl9pPr>
          </a:lstStyle>
          <a:p>
            <a:r>
              <a:rPr lang="en-US" smtClean="0"/>
              <a:t>Click to edit Master subtitle style</a:t>
            </a:r>
            <a:endParaRPr lang="en-GB" dirty="0"/>
          </a:p>
        </p:txBody>
      </p:sp>
      <p:grpSp>
        <p:nvGrpSpPr>
          <p:cNvPr id="9" name="Gruppieren 8"/>
          <p:cNvGrpSpPr/>
          <p:nvPr userDrawn="1"/>
        </p:nvGrpSpPr>
        <p:grpSpPr>
          <a:xfrm>
            <a:off x="0" y="2453071"/>
            <a:ext cx="10693400" cy="3892087"/>
            <a:chOff x="0" y="2453063"/>
            <a:chExt cx="10693400" cy="3892087"/>
          </a:xfrm>
        </p:grpSpPr>
        <p:sp>
          <p:nvSpPr>
            <p:cNvPr id="13" name="Freeform 8"/>
            <p:cNvSpPr>
              <a:spLocks/>
            </p:cNvSpPr>
            <p:nvPr userDrawn="1"/>
          </p:nvSpPr>
          <p:spPr bwMode="gray">
            <a:xfrm>
              <a:off x="2665298" y="2453063"/>
              <a:ext cx="8028102" cy="2922737"/>
            </a:xfrm>
            <a:custGeom>
              <a:avLst/>
              <a:gdLst>
                <a:gd name="connsiteX0" fmla="*/ 0 w 10000"/>
                <a:gd name="connsiteY0" fmla="*/ 10633 h 10633"/>
                <a:gd name="connsiteX1" fmla="*/ 10000 w 10000"/>
                <a:gd name="connsiteY1" fmla="*/ 0 h 10633"/>
                <a:gd name="connsiteX2" fmla="*/ 10000 w 10000"/>
                <a:gd name="connsiteY2" fmla="*/ 5860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11 h 10633"/>
                <a:gd name="connsiteX3" fmla="*/ 0 w 10000"/>
                <a:gd name="connsiteY3" fmla="*/ 10633 h 10633"/>
                <a:gd name="connsiteX0" fmla="*/ 0 w 10000"/>
                <a:gd name="connsiteY0" fmla="*/ 10633 h 10633"/>
                <a:gd name="connsiteX1" fmla="*/ 10000 w 10000"/>
                <a:gd name="connsiteY1" fmla="*/ 0 h 10633"/>
                <a:gd name="connsiteX2" fmla="*/ 10000 w 10000"/>
                <a:gd name="connsiteY2" fmla="*/ 5469 h 10633"/>
                <a:gd name="connsiteX3" fmla="*/ 0 w 10000"/>
                <a:gd name="connsiteY3" fmla="*/ 10633 h 10633"/>
              </a:gdLst>
              <a:ahLst/>
              <a:cxnLst>
                <a:cxn ang="0">
                  <a:pos x="connsiteX0" y="connsiteY0"/>
                </a:cxn>
                <a:cxn ang="0">
                  <a:pos x="connsiteX1" y="connsiteY1"/>
                </a:cxn>
                <a:cxn ang="0">
                  <a:pos x="connsiteX2" y="connsiteY2"/>
                </a:cxn>
                <a:cxn ang="0">
                  <a:pos x="connsiteX3" y="connsiteY3"/>
                </a:cxn>
              </a:cxnLst>
              <a:rect l="l" t="t" r="r" b="b"/>
              <a:pathLst>
                <a:path w="10000" h="10633">
                  <a:moveTo>
                    <a:pt x="0" y="10633"/>
                  </a:moveTo>
                  <a:lnTo>
                    <a:pt x="10000" y="0"/>
                  </a:lnTo>
                  <a:lnTo>
                    <a:pt x="10000" y="5469"/>
                  </a:lnTo>
                  <a:lnTo>
                    <a:pt x="0" y="1063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4" name="Picture 3"/>
            <p:cNvPicPr>
              <a:picLocks noChangeAspect="1" noChangeArrowheads="1"/>
            </p:cNvPicPr>
            <p:nvPr userDrawn="1"/>
          </p:nvPicPr>
          <p:blipFill>
            <a:blip r:embed="rId2" cstate="print"/>
            <a:srcRect/>
            <a:stretch>
              <a:fillRect/>
            </a:stretch>
          </p:blipFill>
          <p:spPr bwMode="auto">
            <a:xfrm>
              <a:off x="0" y="4823219"/>
              <a:ext cx="2677210" cy="1521931"/>
            </a:xfrm>
            <a:prstGeom prst="rect">
              <a:avLst/>
            </a:prstGeom>
            <a:noFill/>
            <a:ln w="9525">
              <a:noFill/>
              <a:miter lim="800000"/>
              <a:headEnd/>
              <a:tailEnd/>
            </a:ln>
            <a:effectLst/>
          </p:spPr>
        </p:pic>
      </p:grpSp>
      <p:pic>
        <p:nvPicPr>
          <p:cNvPr id="17" name="Picture 2"/>
          <p:cNvPicPr>
            <a:picLocks noChangeAspect="1" noChangeArrowheads="1"/>
          </p:cNvPicPr>
          <p:nvPr userDrawn="1"/>
        </p:nvPicPr>
        <p:blipFill>
          <a:blip r:embed="rId3" cstate="print"/>
          <a:srcRect/>
          <a:stretch>
            <a:fillRect/>
          </a:stretch>
        </p:blipFill>
        <p:spPr bwMode="gray">
          <a:xfrm>
            <a:off x="2658449" y="6372919"/>
            <a:ext cx="983483" cy="74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solidFill>
                  <a:srgbClr val="808080"/>
                </a:solidFill>
              </a:rPr>
              <a:t>Presentation title</a:t>
            </a:r>
            <a:endParaRPr lang="en-GB">
              <a:solidFill>
                <a:srgbClr val="808080"/>
              </a:solidFill>
            </a:endParaRPr>
          </a:p>
        </p:txBody>
      </p:sp>
      <p:sp>
        <p:nvSpPr>
          <p:cNvPr id="7"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4262" tIns="52132" rIns="104262" bIns="5213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534670" y="6882535"/>
            <a:ext cx="9624060" cy="0"/>
          </a:xfrm>
          <a:prstGeom prst="line">
            <a:avLst/>
          </a:prstGeom>
          <a:noFill/>
          <a:ln w="3175">
            <a:solidFill>
              <a:schemeClr val="bg1"/>
            </a:solidFill>
            <a:round/>
            <a:headEnd/>
            <a:tailEnd/>
          </a:ln>
          <a:effectLst/>
        </p:spPr>
        <p:txBody>
          <a:bodyPr wrap="none" lIns="104262" tIns="52132" rIns="104262" bIns="5213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18436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4001" y="709616"/>
            <a:ext cx="9504363" cy="612000"/>
          </a:xfrm>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3587751" y="7056089"/>
            <a:ext cx="5932486" cy="144000"/>
          </a:xfrm>
        </p:spPr>
        <p:txBody>
          <a:bodyPr/>
          <a:lstStyle/>
          <a:p>
            <a:endParaRPr lang="en-GB" dirty="0">
              <a:solidFill>
                <a:prstClr val="black">
                  <a:tint val="75000"/>
                </a:prstClr>
              </a:solidFill>
            </a:endParaRPr>
          </a:p>
        </p:txBody>
      </p:sp>
      <p:sp>
        <p:nvSpPr>
          <p:cNvPr id="4" name="Slide Number Placeholder 3"/>
          <p:cNvSpPr>
            <a:spLocks noGrp="1"/>
          </p:cNvSpPr>
          <p:nvPr>
            <p:ph type="sldNum" sz="quarter" idx="11"/>
          </p:nvPr>
        </p:nvSpPr>
        <p:spPr>
          <a:xfrm>
            <a:off x="9601203" y="7056089"/>
            <a:ext cx="488950" cy="144000"/>
          </a:xfrm>
          <a:prstGeom prst="rect">
            <a:avLst/>
          </a:prstGeom>
        </p:spPr>
        <p:txBody>
          <a:bodyPr vert="horz" lIns="0" tIns="0" rIns="0" bIns="0" rtlCol="0" anchor="ctr"/>
          <a:lstStyle>
            <a:lvl1pPr marL="0" algn="r" defTabSz="1042622" rtl="0" eaLnBrk="1" latinLnBrk="0" hangingPunct="1">
              <a:defRPr lang="en-GB" sz="700" kern="1200" smtClean="0">
                <a:solidFill>
                  <a:schemeClr val="tx1">
                    <a:tint val="75000"/>
                  </a:schemeClr>
                </a:solidFill>
                <a:latin typeface="+mn-lt"/>
                <a:ea typeface="+mn-ea"/>
                <a:cs typeface="+mn-cs"/>
              </a:defRPr>
            </a:lvl1pPr>
          </a:lstStyle>
          <a:p>
            <a:fld id="{F9A56513-F998-4254-9CEB-F507EE6F3742}" type="slidenum">
              <a:rPr>
                <a:solidFill>
                  <a:prstClr val="black">
                    <a:tint val="75000"/>
                  </a:prstClr>
                </a:solidFill>
              </a:rPr>
              <a:pPr/>
              <a:t>‹#›</a:t>
            </a:fld>
            <a:endParaRPr dirty="0">
              <a:solidFill>
                <a:prstClr val="black">
                  <a:tint val="75000"/>
                </a:prstClr>
              </a:solidFill>
            </a:endParaRPr>
          </a:p>
        </p:txBody>
      </p:sp>
      <p:sp>
        <p:nvSpPr>
          <p:cNvPr id="5" name="Line 10"/>
          <p:cNvSpPr>
            <a:spLocks noChangeShapeType="1"/>
          </p:cNvSpPr>
          <p:nvPr userDrawn="1"/>
        </p:nvSpPr>
        <p:spPr bwMode="auto">
          <a:xfrm>
            <a:off x="534670" y="1151058"/>
            <a:ext cx="9624060" cy="0"/>
          </a:xfrm>
          <a:prstGeom prst="line">
            <a:avLst/>
          </a:prstGeom>
          <a:noFill/>
          <a:ln w="19050">
            <a:solidFill>
              <a:schemeClr val="accent2"/>
            </a:solidFill>
            <a:round/>
            <a:headEnd/>
            <a:tailEnd/>
          </a:ln>
          <a:effectLst/>
        </p:spPr>
        <p:txBody>
          <a:bodyPr wrap="none" lIns="104172" tIns="52085" rIns="104172" bIns="5208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6" name="Line 11"/>
          <p:cNvSpPr>
            <a:spLocks noChangeShapeType="1"/>
          </p:cNvSpPr>
          <p:nvPr userDrawn="1"/>
        </p:nvSpPr>
        <p:spPr bwMode="auto">
          <a:xfrm>
            <a:off x="687070" y="7034935"/>
            <a:ext cx="9624060" cy="0"/>
          </a:xfrm>
          <a:prstGeom prst="line">
            <a:avLst/>
          </a:prstGeom>
          <a:noFill/>
          <a:ln w="3175">
            <a:solidFill>
              <a:schemeClr val="tx1"/>
            </a:solidFill>
            <a:round/>
            <a:headEnd/>
            <a:tailEnd/>
          </a:ln>
          <a:effectLst/>
        </p:spPr>
        <p:txBody>
          <a:bodyPr wrap="none" lIns="104172" tIns="52085" rIns="104172" bIns="5208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7" name="TextBox 6"/>
          <p:cNvSpPr txBox="1"/>
          <p:nvPr userDrawn="1"/>
        </p:nvSpPr>
        <p:spPr>
          <a:xfrm>
            <a:off x="534670" y="7073056"/>
            <a:ext cx="842000" cy="218304"/>
          </a:xfrm>
          <a:prstGeom prst="rect">
            <a:avLst/>
          </a:prstGeom>
          <a:noFill/>
        </p:spPr>
        <p:txBody>
          <a:bodyPr wrap="square" lIns="0" tIns="0" rIns="0" bIns="0" rtlCol="0">
            <a:noAutofit/>
          </a:bodyPr>
          <a:lstStyle/>
          <a:p>
            <a:pPr defTabSz="1042990"/>
            <a:r>
              <a:rPr lang="en-GB" sz="1100" dirty="0" smtClean="0">
                <a:solidFill>
                  <a:srgbClr val="808080"/>
                </a:solidFill>
              </a:rPr>
              <a:t>Page </a:t>
            </a:r>
            <a:fld id="{9AE4D82F-B047-469B-AC52-A46321747EAF}" type="slidenum">
              <a:rPr lang="en-GB" sz="1100" smtClean="0">
                <a:solidFill>
                  <a:srgbClr val="808080"/>
                </a:solidFill>
              </a:rPr>
              <a:pPr defTabSz="1042990"/>
              <a:t>‹#›</a:t>
            </a:fld>
            <a:endParaRPr lang="en-GB" sz="1100" dirty="0">
              <a:solidFill>
                <a:srgbClr val="808080"/>
              </a:solidFill>
            </a:endParaRPr>
          </a:p>
        </p:txBody>
      </p:sp>
    </p:spTree>
    <p:extLst>
      <p:ext uri="{BB962C8B-B14F-4D97-AF65-F5344CB8AC3E}">
        <p14:creationId xmlns:p14="http://schemas.microsoft.com/office/powerpoint/2010/main" val="306869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8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with 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670" y="1554261"/>
            <a:ext cx="4724775" cy="705367"/>
          </a:xfrm>
        </p:spPr>
        <p:txBody>
          <a:bodyPr anchor="b"/>
          <a:lstStyle>
            <a:lvl1pPr marL="0" indent="0">
              <a:buNone/>
              <a:defRPr sz="2200" b="1">
                <a:solidFill>
                  <a:schemeClr val="bg1"/>
                </a:solidFill>
              </a:defRPr>
            </a:lvl1pPr>
            <a:lvl2pPr marL="497814" indent="0">
              <a:buNone/>
              <a:defRPr sz="2200" b="1"/>
            </a:lvl2pPr>
            <a:lvl3pPr marL="995627" indent="0">
              <a:buNone/>
              <a:defRPr sz="2000" b="1"/>
            </a:lvl3pPr>
            <a:lvl4pPr marL="1493441" indent="0">
              <a:buNone/>
              <a:defRPr sz="1700" b="1"/>
            </a:lvl4pPr>
            <a:lvl5pPr marL="1991254" indent="0">
              <a:buNone/>
              <a:defRPr sz="1700" b="1"/>
            </a:lvl5pPr>
            <a:lvl6pPr marL="2489068" indent="0">
              <a:buNone/>
              <a:defRPr sz="1700" b="1"/>
            </a:lvl6pPr>
            <a:lvl7pPr marL="2986881" indent="0">
              <a:buNone/>
              <a:defRPr sz="1700" b="1"/>
            </a:lvl7pPr>
            <a:lvl8pPr marL="3484696" indent="0">
              <a:buNone/>
              <a:defRPr sz="1700" b="1"/>
            </a:lvl8pPr>
            <a:lvl9pPr marL="3982509" indent="0">
              <a:buNone/>
              <a:defRPr sz="1700" b="1"/>
            </a:lvl9pPr>
          </a:lstStyle>
          <a:p>
            <a:pPr lvl="0"/>
            <a:r>
              <a:rPr lang="en-US" noProof="0"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200">
                <a:solidFill>
                  <a:schemeClr val="bg1"/>
                </a:solidFill>
              </a:defRPr>
            </a:lvl1pPr>
            <a:lvl2pPr>
              <a:defRPr sz="2200">
                <a:solidFill>
                  <a:schemeClr val="bg1"/>
                </a:solidFill>
              </a:defRPr>
            </a:lvl2pPr>
            <a:lvl3pPr>
              <a:defRPr sz="2200">
                <a:solidFill>
                  <a:schemeClr val="bg1"/>
                </a:solidFill>
              </a:defRPr>
            </a:lvl3pPr>
            <a:lvl4pPr>
              <a:defRPr sz="2000">
                <a:solidFill>
                  <a:schemeClr val="bg1"/>
                </a:solidFill>
              </a:defRPr>
            </a:lvl4pPr>
            <a:lvl5pPr>
              <a:defRPr sz="1700">
                <a:solidFill>
                  <a:schemeClr val="bg1"/>
                </a:solidFill>
              </a:defRPr>
            </a:lvl5pPr>
            <a:lvl6pPr>
              <a:defRPr sz="1700"/>
            </a:lvl6pPr>
            <a:lvl7pPr>
              <a:defRPr sz="1700"/>
            </a:lvl7pPr>
            <a:lvl8pPr>
              <a:defRPr sz="1700"/>
            </a:lvl8pPr>
            <a:lvl9pPr>
              <a:defRPr sz="17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3"/>
          </p:nvPr>
        </p:nvSpPr>
        <p:spPr>
          <a:xfrm>
            <a:off x="5432100" y="1554261"/>
            <a:ext cx="4726632" cy="705367"/>
          </a:xfrm>
        </p:spPr>
        <p:txBody>
          <a:bodyPr anchor="b"/>
          <a:lstStyle>
            <a:lvl1pPr marL="0" indent="0">
              <a:buNone/>
              <a:defRPr sz="2200" b="1">
                <a:solidFill>
                  <a:schemeClr val="bg1"/>
                </a:solidFill>
              </a:defRPr>
            </a:lvl1pPr>
            <a:lvl2pPr marL="497814" indent="0">
              <a:buNone/>
              <a:defRPr sz="2200" b="1"/>
            </a:lvl2pPr>
            <a:lvl3pPr marL="995627" indent="0">
              <a:buNone/>
              <a:defRPr sz="2000" b="1"/>
            </a:lvl3pPr>
            <a:lvl4pPr marL="1493441" indent="0">
              <a:buNone/>
              <a:defRPr sz="1700" b="1"/>
            </a:lvl4pPr>
            <a:lvl5pPr marL="1991254" indent="0">
              <a:buNone/>
              <a:defRPr sz="1700" b="1"/>
            </a:lvl5pPr>
            <a:lvl6pPr marL="2489068" indent="0">
              <a:buNone/>
              <a:defRPr sz="1700" b="1"/>
            </a:lvl6pPr>
            <a:lvl7pPr marL="2986881" indent="0">
              <a:buNone/>
              <a:defRPr sz="1700" b="1"/>
            </a:lvl7pPr>
            <a:lvl8pPr marL="3484696" indent="0">
              <a:buNone/>
              <a:defRPr sz="1700" b="1"/>
            </a:lvl8pPr>
            <a:lvl9pPr marL="3982509" indent="0">
              <a:buNone/>
              <a:defRPr sz="1700" b="1"/>
            </a:lvl9pPr>
          </a:lstStyle>
          <a:p>
            <a:pPr lvl="0"/>
            <a:r>
              <a:rPr lang="en-US" noProof="0" smtClean="0"/>
              <a:t>Click to edit Master text styles</a:t>
            </a:r>
          </a:p>
        </p:txBody>
      </p:sp>
      <p:sp>
        <p:nvSpPr>
          <p:cNvPr id="6" name="Content Placeholder 5"/>
          <p:cNvSpPr>
            <a:spLocks noGrp="1"/>
          </p:cNvSpPr>
          <p:nvPr>
            <p:ph sz="quarter" idx="4"/>
          </p:nvPr>
        </p:nvSpPr>
        <p:spPr>
          <a:xfrm>
            <a:off x="5432100" y="2397901"/>
            <a:ext cx="4726632" cy="4356478"/>
          </a:xfrm>
        </p:spPr>
        <p:txBody>
          <a:bodyPr/>
          <a:lstStyle>
            <a:lvl1pPr>
              <a:defRPr sz="2200" b="1">
                <a:solidFill>
                  <a:schemeClr val="bg1"/>
                </a:solidFill>
              </a:defRPr>
            </a:lvl1pPr>
            <a:lvl2pPr>
              <a:defRPr sz="2200">
                <a:solidFill>
                  <a:schemeClr val="bg1"/>
                </a:solidFill>
              </a:defRPr>
            </a:lvl2pPr>
            <a:lvl3pPr>
              <a:defRPr sz="2200">
                <a:solidFill>
                  <a:schemeClr val="bg1"/>
                </a:solidFill>
              </a:defRPr>
            </a:lvl3pPr>
            <a:lvl4pPr>
              <a:defRPr sz="1700">
                <a:solidFill>
                  <a:schemeClr val="bg1"/>
                </a:solidFill>
              </a:defRPr>
            </a:lvl4pPr>
            <a:lvl5pPr>
              <a:defRPr sz="1700">
                <a:solidFill>
                  <a:schemeClr val="bg1"/>
                </a:solidFill>
              </a:defRPr>
            </a:lvl5pPr>
            <a:lvl6pPr>
              <a:defRPr sz="1700"/>
            </a:lvl6pPr>
            <a:lvl7pPr>
              <a:defRPr sz="1700"/>
            </a:lvl7pPr>
            <a:lvl8pPr>
              <a:defRPr sz="1700"/>
            </a:lvl8pPr>
            <a:lvl9pPr>
              <a:defRPr sz="17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itle 1"/>
          <p:cNvSpPr>
            <a:spLocks noGrp="1"/>
          </p:cNvSpPr>
          <p:nvPr>
            <p:ph type="title"/>
          </p:nvPr>
        </p:nvSpPr>
        <p:spPr>
          <a:xfrm>
            <a:off x="534670" y="220538"/>
            <a:ext cx="9627773" cy="952159"/>
          </a:xfrm>
        </p:spPr>
        <p:txBody>
          <a:bodyPr/>
          <a:lstStyle>
            <a:lvl1pPr>
              <a:defRPr>
                <a:solidFill>
                  <a:schemeClr val="bg1"/>
                </a:solidFill>
              </a:defRPr>
            </a:lvl1pPr>
          </a:lstStyle>
          <a:p>
            <a:r>
              <a:rPr lang="en-US" noProof="0" smtClean="0"/>
              <a:t>Click to edit Master title style</a:t>
            </a:r>
            <a:endParaRPr lang="en-US" noProof="0"/>
          </a:p>
        </p:txBody>
      </p:sp>
      <p:cxnSp>
        <p:nvCxnSpPr>
          <p:cNvPr id="9" name="Straight Connector 8"/>
          <p:cNvCxnSpPr/>
          <p:nvPr userDrawn="1"/>
        </p:nvCxnSpPr>
        <p:spPr>
          <a:xfrm>
            <a:off x="540243" y="2268379"/>
            <a:ext cx="4747052" cy="0"/>
          </a:xfrm>
          <a:prstGeom prst="line">
            <a:avLst/>
          </a:prstGeom>
          <a:ln w="19050">
            <a:solidFill>
              <a:srgbClr val="808080"/>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428390" y="2268379"/>
            <a:ext cx="4747052" cy="0"/>
          </a:xfrm>
          <a:prstGeom prst="line">
            <a:avLst/>
          </a:prstGeom>
          <a:ln w="19050">
            <a:solidFill>
              <a:srgbClr val="80808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15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1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divider">
    <p:spTree>
      <p:nvGrpSpPr>
        <p:cNvPr id="1" name=""/>
        <p:cNvGrpSpPr/>
        <p:nvPr/>
      </p:nvGrpSpPr>
      <p:grpSpPr>
        <a:xfrm>
          <a:off x="0" y="0"/>
          <a:ext cx="0" cy="0"/>
          <a:chOff x="0" y="0"/>
          <a:chExt cx="0" cy="0"/>
        </a:xfrm>
      </p:grpSpPr>
      <p:sp>
        <p:nvSpPr>
          <p:cNvPr id="5" name="Rectangle 4"/>
          <p:cNvSpPr/>
          <p:nvPr userDrawn="1"/>
        </p:nvSpPr>
        <p:spPr>
          <a:xfrm>
            <a:off x="445558" y="6637109"/>
            <a:ext cx="9891395" cy="336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ctr"/>
          <a:lstStyle/>
          <a:p>
            <a:pPr algn="ctr" defTabSz="914400" fontAlgn="base">
              <a:spcBef>
                <a:spcPct val="0"/>
              </a:spcBef>
              <a:spcAft>
                <a:spcPct val="0"/>
              </a:spcAft>
            </a:pPr>
            <a:endParaRPr lang="en-US" sz="1800">
              <a:solidFill>
                <a:srgbClr val="646464"/>
              </a:solidFill>
            </a:endParaRPr>
          </a:p>
        </p:txBody>
      </p:sp>
      <p:sp>
        <p:nvSpPr>
          <p:cNvPr id="4" name="Rectangle 3"/>
          <p:cNvSpPr/>
          <p:nvPr userDrawn="1"/>
        </p:nvSpPr>
        <p:spPr>
          <a:xfrm>
            <a:off x="445558" y="1008168"/>
            <a:ext cx="9891395" cy="336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ctr"/>
          <a:lstStyle/>
          <a:p>
            <a:pPr algn="ctr" defTabSz="914400" fontAlgn="base">
              <a:spcBef>
                <a:spcPct val="0"/>
              </a:spcBef>
              <a:spcAft>
                <a:spcPct val="0"/>
              </a:spcAft>
            </a:pPr>
            <a:endParaRPr lang="en-US" sz="180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8" name="Picture Placeholder 6"/>
          <p:cNvSpPr>
            <a:spLocks noGrp="1"/>
          </p:cNvSpPr>
          <p:nvPr>
            <p:ph type="pic" sz="quarter" idx="10"/>
          </p:nvPr>
        </p:nvSpPr>
        <p:spPr bwMode="auto">
          <a:xfrm>
            <a:off x="540243" y="1197202"/>
            <a:ext cx="9635199" cy="5653486"/>
          </a:xfrm>
          <a:custGeom>
            <a:avLst/>
            <a:gdLst>
              <a:gd name="connsiteX0" fmla="*/ 0 w 8239125"/>
              <a:gd name="connsiteY0" fmla="*/ 0 h 5162550"/>
              <a:gd name="connsiteX1" fmla="*/ 8239125 w 8239125"/>
              <a:gd name="connsiteY1" fmla="*/ 0 h 5162550"/>
              <a:gd name="connsiteX2" fmla="*/ 8239125 w 8239125"/>
              <a:gd name="connsiteY2" fmla="*/ 5162550 h 5162550"/>
              <a:gd name="connsiteX3" fmla="*/ 0 w 8239125"/>
              <a:gd name="connsiteY3" fmla="*/ 5162550 h 5162550"/>
              <a:gd name="connsiteX4" fmla="*/ 0 w 8239125"/>
              <a:gd name="connsiteY4" fmla="*/ 0 h 5162550"/>
              <a:gd name="connsiteX0" fmla="*/ 0 w 8239125"/>
              <a:gd name="connsiteY0" fmla="*/ 0 h 5162550"/>
              <a:gd name="connsiteX1" fmla="*/ 8239125 w 8239125"/>
              <a:gd name="connsiteY1" fmla="*/ 0 h 5162550"/>
              <a:gd name="connsiteX2" fmla="*/ 7158037 w 8239125"/>
              <a:gd name="connsiteY2" fmla="*/ 5162550 h 5162550"/>
              <a:gd name="connsiteX3" fmla="*/ 0 w 8239125"/>
              <a:gd name="connsiteY3" fmla="*/ 5162550 h 5162550"/>
              <a:gd name="connsiteX4" fmla="*/ 0 w 8239125"/>
              <a:gd name="connsiteY4" fmla="*/ 0 h 5162550"/>
              <a:gd name="connsiteX0" fmla="*/ 0 w 8239125"/>
              <a:gd name="connsiteY0" fmla="*/ 0 h 5162550"/>
              <a:gd name="connsiteX1" fmla="*/ 8239125 w 8239125"/>
              <a:gd name="connsiteY1" fmla="*/ 0 h 5162550"/>
              <a:gd name="connsiteX2" fmla="*/ 7240587 w 8239125"/>
              <a:gd name="connsiteY2" fmla="*/ 5156157 h 5162550"/>
              <a:gd name="connsiteX3" fmla="*/ 0 w 8239125"/>
              <a:gd name="connsiteY3" fmla="*/ 5162550 h 5162550"/>
              <a:gd name="connsiteX4" fmla="*/ 0 w 8239125"/>
              <a:gd name="connsiteY4" fmla="*/ 0 h 516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125" h="5162550">
                <a:moveTo>
                  <a:pt x="0" y="0"/>
                </a:moveTo>
                <a:lnTo>
                  <a:pt x="8239125" y="0"/>
                </a:lnTo>
                <a:lnTo>
                  <a:pt x="7240587" y="5156157"/>
                </a:lnTo>
                <a:lnTo>
                  <a:pt x="0" y="5162550"/>
                </a:lnTo>
                <a:lnTo>
                  <a:pt x="0" y="0"/>
                </a:lnTo>
                <a:close/>
              </a:path>
            </a:pathLst>
          </a:custGeom>
          <a:noFill/>
          <a:ln w="9525">
            <a:noFill/>
            <a:miter lim="800000"/>
            <a:headEnd/>
            <a:tailEnd/>
          </a:ln>
          <a:effectLst/>
        </p:spPr>
        <p:txBody>
          <a:bodyPr/>
          <a:lstStyle>
            <a:lvl1pPr>
              <a:defRPr sz="100" b="0"/>
            </a:lvl1pPr>
          </a:lstStyle>
          <a:p>
            <a:r>
              <a:rPr lang="en-US" smtClean="0"/>
              <a:t>Click icon to add picture</a:t>
            </a:r>
            <a:endParaRPr lang="en-US"/>
          </a:p>
        </p:txBody>
      </p:sp>
    </p:spTree>
    <p:extLst>
      <p:ext uri="{BB962C8B-B14F-4D97-AF65-F5344CB8AC3E}">
        <p14:creationId xmlns:p14="http://schemas.microsoft.com/office/powerpoint/2010/main" val="270186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222273"/>
            <a:ext cx="9624060" cy="948631"/>
          </a:xfrm>
          <a:prstGeom prst="rect">
            <a:avLst/>
          </a:prstGeom>
        </p:spPr>
        <p:txBody>
          <a:bodyPr vert="horz" lIns="0" tIns="0" rIns="0" bIns="0" rtlCol="0" anchor="t" anchorCtr="0">
            <a:noAutofit/>
          </a:bodyPr>
          <a:lstStyle/>
          <a:p>
            <a:r>
              <a:rPr lang="de-DE" dirty="0" smtClean="0"/>
              <a:t>Titelmasterformat durch Klicken bearbeiten</a:t>
            </a:r>
            <a:endParaRPr lang="en-GB" dirty="0"/>
          </a:p>
        </p:txBody>
      </p:sp>
      <p:sp>
        <p:nvSpPr>
          <p:cNvPr id="3" name="Text Placeholder 2"/>
          <p:cNvSpPr>
            <a:spLocks noGrp="1"/>
          </p:cNvSpPr>
          <p:nvPr>
            <p:ph type="body" idx="1"/>
          </p:nvPr>
        </p:nvSpPr>
        <p:spPr>
          <a:xfrm>
            <a:off x="534670" y="1571790"/>
            <a:ext cx="9624060" cy="5179763"/>
          </a:xfrm>
          <a:prstGeom prst="rect">
            <a:avLst/>
          </a:prstGeom>
        </p:spPr>
        <p:txBody>
          <a:bodyPr vert="horz" lIns="0" tIns="0" rIns="0" bIns="0" rtlCol="0" anchor="t" anchorCtr="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Footer Placeholder 4"/>
          <p:cNvSpPr>
            <a:spLocks noGrp="1"/>
          </p:cNvSpPr>
          <p:nvPr>
            <p:ph type="ftr" sz="quarter" idx="3"/>
          </p:nvPr>
        </p:nvSpPr>
        <p:spPr>
          <a:xfrm>
            <a:off x="3026990" y="7073059"/>
            <a:ext cx="4016340" cy="222273"/>
          </a:xfrm>
          <a:prstGeom prst="rect">
            <a:avLst/>
          </a:prstGeom>
        </p:spPr>
        <p:txBody>
          <a:bodyPr vert="horz" lIns="0" tIns="0" rIns="0" bIns="0" rtlCol="0" anchor="t" anchorCtr="0">
            <a:noAutofit/>
          </a:bodyPr>
          <a:lstStyle>
            <a:lvl1pPr algn="l">
              <a:defRPr sz="1100">
                <a:solidFill>
                  <a:schemeClr val="bg1"/>
                </a:solidFill>
              </a:defRPr>
            </a:lvl1pPr>
          </a:lstStyle>
          <a:p>
            <a:r>
              <a:rPr lang="en-US" dirty="0" err="1" smtClean="0"/>
              <a:t>Conferinta</a:t>
            </a:r>
            <a:r>
              <a:rPr lang="en-US" dirty="0" smtClean="0"/>
              <a:t> an</a:t>
            </a:r>
            <a:r>
              <a:rPr lang="ro-RO" dirty="0" smtClean="0"/>
              <a:t>uală de fiscalitate</a:t>
            </a:r>
            <a:endParaRPr lang="en-GB" dirty="0"/>
          </a:p>
        </p:txBody>
      </p:sp>
      <p:sp>
        <p:nvSpPr>
          <p:cNvPr id="7" name="TextBox 6"/>
          <p:cNvSpPr txBox="1"/>
          <p:nvPr/>
        </p:nvSpPr>
        <p:spPr>
          <a:xfrm>
            <a:off x="534670" y="7073056"/>
            <a:ext cx="842000" cy="218304"/>
          </a:xfrm>
          <a:prstGeom prst="rect">
            <a:avLst/>
          </a:prstGeom>
          <a:noFill/>
        </p:spPr>
        <p:txBody>
          <a:bodyPr wrap="square" lIns="0" tIns="0" rIns="0" bIns="0" rtlCol="0">
            <a:noAutofit/>
          </a:bodyPr>
          <a:lstStyle/>
          <a:p>
            <a:r>
              <a:rPr lang="en-GB" sz="1100" dirty="0" err="1" smtClean="0">
                <a:solidFill>
                  <a:schemeClr val="bg1"/>
                </a:solidFill>
              </a:rPr>
              <a:t>Pagina</a:t>
            </a:r>
            <a:r>
              <a:rPr lang="en-GB" sz="1100" dirty="0" smtClean="0">
                <a:solidFill>
                  <a:schemeClr val="bg1"/>
                </a:solidFill>
              </a:rPr>
              <a:t> </a:t>
            </a:r>
            <a:fld id="{9AE4D82F-B047-469B-AC52-A46321747EAF}" type="slidenum">
              <a:rPr lang="en-GB" sz="1100" smtClean="0">
                <a:solidFill>
                  <a:schemeClr val="bg1"/>
                </a:solidFill>
              </a:rPr>
              <a:pPr/>
              <a:t>‹#›</a:t>
            </a:fld>
            <a:endParaRPr lang="en-GB" sz="1100" dirty="0">
              <a:solidFill>
                <a:schemeClr val="bg1"/>
              </a:solidFill>
            </a:endParaRPr>
          </a:p>
        </p:txBody>
      </p:sp>
      <p:grpSp>
        <p:nvGrpSpPr>
          <p:cNvPr id="9" name="Group 7"/>
          <p:cNvGrpSpPr/>
          <p:nvPr/>
        </p:nvGrpSpPr>
        <p:grpSpPr bwMode="gray">
          <a:xfrm>
            <a:off x="9824311" y="7110886"/>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 bg1="lt1" tx1="dk1" bg2="lt2" tx2="dk2" accent1="accent1" accent2="accent2" accent3="accent3" accent4="accent4" accent5="accent5" accent6="accent6" hlink="hlink" folHlink="folHlink"/>
  <p:sldLayoutIdLst>
    <p:sldLayoutId id="2147483667" r:id="rId1"/>
    <p:sldLayoutId id="2147483987" r:id="rId2"/>
    <p:sldLayoutId id="2147483915" r:id="rId3"/>
    <p:sldLayoutId id="2147484008" r:id="rId4"/>
    <p:sldLayoutId id="2147484010" r:id="rId5"/>
    <p:sldLayoutId id="2147484011" r:id="rId6"/>
    <p:sldLayoutId id="2147484013" r:id="rId7"/>
  </p:sldLayoutIdLst>
  <p:timing>
    <p:tnLst>
      <p:par>
        <p:cTn id="1" dur="indefinite" restart="never" nodeType="tmRoot"/>
      </p:par>
    </p:tnLst>
  </p:timing>
  <p:hf sldNum="0" hdr="0" dt="0"/>
  <p:txStyles>
    <p:titleStyle>
      <a:lvl1pPr algn="l" defTabSz="1041703"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56725" indent="-356725" algn="l" defTabSz="1041703"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1865" indent="-355137" algn="l" defTabSz="1041703" rtl="0" eaLnBrk="1" latinLnBrk="0" hangingPunct="1">
        <a:spcBef>
          <a:spcPct val="20000"/>
        </a:spcBef>
        <a:buClr>
          <a:schemeClr val="accent2"/>
        </a:buClr>
        <a:buSzPct val="70000"/>
        <a:buFont typeface="Arial" pitchFamily="34" charset="0"/>
        <a:buChar char="►"/>
        <a:defRPr sz="2100" kern="1200">
          <a:solidFill>
            <a:schemeClr val="bg1"/>
          </a:solidFill>
          <a:latin typeface="+mn-lt"/>
          <a:ea typeface="+mn-ea"/>
          <a:cs typeface="+mn-cs"/>
        </a:defRPr>
      </a:lvl2pPr>
      <a:lvl3pPr marL="1078099" indent="-366235" algn="l" defTabSz="1041703"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mn-cs"/>
        </a:defRPr>
      </a:lvl3pPr>
      <a:lvl4pPr marL="1433238" indent="-355137" algn="l" defTabSz="1041703"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9962" indent="-356725" algn="l" defTabSz="1041703"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864682"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5533"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6386"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7237"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1703" rtl="0" eaLnBrk="1" latinLnBrk="0" hangingPunct="1">
        <a:defRPr sz="2100" kern="1200">
          <a:solidFill>
            <a:schemeClr val="tx1"/>
          </a:solidFill>
          <a:latin typeface="+mn-lt"/>
          <a:ea typeface="+mn-ea"/>
          <a:cs typeface="+mn-cs"/>
        </a:defRPr>
      </a:lvl1pPr>
      <a:lvl2pPr marL="520851" algn="l" defTabSz="1041703" rtl="0" eaLnBrk="1" latinLnBrk="0" hangingPunct="1">
        <a:defRPr sz="2100" kern="1200">
          <a:solidFill>
            <a:schemeClr val="tx1"/>
          </a:solidFill>
          <a:latin typeface="+mn-lt"/>
          <a:ea typeface="+mn-ea"/>
          <a:cs typeface="+mn-cs"/>
        </a:defRPr>
      </a:lvl2pPr>
      <a:lvl3pPr marL="1041703" algn="l" defTabSz="1041703" rtl="0" eaLnBrk="1" latinLnBrk="0" hangingPunct="1">
        <a:defRPr sz="2100" kern="1200">
          <a:solidFill>
            <a:schemeClr val="tx1"/>
          </a:solidFill>
          <a:latin typeface="+mn-lt"/>
          <a:ea typeface="+mn-ea"/>
          <a:cs typeface="+mn-cs"/>
        </a:defRPr>
      </a:lvl3pPr>
      <a:lvl4pPr marL="1562553" algn="l" defTabSz="1041703" rtl="0" eaLnBrk="1" latinLnBrk="0" hangingPunct="1">
        <a:defRPr sz="2100" kern="1200">
          <a:solidFill>
            <a:schemeClr val="tx1"/>
          </a:solidFill>
          <a:latin typeface="+mn-lt"/>
          <a:ea typeface="+mn-ea"/>
          <a:cs typeface="+mn-cs"/>
        </a:defRPr>
      </a:lvl4pPr>
      <a:lvl5pPr marL="2083407" algn="l" defTabSz="1041703" rtl="0" eaLnBrk="1" latinLnBrk="0" hangingPunct="1">
        <a:defRPr sz="2100" kern="1200">
          <a:solidFill>
            <a:schemeClr val="tx1"/>
          </a:solidFill>
          <a:latin typeface="+mn-lt"/>
          <a:ea typeface="+mn-ea"/>
          <a:cs typeface="+mn-cs"/>
        </a:defRPr>
      </a:lvl5pPr>
      <a:lvl6pPr marL="2604256" algn="l" defTabSz="1041703" rtl="0" eaLnBrk="1" latinLnBrk="0" hangingPunct="1">
        <a:defRPr sz="2100" kern="1200">
          <a:solidFill>
            <a:schemeClr val="tx1"/>
          </a:solidFill>
          <a:latin typeface="+mn-lt"/>
          <a:ea typeface="+mn-ea"/>
          <a:cs typeface="+mn-cs"/>
        </a:defRPr>
      </a:lvl6pPr>
      <a:lvl7pPr marL="3125108" algn="l" defTabSz="1041703" rtl="0" eaLnBrk="1" latinLnBrk="0" hangingPunct="1">
        <a:defRPr sz="2100" kern="1200">
          <a:solidFill>
            <a:schemeClr val="tx1"/>
          </a:solidFill>
          <a:latin typeface="+mn-lt"/>
          <a:ea typeface="+mn-ea"/>
          <a:cs typeface="+mn-cs"/>
        </a:defRPr>
      </a:lvl7pPr>
      <a:lvl8pPr marL="3645961" algn="l" defTabSz="1041703" rtl="0" eaLnBrk="1" latinLnBrk="0" hangingPunct="1">
        <a:defRPr sz="2100" kern="1200">
          <a:solidFill>
            <a:schemeClr val="tx1"/>
          </a:solidFill>
          <a:latin typeface="+mn-lt"/>
          <a:ea typeface="+mn-ea"/>
          <a:cs typeface="+mn-cs"/>
        </a:defRPr>
      </a:lvl8pPr>
      <a:lvl9pPr marL="4166810" algn="l" defTabSz="104170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9331" y="1967904"/>
            <a:ext cx="7573917" cy="1380679"/>
          </a:xfrm>
        </p:spPr>
        <p:txBody>
          <a:bodyPr/>
          <a:lstStyle/>
          <a:p>
            <a:pPr>
              <a:spcBef>
                <a:spcPts val="299"/>
              </a:spcBef>
            </a:pPr>
            <a:r>
              <a:rPr lang="en-GB" sz="3400" dirty="0" smtClean="0"/>
              <a:t>What the BEPS?</a:t>
            </a:r>
            <a:r>
              <a:rPr lang="ro-RO" sz="3400" dirty="0" smtClean="0"/>
              <a:t> </a:t>
            </a:r>
            <a:endParaRPr lang="en-GB" sz="3400" dirty="0"/>
          </a:p>
        </p:txBody>
      </p:sp>
      <p:sp>
        <p:nvSpPr>
          <p:cNvPr id="3" name="Title 1"/>
          <p:cNvSpPr txBox="1">
            <a:spLocks/>
          </p:cNvSpPr>
          <p:nvPr/>
        </p:nvSpPr>
        <p:spPr>
          <a:xfrm>
            <a:off x="2669331" y="311720"/>
            <a:ext cx="7573917" cy="1380679"/>
          </a:xfrm>
          <a:prstGeom prst="rect">
            <a:avLst/>
          </a:prstGeom>
        </p:spPr>
        <p:txBody>
          <a:bodyPr vert="horz" lIns="0" tIns="0" rIns="0" bIns="0" rtlCol="0" anchor="t" anchorCtr="0">
            <a:noAutofit/>
          </a:bodyPr>
          <a:lstStyle>
            <a:lvl1pPr algn="l" defTabSz="1042136"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pPr>
              <a:spcBef>
                <a:spcPts val="299"/>
              </a:spcBef>
            </a:pPr>
            <a:r>
              <a:rPr lang="en-GB" sz="1900" dirty="0" smtClean="0">
                <a:solidFill>
                  <a:schemeClr val="tx1"/>
                </a:solidFill>
              </a:rPr>
              <a:t>EY Romania</a:t>
            </a:r>
          </a:p>
          <a:p>
            <a:pPr>
              <a:spcBef>
                <a:spcPts val="299"/>
              </a:spcBef>
            </a:pPr>
            <a:endParaRPr lang="en-GB" sz="1900" dirty="0" smtClean="0">
              <a:solidFill>
                <a:schemeClr val="tx1"/>
              </a:solidFill>
            </a:endParaRPr>
          </a:p>
        </p:txBody>
      </p:sp>
      <p:sp>
        <p:nvSpPr>
          <p:cNvPr id="4" name="Title 1"/>
          <p:cNvSpPr txBox="1">
            <a:spLocks/>
          </p:cNvSpPr>
          <p:nvPr/>
        </p:nvSpPr>
        <p:spPr>
          <a:xfrm>
            <a:off x="2835425" y="6804967"/>
            <a:ext cx="7573917" cy="533797"/>
          </a:xfrm>
          <a:prstGeom prst="rect">
            <a:avLst/>
          </a:prstGeom>
        </p:spPr>
        <p:txBody>
          <a:bodyPr vert="horz" lIns="0" tIns="0" rIns="0" bIns="0" rtlCol="0" anchor="t" anchorCtr="0">
            <a:noAutofit/>
          </a:bodyPr>
          <a:lstStyle>
            <a:lvl1pPr algn="l" defTabSz="1041703"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pPr algn="r">
              <a:spcBef>
                <a:spcPts val="299"/>
              </a:spcBef>
            </a:pPr>
            <a:r>
              <a:rPr lang="ro-RO" sz="1600" dirty="0" smtClean="0"/>
              <a:t>Gabriel Sincu – Executive Director, Tax Advisory Services</a:t>
            </a:r>
          </a:p>
        </p:txBody>
      </p:sp>
    </p:spTree>
    <p:extLst>
      <p:ext uri="{BB962C8B-B14F-4D97-AF65-F5344CB8AC3E}">
        <p14:creationId xmlns:p14="http://schemas.microsoft.com/office/powerpoint/2010/main" val="3486496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Care </a:t>
            </a:r>
            <a:r>
              <a:rPr lang="en-GB" dirty="0" err="1" smtClean="0">
                <a:solidFill>
                  <a:schemeClr val="tx1"/>
                </a:solidFill>
              </a:rPr>
              <a:t>este</a:t>
            </a:r>
            <a:r>
              <a:rPr lang="en-GB" dirty="0" smtClean="0">
                <a:solidFill>
                  <a:schemeClr val="tx1"/>
                </a:solidFill>
              </a:rPr>
              <a:t> </a:t>
            </a:r>
            <a:r>
              <a:rPr lang="ro-RO" dirty="0" smtClean="0">
                <a:solidFill>
                  <a:schemeClr val="tx1"/>
                </a:solidFill>
              </a:rPr>
              <a:t>legătura dintre aselenizare și legislația privind prețurile de transfer?</a:t>
            </a:r>
            <a:r>
              <a:rPr lang="en-US" sz="2400" dirty="0"/>
              <a:t/>
            </a:r>
            <a:br>
              <a:rPr lang="en-US" sz="2400" dirty="0"/>
            </a:br>
            <a:endParaRPr lang="el-G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70" y="1332359"/>
            <a:ext cx="4264550" cy="32943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112" y="2955931"/>
            <a:ext cx="2232248" cy="37770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0597" y="1896661"/>
            <a:ext cx="3672408" cy="3252122"/>
          </a:xfrm>
          <a:prstGeom prst="rect">
            <a:avLst/>
          </a:prstGeom>
        </p:spPr>
      </p:pic>
      <p:sp>
        <p:nvSpPr>
          <p:cNvPr id="8" name="Content Placeholder 2"/>
          <p:cNvSpPr txBox="1">
            <a:spLocks/>
          </p:cNvSpPr>
          <p:nvPr/>
        </p:nvSpPr>
        <p:spPr>
          <a:xfrm>
            <a:off x="4914652" y="1331868"/>
            <a:ext cx="5616624" cy="504547"/>
          </a:xfrm>
          <a:prstGeom prst="rect">
            <a:avLst/>
          </a:prstGeom>
        </p:spPr>
        <p:txBody>
          <a:bodyPr vert="horz" lIns="0" tIns="0" rIns="0" bIns="0" rtlCol="0" anchor="t" anchorCtr="0">
            <a:noAutofit/>
          </a:bodyPr>
          <a:lstStyle>
            <a:lvl1pPr marL="356725" indent="-356725" algn="l" defTabSz="1041703"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1865" indent="-355137" algn="l" defTabSz="1041703" rtl="0" eaLnBrk="1" latinLnBrk="0" hangingPunct="1">
              <a:spcBef>
                <a:spcPct val="20000"/>
              </a:spcBef>
              <a:buClr>
                <a:schemeClr val="accent2"/>
              </a:buClr>
              <a:buSzPct val="70000"/>
              <a:buFont typeface="Arial" pitchFamily="34" charset="0"/>
              <a:buChar char="►"/>
              <a:defRPr sz="2100" kern="1200">
                <a:solidFill>
                  <a:schemeClr val="bg1"/>
                </a:solidFill>
                <a:latin typeface="+mn-lt"/>
                <a:ea typeface="+mn-ea"/>
                <a:cs typeface="+mn-cs"/>
              </a:defRPr>
            </a:lvl2pPr>
            <a:lvl3pPr marL="1078099" indent="-366235" algn="l" defTabSz="1041703"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mn-cs"/>
              </a:defRPr>
            </a:lvl3pPr>
            <a:lvl4pPr marL="1433238" indent="-355137" algn="l" defTabSz="1041703"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9962" indent="-356725" algn="l" defTabSz="1041703"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864682"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5533"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6386"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7237"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ro-RO" sz="1800" i="1" dirty="0">
                <a:solidFill>
                  <a:schemeClr val="tx1"/>
                </a:solidFill>
              </a:rPr>
              <a:t>”</a:t>
            </a:r>
            <a:r>
              <a:rPr lang="ro-RO" sz="1800" i="1" dirty="0" smtClean="0">
                <a:solidFill>
                  <a:schemeClr val="tx1"/>
                </a:solidFill>
              </a:rPr>
              <a:t>We choose to go to the Moon!” – </a:t>
            </a:r>
            <a:r>
              <a:rPr lang="ro-RO" sz="1800" b="1" dirty="0" smtClean="0">
                <a:solidFill>
                  <a:schemeClr val="tx1"/>
                </a:solidFill>
              </a:rPr>
              <a:t>20 Septembrie 1962</a:t>
            </a:r>
            <a:endParaRPr lang="en-GB" sz="1800" i="1" dirty="0" smtClean="0">
              <a:solidFill>
                <a:schemeClr val="tx1"/>
              </a:solidFill>
            </a:endParaRPr>
          </a:p>
        </p:txBody>
      </p:sp>
      <p:sp>
        <p:nvSpPr>
          <p:cNvPr id="9" name="Content Placeholder 2"/>
          <p:cNvSpPr txBox="1">
            <a:spLocks/>
          </p:cNvSpPr>
          <p:nvPr/>
        </p:nvSpPr>
        <p:spPr>
          <a:xfrm>
            <a:off x="666180" y="5364807"/>
            <a:ext cx="6801060" cy="1495862"/>
          </a:xfrm>
          <a:prstGeom prst="rect">
            <a:avLst/>
          </a:prstGeom>
        </p:spPr>
        <p:txBody>
          <a:bodyPr vert="horz" lIns="0" tIns="0" rIns="0" bIns="0" rtlCol="0" anchor="t" anchorCtr="0">
            <a:noAutofit/>
          </a:bodyPr>
          <a:lstStyle>
            <a:lvl1pPr marL="356725" indent="-356725" algn="l" defTabSz="1041703"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1865" indent="-355137" algn="l" defTabSz="1041703" rtl="0" eaLnBrk="1" latinLnBrk="0" hangingPunct="1">
              <a:spcBef>
                <a:spcPct val="20000"/>
              </a:spcBef>
              <a:buClr>
                <a:schemeClr val="accent2"/>
              </a:buClr>
              <a:buSzPct val="70000"/>
              <a:buFont typeface="Arial" pitchFamily="34" charset="0"/>
              <a:buChar char="►"/>
              <a:defRPr sz="2100" kern="1200">
                <a:solidFill>
                  <a:schemeClr val="bg1"/>
                </a:solidFill>
                <a:latin typeface="+mn-lt"/>
                <a:ea typeface="+mn-ea"/>
                <a:cs typeface="+mn-cs"/>
              </a:defRPr>
            </a:lvl2pPr>
            <a:lvl3pPr marL="1078099" indent="-366235" algn="l" defTabSz="1041703"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mn-cs"/>
              </a:defRPr>
            </a:lvl3pPr>
            <a:lvl4pPr marL="1433238" indent="-355137" algn="l" defTabSz="1041703"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9962" indent="-356725" algn="l" defTabSz="1041703"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864682"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5533"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6386"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27237" indent="-260426" algn="l" defTabSz="104170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ro-RO" sz="1800" i="1" dirty="0">
                <a:solidFill>
                  <a:schemeClr val="tx1"/>
                </a:solidFill>
              </a:rPr>
              <a:t>”</a:t>
            </a:r>
            <a:r>
              <a:rPr lang="en-US" sz="1800" i="1" dirty="0" smtClean="0">
                <a:solidFill>
                  <a:schemeClr val="tx1"/>
                </a:solidFill>
              </a:rPr>
              <a:t>American </a:t>
            </a:r>
            <a:r>
              <a:rPr lang="en-US" sz="1800" i="1" dirty="0">
                <a:solidFill>
                  <a:schemeClr val="tx1"/>
                </a:solidFill>
              </a:rPr>
              <a:t>firms have arranged their corporate structures--aided by artificial arrangements between parent and subsidiary regarding intercompany pricing, the transfer of patent licensing rights, the shifting of management fees, and similar practices which maximize the accumulation of profits in the </a:t>
            </a:r>
            <a:r>
              <a:rPr lang="en-US" sz="1800" i="1" dirty="0" smtClean="0">
                <a:solidFill>
                  <a:schemeClr val="tx1"/>
                </a:solidFill>
              </a:rPr>
              <a:t>tax haven</a:t>
            </a:r>
            <a:r>
              <a:rPr lang="ro-RO" sz="1800" i="1" dirty="0" smtClean="0">
                <a:solidFill>
                  <a:schemeClr val="tx1"/>
                </a:solidFill>
              </a:rPr>
              <a:t>.</a:t>
            </a:r>
            <a:r>
              <a:rPr lang="ro-RO" sz="1800" dirty="0" smtClean="0"/>
              <a:t>” – </a:t>
            </a:r>
            <a:r>
              <a:rPr lang="ro-RO" sz="1800" b="1" dirty="0" smtClean="0">
                <a:solidFill>
                  <a:schemeClr val="tx1"/>
                </a:solidFill>
              </a:rPr>
              <a:t>20 Aprilie 1961</a:t>
            </a:r>
            <a:endParaRPr lang="en-US" sz="1800" b="1" dirty="0">
              <a:solidFill>
                <a:schemeClr val="tx1"/>
              </a:solidFill>
            </a:endParaRPr>
          </a:p>
        </p:txBody>
      </p:sp>
    </p:spTree>
    <p:extLst>
      <p:ext uri="{BB962C8B-B14F-4D97-AF65-F5344CB8AC3E}">
        <p14:creationId xmlns:p14="http://schemas.microsoft.com/office/powerpoint/2010/main" val="365582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0578" y="5538828"/>
            <a:ext cx="1422166" cy="11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tx1"/>
                </a:solidFill>
              </a:rPr>
              <a:t>C</a:t>
            </a:r>
            <a:r>
              <a:rPr lang="ro-RO" dirty="0" smtClean="0">
                <a:solidFill>
                  <a:schemeClr val="tx1"/>
                </a:solidFill>
              </a:rPr>
              <a:t>e înseamnă BEPS?</a:t>
            </a:r>
            <a:r>
              <a:rPr lang="en-US" sz="2400" dirty="0" smtClean="0"/>
              <a:t/>
            </a:r>
            <a:br>
              <a:rPr lang="en-US" sz="2400" dirty="0" smtClean="0"/>
            </a:br>
            <a:endParaRPr lang="el-GR" sz="2400" dirty="0"/>
          </a:p>
        </p:txBody>
      </p:sp>
      <p:sp>
        <p:nvSpPr>
          <p:cNvPr id="3" name="Content Placeholder 2"/>
          <p:cNvSpPr>
            <a:spLocks noGrp="1"/>
          </p:cNvSpPr>
          <p:nvPr>
            <p:ph idx="1"/>
          </p:nvPr>
        </p:nvSpPr>
        <p:spPr>
          <a:xfrm>
            <a:off x="534670" y="1332360"/>
            <a:ext cx="9624060" cy="1368151"/>
          </a:xfrm>
        </p:spPr>
        <p:txBody>
          <a:bodyPr/>
          <a:lstStyle/>
          <a:p>
            <a:pPr marL="0" indent="0">
              <a:buNone/>
            </a:pPr>
            <a:r>
              <a:rPr lang="ro-RO" sz="2000" i="1" dirty="0" smtClean="0">
                <a:solidFill>
                  <a:schemeClr val="tx1"/>
                </a:solidFill>
              </a:rPr>
              <a:t>”Base Erosion Profit Shifting” - </a:t>
            </a:r>
            <a:r>
              <a:rPr lang="ro-RO" sz="2000" dirty="0" smtClean="0">
                <a:solidFill>
                  <a:schemeClr val="tx1"/>
                </a:solidFill>
              </a:rPr>
              <a:t>Erodarea bazei impozabile și manipularea profiturilor</a:t>
            </a:r>
          </a:p>
          <a:p>
            <a:pPr marL="356728" lvl="1" indent="0">
              <a:buNone/>
            </a:pPr>
            <a:endParaRPr lang="en-US" sz="1700" dirty="0">
              <a:solidFill>
                <a:schemeClr val="tx1"/>
              </a:solidFill>
            </a:endParaRPr>
          </a:p>
          <a:p>
            <a:pPr>
              <a:lnSpc>
                <a:spcPct val="150000"/>
              </a:lnSpc>
            </a:pPr>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endParaRPr lang="el-GR" sz="2000" dirty="0">
              <a:solidFill>
                <a:schemeClr val="tx1"/>
              </a:solidFill>
            </a:endParaRPr>
          </a:p>
        </p:txBody>
      </p:sp>
      <p:grpSp>
        <p:nvGrpSpPr>
          <p:cNvPr id="40" name="Group 39"/>
          <p:cNvGrpSpPr/>
          <p:nvPr/>
        </p:nvGrpSpPr>
        <p:grpSpPr>
          <a:xfrm>
            <a:off x="594172" y="1446593"/>
            <a:ext cx="9433048" cy="5153519"/>
            <a:chOff x="594172" y="1446593"/>
            <a:chExt cx="9433048" cy="5153519"/>
          </a:xfrm>
        </p:grpSpPr>
        <p:sp>
          <p:nvSpPr>
            <p:cNvPr id="4" name="Right Arrow 3"/>
            <p:cNvSpPr/>
            <p:nvPr/>
          </p:nvSpPr>
          <p:spPr>
            <a:xfrm>
              <a:off x="594172" y="4825029"/>
              <a:ext cx="9433048" cy="432048"/>
            </a:xfrm>
            <a:prstGeom prst="right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9" name="Group 8"/>
            <p:cNvGrpSpPr/>
            <p:nvPr/>
          </p:nvGrpSpPr>
          <p:grpSpPr>
            <a:xfrm>
              <a:off x="1085722" y="3755684"/>
              <a:ext cx="432048" cy="1171128"/>
              <a:chOff x="5814752" y="2700511"/>
              <a:chExt cx="432048" cy="1635064"/>
            </a:xfrm>
          </p:grpSpPr>
          <p:sp>
            <p:nvSpPr>
              <p:cNvPr id="8" name="Right Arrow 7"/>
              <p:cNvSpPr/>
              <p:nvPr/>
            </p:nvSpPr>
            <p:spPr>
              <a:xfrm rot="5400000">
                <a:off x="5213244" y="3302019"/>
                <a:ext cx="1635064" cy="432048"/>
              </a:xfrm>
              <a:prstGeom prst="rightArrow">
                <a:avLst>
                  <a:gd name="adj1" fmla="val 50000"/>
                  <a:gd name="adj2" fmla="val 43865"/>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TextBox 6"/>
              <p:cNvSpPr txBox="1"/>
              <p:nvPr/>
            </p:nvSpPr>
            <p:spPr>
              <a:xfrm>
                <a:off x="5938367" y="2700511"/>
                <a:ext cx="209288" cy="1368152"/>
              </a:xfrm>
              <a:prstGeom prst="rect">
                <a:avLst/>
              </a:prstGeom>
              <a:noFill/>
            </p:spPr>
            <p:txBody>
              <a:bodyPr vert="vert270" wrap="square" lIns="0" tIns="36576" rIns="0" bIns="0" rtlCol="0">
                <a:spAutoFit/>
              </a:bodyPr>
              <a:lstStyle/>
              <a:p>
                <a:pPr marL="361950" indent="-361950" algn="ctr">
                  <a:lnSpc>
                    <a:spcPct val="85000"/>
                  </a:lnSpc>
                  <a:spcAft>
                    <a:spcPts val="600"/>
                  </a:spcAft>
                  <a:buClr>
                    <a:schemeClr val="accent2"/>
                  </a:buClr>
                  <a:buSzPct val="70000"/>
                </a:pPr>
                <a:r>
                  <a:rPr lang="ro-RO" sz="1600" b="1" dirty="0" smtClean="0">
                    <a:solidFill>
                      <a:schemeClr val="bg1"/>
                    </a:solidFill>
                  </a:rPr>
                  <a:t>Iun 2012</a:t>
                </a:r>
                <a:endParaRPr lang="en-US" sz="1600" b="1" dirty="0" smtClean="0">
                  <a:solidFill>
                    <a:schemeClr val="bg1"/>
                  </a:solidFill>
                </a:endParaRPr>
              </a:p>
            </p:txBody>
          </p:sp>
        </p:grpSp>
        <p:grpSp>
          <p:nvGrpSpPr>
            <p:cNvPr id="10" name="Group 9"/>
            <p:cNvGrpSpPr/>
            <p:nvPr/>
          </p:nvGrpSpPr>
          <p:grpSpPr>
            <a:xfrm>
              <a:off x="2381866" y="3755684"/>
              <a:ext cx="432048" cy="1190072"/>
              <a:chOff x="5814752" y="2700511"/>
              <a:chExt cx="432048" cy="1635064"/>
            </a:xfrm>
          </p:grpSpPr>
          <p:sp>
            <p:nvSpPr>
              <p:cNvPr id="11" name="Right Arrow 10"/>
              <p:cNvSpPr/>
              <p:nvPr/>
            </p:nvSpPr>
            <p:spPr>
              <a:xfrm rot="5400000">
                <a:off x="5213244" y="3302019"/>
                <a:ext cx="1635064" cy="432048"/>
              </a:xfrm>
              <a:prstGeom prst="rightArrow">
                <a:avLst>
                  <a:gd name="adj1" fmla="val 50000"/>
                  <a:gd name="adj2" fmla="val 43865"/>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extBox 11"/>
              <p:cNvSpPr txBox="1"/>
              <p:nvPr/>
            </p:nvSpPr>
            <p:spPr>
              <a:xfrm>
                <a:off x="5938367" y="2700511"/>
                <a:ext cx="209288" cy="1368153"/>
              </a:xfrm>
              <a:prstGeom prst="rect">
                <a:avLst/>
              </a:prstGeom>
              <a:noFill/>
            </p:spPr>
            <p:txBody>
              <a:bodyPr vert="vert270" wrap="square" lIns="0" tIns="36576" rIns="0" bIns="0" rtlCol="0">
                <a:spAutoFit/>
              </a:bodyPr>
              <a:lstStyle/>
              <a:p>
                <a:pPr marL="361950" indent="-361950" algn="ctr">
                  <a:lnSpc>
                    <a:spcPct val="85000"/>
                  </a:lnSpc>
                  <a:spcAft>
                    <a:spcPts val="600"/>
                  </a:spcAft>
                  <a:buClr>
                    <a:schemeClr val="accent2"/>
                  </a:buClr>
                  <a:buSzPct val="70000"/>
                </a:pPr>
                <a:r>
                  <a:rPr lang="ro-RO" sz="1600" b="1" dirty="0" smtClean="0">
                    <a:solidFill>
                      <a:schemeClr val="bg1"/>
                    </a:solidFill>
                  </a:rPr>
                  <a:t>Feb. 2013</a:t>
                </a:r>
                <a:endParaRPr lang="en-US" sz="1600" b="1" dirty="0" smtClean="0">
                  <a:solidFill>
                    <a:schemeClr val="bg1"/>
                  </a:solidFill>
                </a:endParaRPr>
              </a:p>
            </p:txBody>
          </p:sp>
        </p:grpSp>
        <p:grpSp>
          <p:nvGrpSpPr>
            <p:cNvPr id="13" name="Group 12"/>
            <p:cNvGrpSpPr/>
            <p:nvPr/>
          </p:nvGrpSpPr>
          <p:grpSpPr>
            <a:xfrm>
              <a:off x="3606002" y="3736740"/>
              <a:ext cx="432048" cy="1190072"/>
              <a:chOff x="5814752" y="2700511"/>
              <a:chExt cx="432048" cy="1635064"/>
            </a:xfrm>
          </p:grpSpPr>
          <p:sp>
            <p:nvSpPr>
              <p:cNvPr id="14" name="Right Arrow 13"/>
              <p:cNvSpPr/>
              <p:nvPr/>
            </p:nvSpPr>
            <p:spPr>
              <a:xfrm rot="5400000">
                <a:off x="5213244" y="3302019"/>
                <a:ext cx="1635064" cy="432048"/>
              </a:xfrm>
              <a:prstGeom prst="rightArrow">
                <a:avLst>
                  <a:gd name="adj1" fmla="val 50000"/>
                  <a:gd name="adj2" fmla="val 43865"/>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 name="TextBox 14"/>
              <p:cNvSpPr txBox="1"/>
              <p:nvPr/>
            </p:nvSpPr>
            <p:spPr>
              <a:xfrm>
                <a:off x="5938367" y="2700511"/>
                <a:ext cx="209288" cy="1368153"/>
              </a:xfrm>
              <a:prstGeom prst="rect">
                <a:avLst/>
              </a:prstGeom>
              <a:noFill/>
            </p:spPr>
            <p:txBody>
              <a:bodyPr vert="vert270" wrap="square" lIns="0" tIns="36576" rIns="0" bIns="0" rtlCol="0">
                <a:spAutoFit/>
              </a:bodyPr>
              <a:lstStyle/>
              <a:p>
                <a:pPr marL="361950" indent="-361950" algn="ctr">
                  <a:lnSpc>
                    <a:spcPct val="85000"/>
                  </a:lnSpc>
                  <a:spcAft>
                    <a:spcPts val="600"/>
                  </a:spcAft>
                  <a:buClr>
                    <a:schemeClr val="accent2"/>
                  </a:buClr>
                  <a:buSzPct val="70000"/>
                </a:pPr>
                <a:r>
                  <a:rPr lang="ro-RO" sz="1600" b="1" dirty="0" smtClean="0">
                    <a:solidFill>
                      <a:schemeClr val="bg1"/>
                    </a:solidFill>
                  </a:rPr>
                  <a:t>Iul. 2013</a:t>
                </a:r>
                <a:endParaRPr lang="en-US" sz="1600" b="1" dirty="0" smtClean="0">
                  <a:solidFill>
                    <a:schemeClr val="bg1"/>
                  </a:solidFill>
                </a:endParaRPr>
              </a:p>
            </p:txBody>
          </p:sp>
        </p:grpSp>
        <p:grpSp>
          <p:nvGrpSpPr>
            <p:cNvPr id="16" name="Group 15"/>
            <p:cNvGrpSpPr/>
            <p:nvPr/>
          </p:nvGrpSpPr>
          <p:grpSpPr>
            <a:xfrm rot="10800000">
              <a:off x="3625002" y="5145472"/>
              <a:ext cx="432048" cy="1190072"/>
              <a:chOff x="5814752" y="2700511"/>
              <a:chExt cx="432048" cy="1635064"/>
            </a:xfrm>
          </p:grpSpPr>
          <p:sp>
            <p:nvSpPr>
              <p:cNvPr id="17" name="Right Arrow 16"/>
              <p:cNvSpPr/>
              <p:nvPr/>
            </p:nvSpPr>
            <p:spPr>
              <a:xfrm rot="5400000">
                <a:off x="5213244" y="3302019"/>
                <a:ext cx="1635064" cy="432048"/>
              </a:xfrm>
              <a:prstGeom prst="rightArrow">
                <a:avLst>
                  <a:gd name="adj1" fmla="val 50000"/>
                  <a:gd name="adj2" fmla="val 43865"/>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8" name="TextBox 17"/>
              <p:cNvSpPr txBox="1"/>
              <p:nvPr/>
            </p:nvSpPr>
            <p:spPr>
              <a:xfrm>
                <a:off x="5938367" y="2700511"/>
                <a:ext cx="209288" cy="1368153"/>
              </a:xfrm>
              <a:prstGeom prst="rect">
                <a:avLst/>
              </a:prstGeom>
              <a:noFill/>
            </p:spPr>
            <p:txBody>
              <a:bodyPr vert="vert270" wrap="square" lIns="0" tIns="36576" rIns="0" bIns="0" rtlCol="0">
                <a:spAutoFit/>
              </a:bodyPr>
              <a:lstStyle/>
              <a:p>
                <a:pPr marL="361950" indent="-361950" algn="ctr">
                  <a:lnSpc>
                    <a:spcPct val="85000"/>
                  </a:lnSpc>
                  <a:spcAft>
                    <a:spcPts val="600"/>
                  </a:spcAft>
                  <a:buClr>
                    <a:schemeClr val="accent2"/>
                  </a:buClr>
                  <a:buSzPct val="70000"/>
                </a:pPr>
                <a:r>
                  <a:rPr lang="ro-RO" sz="1600" b="1" dirty="0" smtClean="0">
                    <a:solidFill>
                      <a:schemeClr val="bg1"/>
                    </a:solidFill>
                  </a:rPr>
                  <a:t>Iul. 2013</a:t>
                </a:r>
                <a:endParaRPr lang="en-US" sz="1600" b="1" dirty="0" smtClean="0">
                  <a:solidFill>
                    <a:schemeClr val="bg1"/>
                  </a:solidFill>
                </a:endParaRPr>
              </a:p>
            </p:txBody>
          </p:sp>
        </p:grpSp>
        <p:grpSp>
          <p:nvGrpSpPr>
            <p:cNvPr id="19" name="Group 18"/>
            <p:cNvGrpSpPr/>
            <p:nvPr/>
          </p:nvGrpSpPr>
          <p:grpSpPr>
            <a:xfrm>
              <a:off x="5622226" y="3746212"/>
              <a:ext cx="432048" cy="1190072"/>
              <a:chOff x="5814752" y="2700511"/>
              <a:chExt cx="432048" cy="1635064"/>
            </a:xfrm>
          </p:grpSpPr>
          <p:sp>
            <p:nvSpPr>
              <p:cNvPr id="20" name="Right Arrow 19"/>
              <p:cNvSpPr/>
              <p:nvPr/>
            </p:nvSpPr>
            <p:spPr>
              <a:xfrm rot="5400000">
                <a:off x="5213244" y="3302019"/>
                <a:ext cx="1635064" cy="432048"/>
              </a:xfrm>
              <a:prstGeom prst="rightArrow">
                <a:avLst>
                  <a:gd name="adj1" fmla="val 50000"/>
                  <a:gd name="adj2" fmla="val 43865"/>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 name="TextBox 20"/>
              <p:cNvSpPr txBox="1"/>
              <p:nvPr/>
            </p:nvSpPr>
            <p:spPr>
              <a:xfrm>
                <a:off x="5938367" y="2700511"/>
                <a:ext cx="209288" cy="1368153"/>
              </a:xfrm>
              <a:prstGeom prst="rect">
                <a:avLst/>
              </a:prstGeom>
              <a:noFill/>
            </p:spPr>
            <p:txBody>
              <a:bodyPr vert="vert270" wrap="square" lIns="0" tIns="36576" rIns="0" bIns="0" rtlCol="0">
                <a:spAutoFit/>
              </a:bodyPr>
              <a:lstStyle/>
              <a:p>
                <a:pPr marL="361950" indent="-361950" algn="ctr">
                  <a:lnSpc>
                    <a:spcPct val="85000"/>
                  </a:lnSpc>
                  <a:spcAft>
                    <a:spcPts val="600"/>
                  </a:spcAft>
                  <a:buClr>
                    <a:schemeClr val="accent2"/>
                  </a:buClr>
                  <a:buSzPct val="70000"/>
                </a:pPr>
                <a:r>
                  <a:rPr lang="ro-RO" sz="1600" b="1" dirty="0" smtClean="0">
                    <a:solidFill>
                      <a:schemeClr val="bg1"/>
                    </a:solidFill>
                  </a:rPr>
                  <a:t>Sep. 2014</a:t>
                </a:r>
                <a:endParaRPr lang="en-US" sz="1600" b="1" dirty="0" smtClean="0">
                  <a:solidFill>
                    <a:schemeClr val="bg1"/>
                  </a:solidFill>
                </a:endParaRPr>
              </a:p>
            </p:txBody>
          </p:sp>
        </p:grpSp>
        <p:grpSp>
          <p:nvGrpSpPr>
            <p:cNvPr id="22" name="Group 21"/>
            <p:cNvGrpSpPr/>
            <p:nvPr/>
          </p:nvGrpSpPr>
          <p:grpSpPr>
            <a:xfrm>
              <a:off x="4470098" y="3742687"/>
              <a:ext cx="432048" cy="1190072"/>
              <a:chOff x="5814752" y="2700511"/>
              <a:chExt cx="432048" cy="1635064"/>
            </a:xfrm>
          </p:grpSpPr>
          <p:sp>
            <p:nvSpPr>
              <p:cNvPr id="23" name="Right Arrow 22"/>
              <p:cNvSpPr/>
              <p:nvPr/>
            </p:nvSpPr>
            <p:spPr>
              <a:xfrm rot="5400000">
                <a:off x="5213244" y="3302019"/>
                <a:ext cx="1635064" cy="432048"/>
              </a:xfrm>
              <a:prstGeom prst="rightArrow">
                <a:avLst>
                  <a:gd name="adj1" fmla="val 50000"/>
                  <a:gd name="adj2" fmla="val 43865"/>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4" name="TextBox 23"/>
              <p:cNvSpPr txBox="1"/>
              <p:nvPr/>
            </p:nvSpPr>
            <p:spPr>
              <a:xfrm>
                <a:off x="5938367" y="2700511"/>
                <a:ext cx="209288" cy="1368153"/>
              </a:xfrm>
              <a:prstGeom prst="rect">
                <a:avLst/>
              </a:prstGeom>
              <a:noFill/>
            </p:spPr>
            <p:txBody>
              <a:bodyPr vert="vert270" wrap="square" lIns="0" tIns="36576" rIns="0" bIns="0" rtlCol="0">
                <a:spAutoFit/>
              </a:bodyPr>
              <a:lstStyle/>
              <a:p>
                <a:pPr marL="361950" indent="-361950" algn="ctr">
                  <a:lnSpc>
                    <a:spcPct val="85000"/>
                  </a:lnSpc>
                  <a:spcAft>
                    <a:spcPts val="600"/>
                  </a:spcAft>
                  <a:buClr>
                    <a:schemeClr val="accent2"/>
                  </a:buClr>
                  <a:buSzPct val="70000"/>
                </a:pPr>
                <a:r>
                  <a:rPr lang="ro-RO" sz="1600" b="1" dirty="0" smtClean="0">
                    <a:solidFill>
                      <a:schemeClr val="bg1"/>
                    </a:solidFill>
                  </a:rPr>
                  <a:t>Sep. 2013</a:t>
                </a:r>
                <a:endParaRPr lang="en-US" sz="1600" b="1" dirty="0" smtClean="0">
                  <a:solidFill>
                    <a:schemeClr val="bg1"/>
                  </a:solidFill>
                </a:endParaRPr>
              </a:p>
            </p:txBody>
          </p:sp>
        </p:grpSp>
        <p:grpSp>
          <p:nvGrpSpPr>
            <p:cNvPr id="25" name="Group 24"/>
            <p:cNvGrpSpPr/>
            <p:nvPr/>
          </p:nvGrpSpPr>
          <p:grpSpPr>
            <a:xfrm>
              <a:off x="7422426" y="3742687"/>
              <a:ext cx="432048" cy="1190072"/>
              <a:chOff x="5814752" y="2700511"/>
              <a:chExt cx="432048" cy="1635064"/>
            </a:xfrm>
          </p:grpSpPr>
          <p:sp>
            <p:nvSpPr>
              <p:cNvPr id="26" name="Right Arrow 25"/>
              <p:cNvSpPr/>
              <p:nvPr/>
            </p:nvSpPr>
            <p:spPr>
              <a:xfrm rot="5400000">
                <a:off x="5213244" y="3302019"/>
                <a:ext cx="1635064" cy="432048"/>
              </a:xfrm>
              <a:prstGeom prst="rightArrow">
                <a:avLst>
                  <a:gd name="adj1" fmla="val 50000"/>
                  <a:gd name="adj2" fmla="val 43865"/>
                </a:avLst>
              </a:prstGeom>
              <a:solidFill>
                <a:srgbClr val="7FD1D6"/>
              </a:solidFill>
              <a:ln w="9525">
                <a:solidFill>
                  <a:srgbClr val="7FD1D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7" name="TextBox 26"/>
              <p:cNvSpPr txBox="1"/>
              <p:nvPr/>
            </p:nvSpPr>
            <p:spPr>
              <a:xfrm>
                <a:off x="5938367" y="2700511"/>
                <a:ext cx="209288" cy="1368153"/>
              </a:xfrm>
              <a:prstGeom prst="rect">
                <a:avLst/>
              </a:prstGeom>
              <a:noFill/>
            </p:spPr>
            <p:txBody>
              <a:bodyPr vert="vert270" wrap="square" lIns="0" tIns="36576" rIns="0" bIns="0" rtlCol="0">
                <a:spAutoFit/>
              </a:bodyPr>
              <a:lstStyle/>
              <a:p>
                <a:pPr marL="361950" indent="-361950" algn="ctr">
                  <a:lnSpc>
                    <a:spcPct val="85000"/>
                  </a:lnSpc>
                  <a:spcAft>
                    <a:spcPts val="600"/>
                  </a:spcAft>
                  <a:buClr>
                    <a:schemeClr val="accent2"/>
                  </a:buClr>
                  <a:buSzPct val="70000"/>
                </a:pPr>
                <a:r>
                  <a:rPr lang="ro-RO" sz="1600" b="1" dirty="0" smtClean="0">
                    <a:solidFill>
                      <a:schemeClr val="bg1"/>
                    </a:solidFill>
                  </a:rPr>
                  <a:t>Sep. 2015</a:t>
                </a:r>
                <a:endParaRPr lang="en-US" sz="1600" b="1" dirty="0" smtClean="0">
                  <a:solidFill>
                    <a:schemeClr val="bg1"/>
                  </a:solidFill>
                </a:endParaRPr>
              </a:p>
            </p:txBody>
          </p:sp>
        </p:grpSp>
        <p:grpSp>
          <p:nvGrpSpPr>
            <p:cNvPr id="28" name="Group 27"/>
            <p:cNvGrpSpPr/>
            <p:nvPr/>
          </p:nvGrpSpPr>
          <p:grpSpPr>
            <a:xfrm>
              <a:off x="8790578" y="3742687"/>
              <a:ext cx="432048" cy="1190072"/>
              <a:chOff x="5814752" y="2700511"/>
              <a:chExt cx="432048" cy="1635064"/>
            </a:xfrm>
          </p:grpSpPr>
          <p:sp>
            <p:nvSpPr>
              <p:cNvPr id="29" name="Right Arrow 28"/>
              <p:cNvSpPr/>
              <p:nvPr/>
            </p:nvSpPr>
            <p:spPr>
              <a:xfrm rot="5400000">
                <a:off x="5213244" y="3302019"/>
                <a:ext cx="1635064" cy="432048"/>
              </a:xfrm>
              <a:prstGeom prst="rightArrow">
                <a:avLst>
                  <a:gd name="adj1" fmla="val 50000"/>
                  <a:gd name="adj2" fmla="val 43865"/>
                </a:avLst>
              </a:prstGeom>
              <a:solidFill>
                <a:srgbClr val="7FD1D6"/>
              </a:solidFill>
              <a:ln w="9525">
                <a:solidFill>
                  <a:srgbClr val="7FD1D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0" name="TextBox 29"/>
              <p:cNvSpPr txBox="1"/>
              <p:nvPr/>
            </p:nvSpPr>
            <p:spPr>
              <a:xfrm>
                <a:off x="5938367" y="2700511"/>
                <a:ext cx="209288" cy="1368153"/>
              </a:xfrm>
              <a:prstGeom prst="rect">
                <a:avLst/>
              </a:prstGeom>
              <a:noFill/>
            </p:spPr>
            <p:txBody>
              <a:bodyPr vert="vert270" wrap="square" lIns="0" tIns="36576" rIns="0" bIns="0" rtlCol="0">
                <a:spAutoFit/>
              </a:bodyPr>
              <a:lstStyle/>
              <a:p>
                <a:pPr marL="361950" indent="-361950" algn="ctr">
                  <a:lnSpc>
                    <a:spcPct val="85000"/>
                  </a:lnSpc>
                  <a:spcAft>
                    <a:spcPts val="600"/>
                  </a:spcAft>
                  <a:buClr>
                    <a:schemeClr val="accent2"/>
                  </a:buClr>
                  <a:buSzPct val="70000"/>
                </a:pPr>
                <a:r>
                  <a:rPr lang="ro-RO" sz="1600" b="1" dirty="0" smtClean="0">
                    <a:solidFill>
                      <a:schemeClr val="bg1"/>
                    </a:solidFill>
                  </a:rPr>
                  <a:t>Dec. 2015</a:t>
                </a:r>
                <a:endParaRPr lang="en-US" sz="1600" b="1" dirty="0" smtClean="0">
                  <a:solidFill>
                    <a:schemeClr val="bg1"/>
                  </a:solidFill>
                </a:endParaRPr>
              </a:p>
            </p:txBody>
          </p:sp>
        </p:grpSp>
        <p:sp>
          <p:nvSpPr>
            <p:cNvPr id="31" name="TextBox 30"/>
            <p:cNvSpPr txBox="1"/>
            <p:nvPr/>
          </p:nvSpPr>
          <p:spPr>
            <a:xfrm rot="18822256">
              <a:off x="760841" y="2458771"/>
              <a:ext cx="2075854" cy="586314"/>
            </a:xfrm>
            <a:prstGeom prst="rect">
              <a:avLst/>
            </a:prstGeom>
            <a:noFill/>
          </p:spPr>
          <p:txBody>
            <a:bodyPr wrap="square" lIns="0" tIns="36576" rIns="0" bIns="0" rtlCol="0">
              <a:spAutoFit/>
            </a:bodyPr>
            <a:lstStyle/>
            <a:p>
              <a:pPr marL="17463" indent="-17463">
                <a:lnSpc>
                  <a:spcPct val="85000"/>
                </a:lnSpc>
                <a:spcAft>
                  <a:spcPts val="600"/>
                </a:spcAft>
                <a:buClr>
                  <a:schemeClr val="accent2"/>
                </a:buClr>
                <a:buSzPct val="70000"/>
              </a:pPr>
              <a:r>
                <a:rPr lang="ro-RO" sz="1400" dirty="0" smtClean="0">
                  <a:solidFill>
                    <a:schemeClr val="bg1"/>
                  </a:solidFill>
                </a:rPr>
                <a:t>Ministerele de Finanțe ale G20 cer OECD un raport pe tema BEPS</a:t>
              </a:r>
              <a:endParaRPr lang="en-US" sz="1400" dirty="0" smtClean="0">
                <a:solidFill>
                  <a:schemeClr val="bg1"/>
                </a:solidFill>
              </a:endParaRPr>
            </a:p>
          </p:txBody>
        </p:sp>
        <p:sp>
          <p:nvSpPr>
            <p:cNvPr id="32" name="TextBox 31"/>
            <p:cNvSpPr txBox="1"/>
            <p:nvPr/>
          </p:nvSpPr>
          <p:spPr>
            <a:xfrm rot="18822256">
              <a:off x="2071053" y="2550335"/>
              <a:ext cx="2075854" cy="403187"/>
            </a:xfrm>
            <a:prstGeom prst="rect">
              <a:avLst/>
            </a:prstGeom>
            <a:noFill/>
          </p:spPr>
          <p:txBody>
            <a:bodyPr wrap="square" lIns="0" tIns="36576" rIns="0" bIns="0" rtlCol="0">
              <a:spAutoFit/>
            </a:bodyPr>
            <a:lstStyle/>
            <a:p>
              <a:pPr marL="17463" indent="-17463">
                <a:lnSpc>
                  <a:spcPct val="85000"/>
                </a:lnSpc>
                <a:spcAft>
                  <a:spcPts val="600"/>
                </a:spcAft>
                <a:buClr>
                  <a:schemeClr val="accent2"/>
                </a:buClr>
                <a:buSzPct val="70000"/>
              </a:pPr>
              <a:r>
                <a:rPr lang="ro-RO" sz="1400" dirty="0" smtClean="0">
                  <a:solidFill>
                    <a:schemeClr val="bg1"/>
                  </a:solidFill>
                </a:rPr>
                <a:t>OECD emite primul raport pe tema BEPS</a:t>
              </a:r>
              <a:endParaRPr lang="en-US" sz="1400" dirty="0" smtClean="0">
                <a:solidFill>
                  <a:schemeClr val="bg1"/>
                </a:solidFill>
              </a:endParaRPr>
            </a:p>
          </p:txBody>
        </p:sp>
        <p:sp>
          <p:nvSpPr>
            <p:cNvPr id="33" name="TextBox 32"/>
            <p:cNvSpPr txBox="1"/>
            <p:nvPr/>
          </p:nvSpPr>
          <p:spPr>
            <a:xfrm rot="18822256">
              <a:off x="3397307" y="2613126"/>
              <a:ext cx="2075854" cy="403187"/>
            </a:xfrm>
            <a:prstGeom prst="rect">
              <a:avLst/>
            </a:prstGeom>
            <a:noFill/>
          </p:spPr>
          <p:txBody>
            <a:bodyPr wrap="square" lIns="0" tIns="36576" rIns="0" bIns="0" rtlCol="0">
              <a:spAutoFit/>
            </a:bodyPr>
            <a:lstStyle/>
            <a:p>
              <a:pPr marL="17463" indent="-17463">
                <a:lnSpc>
                  <a:spcPct val="85000"/>
                </a:lnSpc>
                <a:spcAft>
                  <a:spcPts val="600"/>
                </a:spcAft>
                <a:buClr>
                  <a:schemeClr val="accent2"/>
                </a:buClr>
                <a:buSzPct val="70000"/>
              </a:pPr>
              <a:r>
                <a:rPr lang="ro-RO" sz="1400" dirty="0" smtClean="0">
                  <a:solidFill>
                    <a:schemeClr val="bg1"/>
                  </a:solidFill>
                </a:rPr>
                <a:t>OECD lansează Planul de Acțiune BEPS</a:t>
              </a:r>
            </a:p>
          </p:txBody>
        </p:sp>
        <p:sp>
          <p:nvSpPr>
            <p:cNvPr id="34" name="TextBox 33"/>
            <p:cNvSpPr txBox="1"/>
            <p:nvPr/>
          </p:nvSpPr>
          <p:spPr>
            <a:xfrm rot="18822256">
              <a:off x="4331305" y="2469753"/>
              <a:ext cx="2322978" cy="403187"/>
            </a:xfrm>
            <a:prstGeom prst="rect">
              <a:avLst/>
            </a:prstGeom>
            <a:noFill/>
          </p:spPr>
          <p:txBody>
            <a:bodyPr wrap="square" lIns="0" tIns="36576" rIns="0" bIns="0" rtlCol="0">
              <a:spAutoFit/>
            </a:bodyPr>
            <a:lstStyle/>
            <a:p>
              <a:pPr marL="17463" indent="-17463">
                <a:lnSpc>
                  <a:spcPct val="85000"/>
                </a:lnSpc>
                <a:spcAft>
                  <a:spcPts val="600"/>
                </a:spcAft>
                <a:buClr>
                  <a:schemeClr val="accent2"/>
                </a:buClr>
                <a:buSzPct val="70000"/>
              </a:pPr>
              <a:r>
                <a:rPr lang="ro-RO" sz="1400" dirty="0" smtClean="0">
                  <a:solidFill>
                    <a:schemeClr val="bg1"/>
                  </a:solidFill>
                </a:rPr>
                <a:t>Planul de Acțiune BEPS confirmat de șefii de stat G20</a:t>
              </a:r>
            </a:p>
          </p:txBody>
        </p:sp>
        <p:sp>
          <p:nvSpPr>
            <p:cNvPr id="35" name="TextBox 34"/>
            <p:cNvSpPr txBox="1"/>
            <p:nvPr/>
          </p:nvSpPr>
          <p:spPr>
            <a:xfrm rot="2524984">
              <a:off x="2517901" y="5647544"/>
              <a:ext cx="1296003" cy="952568"/>
            </a:xfrm>
            <a:prstGeom prst="rect">
              <a:avLst/>
            </a:prstGeom>
            <a:noFill/>
          </p:spPr>
          <p:txBody>
            <a:bodyPr wrap="square" lIns="0" tIns="36576" rIns="0" bIns="0" rtlCol="0">
              <a:spAutoFit/>
            </a:bodyPr>
            <a:lstStyle/>
            <a:p>
              <a:pPr marL="17463" indent="-17463">
                <a:lnSpc>
                  <a:spcPct val="85000"/>
                </a:lnSpc>
                <a:spcAft>
                  <a:spcPts val="600"/>
                </a:spcAft>
                <a:buClr>
                  <a:schemeClr val="accent2"/>
                </a:buClr>
                <a:buSzPct val="70000"/>
              </a:pPr>
              <a:r>
                <a:rPr lang="ro-RO" sz="1400" dirty="0" smtClean="0">
                  <a:solidFill>
                    <a:schemeClr val="bg1"/>
                  </a:solidFill>
                </a:rPr>
                <a:t>Planul de Acțiune BEPS confirmat de miniștrii de finanțe G20</a:t>
              </a:r>
            </a:p>
          </p:txBody>
        </p:sp>
        <p:sp>
          <p:nvSpPr>
            <p:cNvPr id="36" name="TextBox 35"/>
            <p:cNvSpPr txBox="1"/>
            <p:nvPr/>
          </p:nvSpPr>
          <p:spPr>
            <a:xfrm rot="18822256">
              <a:off x="5421493" y="2561316"/>
              <a:ext cx="2322978" cy="220060"/>
            </a:xfrm>
            <a:prstGeom prst="rect">
              <a:avLst/>
            </a:prstGeom>
            <a:noFill/>
          </p:spPr>
          <p:txBody>
            <a:bodyPr wrap="square" lIns="0" tIns="36576" rIns="0" bIns="0" rtlCol="0">
              <a:spAutoFit/>
            </a:bodyPr>
            <a:lstStyle/>
            <a:p>
              <a:pPr marL="17463" indent="-17463">
                <a:lnSpc>
                  <a:spcPct val="85000"/>
                </a:lnSpc>
                <a:spcAft>
                  <a:spcPts val="600"/>
                </a:spcAft>
                <a:buClr>
                  <a:schemeClr val="accent2"/>
                </a:buClr>
                <a:buSzPct val="70000"/>
              </a:pPr>
              <a:r>
                <a:rPr lang="ro-RO" sz="1400" dirty="0" smtClean="0">
                  <a:solidFill>
                    <a:schemeClr val="bg1"/>
                  </a:solidFill>
                </a:rPr>
                <a:t>Rapoarte</a:t>
              </a:r>
            </a:p>
          </p:txBody>
        </p:sp>
        <p:sp>
          <p:nvSpPr>
            <p:cNvPr id="37" name="TextBox 36"/>
            <p:cNvSpPr txBox="1"/>
            <p:nvPr/>
          </p:nvSpPr>
          <p:spPr>
            <a:xfrm rot="18822256">
              <a:off x="7185609" y="2538894"/>
              <a:ext cx="2322978" cy="220060"/>
            </a:xfrm>
            <a:prstGeom prst="rect">
              <a:avLst/>
            </a:prstGeom>
            <a:noFill/>
          </p:spPr>
          <p:txBody>
            <a:bodyPr wrap="square" lIns="0" tIns="36576" rIns="0" bIns="0" rtlCol="0">
              <a:spAutoFit/>
            </a:bodyPr>
            <a:lstStyle/>
            <a:p>
              <a:pPr marL="17463" indent="-17463">
                <a:lnSpc>
                  <a:spcPct val="85000"/>
                </a:lnSpc>
                <a:spcAft>
                  <a:spcPts val="600"/>
                </a:spcAft>
                <a:buClr>
                  <a:schemeClr val="accent2"/>
                </a:buClr>
                <a:buSzPct val="70000"/>
              </a:pPr>
              <a:r>
                <a:rPr lang="ro-RO" sz="1400" dirty="0" smtClean="0">
                  <a:solidFill>
                    <a:schemeClr val="bg1"/>
                  </a:solidFill>
                </a:rPr>
                <a:t>Rapoarte</a:t>
              </a:r>
            </a:p>
          </p:txBody>
        </p:sp>
        <p:sp>
          <p:nvSpPr>
            <p:cNvPr id="38" name="TextBox 37"/>
            <p:cNvSpPr txBox="1"/>
            <p:nvPr/>
          </p:nvSpPr>
          <p:spPr>
            <a:xfrm rot="18822256">
              <a:off x="8613655" y="2498052"/>
              <a:ext cx="2322978" cy="220060"/>
            </a:xfrm>
            <a:prstGeom prst="rect">
              <a:avLst/>
            </a:prstGeom>
            <a:noFill/>
          </p:spPr>
          <p:txBody>
            <a:bodyPr wrap="square" lIns="0" tIns="36576" rIns="0" bIns="0" rtlCol="0">
              <a:spAutoFit/>
            </a:bodyPr>
            <a:lstStyle/>
            <a:p>
              <a:pPr marL="17463" indent="-17463">
                <a:lnSpc>
                  <a:spcPct val="85000"/>
                </a:lnSpc>
                <a:spcAft>
                  <a:spcPts val="600"/>
                </a:spcAft>
                <a:buClr>
                  <a:schemeClr val="accent2"/>
                </a:buClr>
                <a:buSzPct val="70000"/>
              </a:pPr>
              <a:r>
                <a:rPr lang="ro-RO" sz="1400" dirty="0" smtClean="0">
                  <a:solidFill>
                    <a:schemeClr val="bg1"/>
                  </a:solidFill>
                </a:rPr>
                <a:t>Rapoarte</a:t>
              </a:r>
            </a:p>
          </p:txBody>
        </p:sp>
      </p:grpSp>
    </p:spTree>
    <p:extLst>
      <p:ext uri="{BB962C8B-B14F-4D97-AF65-F5344CB8AC3E}">
        <p14:creationId xmlns:p14="http://schemas.microsoft.com/office/powerpoint/2010/main" val="22573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90"/>
                                          </p:val>
                                        </p:tav>
                                        <p:tav tm="100000">
                                          <p:val>
                                            <p:fltVal val="0"/>
                                          </p:val>
                                        </p:tav>
                                      </p:tavLst>
                                    </p:anim>
                                    <p:animEffect transition="in" filter="fade">
                                      <p:cBhvr>
                                        <p:cTn id="1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chemeClr val="tx1"/>
                </a:solidFill>
              </a:rPr>
              <a:t>Rapoartele OECD – circa 1000 de pagini</a:t>
            </a:r>
            <a:r>
              <a:rPr lang="en-GB" dirty="0"/>
              <a:t/>
            </a:r>
            <a:br>
              <a:rPr lang="en-GB" dirty="0"/>
            </a:br>
            <a:r>
              <a:rPr lang="en-US" sz="2400" dirty="0"/>
              <a:t/>
            </a:r>
            <a:br>
              <a:rPr lang="en-US" sz="2400" dirty="0"/>
            </a:br>
            <a:endParaRPr lang="el-GR" sz="2400" dirty="0"/>
          </a:p>
        </p:txBody>
      </p:sp>
      <p:sp>
        <p:nvSpPr>
          <p:cNvPr id="3" name="Content Placeholder 2"/>
          <p:cNvSpPr>
            <a:spLocks noGrp="1"/>
          </p:cNvSpPr>
          <p:nvPr>
            <p:ph idx="1"/>
          </p:nvPr>
        </p:nvSpPr>
        <p:spPr>
          <a:xfrm>
            <a:off x="534670" y="1044328"/>
            <a:ext cx="9780582" cy="5671013"/>
          </a:xfrm>
        </p:spPr>
        <p:txBody>
          <a:bodyPr/>
          <a:lstStyle/>
          <a:p>
            <a:pPr marL="0" indent="0">
              <a:buNone/>
            </a:pPr>
            <a:endParaRPr lang="ro-RO" sz="2200" dirty="0" smtClean="0">
              <a:solidFill>
                <a:schemeClr val="tx1"/>
              </a:solidFill>
            </a:endParaRPr>
          </a:p>
          <a:p>
            <a:pPr marL="0" indent="0">
              <a:buNone/>
            </a:pPr>
            <a:r>
              <a:rPr lang="ro-RO" sz="2200" dirty="0">
                <a:solidFill>
                  <a:schemeClr val="tx1"/>
                </a:solidFill>
              </a:rPr>
              <a:t> </a:t>
            </a:r>
            <a:r>
              <a:rPr lang="ro-RO" sz="2200" dirty="0" smtClean="0">
                <a:solidFill>
                  <a:schemeClr val="tx1"/>
                </a:solidFill>
              </a:rPr>
              <a:t> Rapoarte preliminare	         Primul set de rapoarte – Septembrie 2014</a:t>
            </a:r>
            <a:endParaRPr lang="en-GB" sz="2200" dirty="0">
              <a:solidFill>
                <a:schemeClr val="tx1"/>
              </a:solidFill>
            </a:endParaRPr>
          </a:p>
          <a:p>
            <a:pPr marL="0" indent="0">
              <a:lnSpc>
                <a:spcPct val="150000"/>
              </a:lnSpc>
              <a:buNone/>
            </a:pPr>
            <a:endParaRPr lang="ro-RO" sz="2000" dirty="0" smtClean="0">
              <a:solidFill>
                <a:schemeClr val="tx1"/>
              </a:solidFill>
            </a:endParaRPr>
          </a:p>
          <a:p>
            <a:pPr marL="0" indent="0">
              <a:lnSpc>
                <a:spcPct val="150000"/>
              </a:lnSpc>
              <a:buNone/>
            </a:pPr>
            <a:endParaRPr lang="ro-RO" sz="2000" dirty="0" smtClean="0">
              <a:solidFill>
                <a:schemeClr val="tx1"/>
              </a:solidFill>
            </a:endParaRPr>
          </a:p>
          <a:p>
            <a:pPr>
              <a:lnSpc>
                <a:spcPct val="150000"/>
              </a:lnSpc>
            </a:pPr>
            <a:endParaRPr lang="en-GB" sz="2000" dirty="0">
              <a:solidFill>
                <a:schemeClr val="tx1"/>
              </a:solidFill>
            </a:endParaRPr>
          </a:p>
          <a:p>
            <a:endParaRPr lang="en-GB" sz="2000" dirty="0">
              <a:solidFill>
                <a:schemeClr val="tx1"/>
              </a:solidFill>
            </a:endParaRPr>
          </a:p>
          <a:p>
            <a:endParaRPr lang="en-GB" sz="2000" dirty="0">
              <a:solidFill>
                <a:schemeClr val="tx1"/>
              </a:solidFill>
            </a:endParaRPr>
          </a:p>
          <a:p>
            <a:endParaRPr lang="el-GR" sz="20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77" y="2035993"/>
            <a:ext cx="978217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862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chemeClr val="tx1"/>
                </a:solidFill>
              </a:rPr>
              <a:t>Planul de acțiune BEPS</a:t>
            </a:r>
            <a:r>
              <a:rPr lang="en-US" sz="2400" dirty="0"/>
              <a:t/>
            </a:r>
            <a:br>
              <a:rPr lang="en-US" sz="2400" dirty="0"/>
            </a:br>
            <a:endParaRPr lang="el-GR" sz="2400" dirty="0"/>
          </a:p>
        </p:txBody>
      </p:sp>
      <p:sp>
        <p:nvSpPr>
          <p:cNvPr id="6" name="Rounded Rectangle 5"/>
          <p:cNvSpPr/>
          <p:nvPr/>
        </p:nvSpPr>
        <p:spPr>
          <a:xfrm>
            <a:off x="666180" y="1404367"/>
            <a:ext cx="2880320" cy="381642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TextBox 7"/>
          <p:cNvSpPr txBox="1"/>
          <p:nvPr/>
        </p:nvSpPr>
        <p:spPr>
          <a:xfrm>
            <a:off x="1098228" y="1404367"/>
            <a:ext cx="2160240" cy="350865"/>
          </a:xfrm>
          <a:prstGeom prst="rect">
            <a:avLst/>
          </a:prstGeom>
          <a:noFill/>
        </p:spPr>
        <p:txBody>
          <a:bodyPr wrap="square" lIns="0" tIns="36576" rIns="0" bIns="0" rtlCol="0">
            <a:spAutoFit/>
          </a:bodyPr>
          <a:lstStyle/>
          <a:p>
            <a:pPr marL="361950" indent="-361950" algn="ctr">
              <a:lnSpc>
                <a:spcPct val="85000"/>
              </a:lnSpc>
              <a:spcAft>
                <a:spcPts val="600"/>
              </a:spcAft>
              <a:buClr>
                <a:schemeClr val="accent2"/>
              </a:buClr>
              <a:buSzPct val="70000"/>
            </a:pPr>
            <a:r>
              <a:rPr lang="ro-RO" sz="2400" dirty="0" smtClean="0"/>
              <a:t>Coerență</a:t>
            </a:r>
            <a:endParaRPr lang="en-US" sz="2400" dirty="0" smtClean="0"/>
          </a:p>
        </p:txBody>
      </p:sp>
      <p:sp>
        <p:nvSpPr>
          <p:cNvPr id="9" name="TextBox 8"/>
          <p:cNvSpPr txBox="1"/>
          <p:nvPr/>
        </p:nvSpPr>
        <p:spPr>
          <a:xfrm>
            <a:off x="810196" y="1836415"/>
            <a:ext cx="2592288" cy="743280"/>
          </a:xfrm>
          <a:prstGeom prst="rect">
            <a:avLst/>
          </a:prstGeom>
          <a:solidFill>
            <a:srgbClr val="FFFF00"/>
          </a:solidFill>
          <a:ln>
            <a:solidFill>
              <a:srgbClr val="FFFF00"/>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(2) Exploatarea neconcordanțelor legislative</a:t>
            </a:r>
            <a:endParaRPr lang="en-US" sz="1800" dirty="0" smtClean="0"/>
          </a:p>
        </p:txBody>
      </p:sp>
      <p:sp>
        <p:nvSpPr>
          <p:cNvPr id="10" name="TextBox 9"/>
          <p:cNvSpPr txBox="1"/>
          <p:nvPr/>
        </p:nvSpPr>
        <p:spPr>
          <a:xfrm>
            <a:off x="810196" y="3564607"/>
            <a:ext cx="2592288" cy="507831"/>
          </a:xfrm>
          <a:prstGeom prst="rect">
            <a:avLst/>
          </a:prstGeom>
          <a:solidFill>
            <a:srgbClr val="7FD1D6"/>
          </a:solidFill>
          <a:ln>
            <a:solidFill>
              <a:srgbClr val="7FD1D6"/>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(4) Deductibilitatea dobânzilor</a:t>
            </a:r>
            <a:endParaRPr lang="en-US" sz="1800" dirty="0" smtClean="0"/>
          </a:p>
        </p:txBody>
      </p:sp>
      <p:sp>
        <p:nvSpPr>
          <p:cNvPr id="11" name="TextBox 10"/>
          <p:cNvSpPr txBox="1"/>
          <p:nvPr/>
        </p:nvSpPr>
        <p:spPr>
          <a:xfrm>
            <a:off x="810196" y="2700511"/>
            <a:ext cx="2592288" cy="743280"/>
          </a:xfrm>
          <a:prstGeom prst="rect">
            <a:avLst/>
          </a:prstGeom>
          <a:solidFill>
            <a:srgbClr val="7FD1D6"/>
          </a:solidFill>
          <a:ln>
            <a:solidFill>
              <a:srgbClr val="7FD1D6"/>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(3) Regulile privind companiile non-rezidente controlate</a:t>
            </a:r>
            <a:endParaRPr lang="en-US" sz="1800" dirty="0" smtClean="0"/>
          </a:p>
        </p:txBody>
      </p:sp>
      <p:sp>
        <p:nvSpPr>
          <p:cNvPr id="14" name="TextBox 13"/>
          <p:cNvSpPr txBox="1"/>
          <p:nvPr/>
        </p:nvSpPr>
        <p:spPr>
          <a:xfrm>
            <a:off x="810196" y="4208904"/>
            <a:ext cx="2592288" cy="507831"/>
          </a:xfrm>
          <a:prstGeom prst="rect">
            <a:avLst/>
          </a:prstGeom>
          <a:solidFill>
            <a:srgbClr val="FFFF00"/>
          </a:solidFill>
          <a:ln>
            <a:solidFill>
              <a:srgbClr val="FFFF00"/>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(5) Practicile fiscale nocive</a:t>
            </a:r>
            <a:endParaRPr lang="en-US" sz="1800" dirty="0" smtClean="0"/>
          </a:p>
        </p:txBody>
      </p:sp>
      <p:sp>
        <p:nvSpPr>
          <p:cNvPr id="15" name="Rounded Rectangle 14"/>
          <p:cNvSpPr/>
          <p:nvPr/>
        </p:nvSpPr>
        <p:spPr>
          <a:xfrm>
            <a:off x="3762524" y="1404367"/>
            <a:ext cx="3024336" cy="381642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6" name="TextBox 15"/>
          <p:cNvSpPr txBox="1"/>
          <p:nvPr/>
        </p:nvSpPr>
        <p:spPr>
          <a:xfrm>
            <a:off x="4194572" y="1404367"/>
            <a:ext cx="2160240" cy="350865"/>
          </a:xfrm>
          <a:prstGeom prst="rect">
            <a:avLst/>
          </a:prstGeom>
          <a:noFill/>
        </p:spPr>
        <p:txBody>
          <a:bodyPr wrap="square" lIns="0" tIns="36576" rIns="0" bIns="0" rtlCol="0">
            <a:spAutoFit/>
          </a:bodyPr>
          <a:lstStyle/>
          <a:p>
            <a:pPr marL="361950" indent="-361950" algn="ctr">
              <a:lnSpc>
                <a:spcPct val="85000"/>
              </a:lnSpc>
              <a:spcAft>
                <a:spcPts val="600"/>
              </a:spcAft>
              <a:buClr>
                <a:schemeClr val="accent2"/>
              </a:buClr>
              <a:buSzPct val="70000"/>
            </a:pPr>
            <a:r>
              <a:rPr lang="ro-RO" sz="2400" dirty="0" smtClean="0"/>
              <a:t>Substanță</a:t>
            </a:r>
            <a:endParaRPr lang="en-US" sz="2400" dirty="0" smtClean="0"/>
          </a:p>
        </p:txBody>
      </p:sp>
      <p:sp>
        <p:nvSpPr>
          <p:cNvPr id="17" name="TextBox 16"/>
          <p:cNvSpPr txBox="1"/>
          <p:nvPr/>
        </p:nvSpPr>
        <p:spPr>
          <a:xfrm>
            <a:off x="3834532" y="1836415"/>
            <a:ext cx="2880320" cy="507831"/>
          </a:xfrm>
          <a:prstGeom prst="rect">
            <a:avLst/>
          </a:prstGeom>
          <a:solidFill>
            <a:srgbClr val="FFFF00"/>
          </a:solidFill>
          <a:ln>
            <a:solidFill>
              <a:srgbClr val="FFFF00"/>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(6) Abuzul de tratate de evitare a dublei impuneri</a:t>
            </a:r>
            <a:endParaRPr lang="en-US" sz="1800" dirty="0" smtClean="0"/>
          </a:p>
        </p:txBody>
      </p:sp>
      <p:sp>
        <p:nvSpPr>
          <p:cNvPr id="18" name="TextBox 17"/>
          <p:cNvSpPr txBox="1"/>
          <p:nvPr/>
        </p:nvSpPr>
        <p:spPr>
          <a:xfrm>
            <a:off x="3834532" y="3776856"/>
            <a:ext cx="2880320" cy="507831"/>
          </a:xfrm>
          <a:prstGeom prst="rect">
            <a:avLst/>
          </a:prstGeom>
          <a:solidFill>
            <a:srgbClr val="7FD1D6"/>
          </a:solidFill>
          <a:ln>
            <a:solidFill>
              <a:srgbClr val="7FD1D6"/>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(9) Prețurile de transfer – risc și capital</a:t>
            </a:r>
            <a:endParaRPr lang="en-US" sz="1800" dirty="0" smtClean="0"/>
          </a:p>
        </p:txBody>
      </p:sp>
      <p:sp>
        <p:nvSpPr>
          <p:cNvPr id="19" name="TextBox 18"/>
          <p:cNvSpPr txBox="1"/>
          <p:nvPr/>
        </p:nvSpPr>
        <p:spPr>
          <a:xfrm>
            <a:off x="3834532" y="2484487"/>
            <a:ext cx="2880320" cy="507831"/>
          </a:xfrm>
          <a:prstGeom prst="rect">
            <a:avLst/>
          </a:prstGeom>
          <a:solidFill>
            <a:srgbClr val="7FD1D6"/>
          </a:solidFill>
          <a:ln>
            <a:solidFill>
              <a:srgbClr val="7FD1D6"/>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(7) Evitarea sediului permanent</a:t>
            </a:r>
            <a:endParaRPr lang="en-US" sz="1800" dirty="0" smtClean="0"/>
          </a:p>
        </p:txBody>
      </p:sp>
      <p:sp>
        <p:nvSpPr>
          <p:cNvPr id="21" name="TextBox 20"/>
          <p:cNvSpPr txBox="1"/>
          <p:nvPr/>
        </p:nvSpPr>
        <p:spPr>
          <a:xfrm>
            <a:off x="3834532" y="3128784"/>
            <a:ext cx="2880320" cy="507831"/>
          </a:xfrm>
          <a:prstGeom prst="rect">
            <a:avLst/>
          </a:prstGeom>
          <a:solidFill>
            <a:srgbClr val="FFFF00"/>
          </a:solidFill>
          <a:ln>
            <a:solidFill>
              <a:srgbClr val="FFFF00"/>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(8) Prețurile de transfer la activele necorporale</a:t>
            </a:r>
            <a:endParaRPr lang="en-US" sz="1800" dirty="0" smtClean="0"/>
          </a:p>
        </p:txBody>
      </p:sp>
      <p:sp>
        <p:nvSpPr>
          <p:cNvPr id="22" name="TextBox 21"/>
          <p:cNvSpPr txBox="1"/>
          <p:nvPr/>
        </p:nvSpPr>
        <p:spPr>
          <a:xfrm>
            <a:off x="3834532" y="4428703"/>
            <a:ext cx="2880320" cy="507831"/>
          </a:xfrm>
          <a:prstGeom prst="rect">
            <a:avLst/>
          </a:prstGeom>
          <a:solidFill>
            <a:srgbClr val="7FD1D6"/>
          </a:solidFill>
          <a:ln>
            <a:solidFill>
              <a:srgbClr val="7FD1D6"/>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(10) Prețurile de transfer la tranzacții cu risc ridicat</a:t>
            </a:r>
            <a:endParaRPr lang="en-US" sz="1800" dirty="0" smtClean="0"/>
          </a:p>
        </p:txBody>
      </p:sp>
      <p:sp>
        <p:nvSpPr>
          <p:cNvPr id="23" name="Rounded Rectangle 22"/>
          <p:cNvSpPr/>
          <p:nvPr/>
        </p:nvSpPr>
        <p:spPr>
          <a:xfrm>
            <a:off x="7074892" y="1332359"/>
            <a:ext cx="3024336" cy="381642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4" name="TextBox 23"/>
          <p:cNvSpPr txBox="1"/>
          <p:nvPr/>
        </p:nvSpPr>
        <p:spPr>
          <a:xfrm>
            <a:off x="7506940" y="1332359"/>
            <a:ext cx="2160240" cy="350865"/>
          </a:xfrm>
          <a:prstGeom prst="rect">
            <a:avLst/>
          </a:prstGeom>
          <a:noFill/>
        </p:spPr>
        <p:txBody>
          <a:bodyPr wrap="square" lIns="0" tIns="36576" rIns="0" bIns="0" rtlCol="0">
            <a:spAutoFit/>
          </a:bodyPr>
          <a:lstStyle/>
          <a:p>
            <a:pPr marL="361950" indent="-361950" algn="ctr">
              <a:lnSpc>
                <a:spcPct val="85000"/>
              </a:lnSpc>
              <a:spcAft>
                <a:spcPts val="600"/>
              </a:spcAft>
              <a:buClr>
                <a:schemeClr val="accent2"/>
              </a:buClr>
              <a:buSzPct val="70000"/>
            </a:pPr>
            <a:r>
              <a:rPr lang="ro-RO" sz="2400" dirty="0" smtClean="0"/>
              <a:t>Transparență</a:t>
            </a:r>
            <a:endParaRPr lang="en-US" sz="2400" dirty="0" smtClean="0"/>
          </a:p>
        </p:txBody>
      </p:sp>
      <p:sp>
        <p:nvSpPr>
          <p:cNvPr id="26" name="TextBox 25"/>
          <p:cNvSpPr txBox="1"/>
          <p:nvPr/>
        </p:nvSpPr>
        <p:spPr>
          <a:xfrm>
            <a:off x="7146900" y="3704848"/>
            <a:ext cx="2880320" cy="507831"/>
          </a:xfrm>
          <a:prstGeom prst="rect">
            <a:avLst/>
          </a:prstGeom>
          <a:solidFill>
            <a:srgbClr val="7FD1D6"/>
          </a:solidFill>
          <a:ln>
            <a:solidFill>
              <a:srgbClr val="7FD1D6"/>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(14) Mecanismele de soluționare a litigiilor </a:t>
            </a:r>
            <a:endParaRPr lang="en-US" sz="1800" dirty="0" smtClean="0"/>
          </a:p>
        </p:txBody>
      </p:sp>
      <p:sp>
        <p:nvSpPr>
          <p:cNvPr id="27" name="TextBox 26"/>
          <p:cNvSpPr txBox="1"/>
          <p:nvPr/>
        </p:nvSpPr>
        <p:spPr>
          <a:xfrm>
            <a:off x="7146900" y="1908423"/>
            <a:ext cx="2880320" cy="507831"/>
          </a:xfrm>
          <a:prstGeom prst="rect">
            <a:avLst/>
          </a:prstGeom>
          <a:solidFill>
            <a:srgbClr val="7FD1D6"/>
          </a:solidFill>
          <a:ln>
            <a:solidFill>
              <a:srgbClr val="7FD1D6"/>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(11) Metodologii de analiză a datelor</a:t>
            </a:r>
            <a:endParaRPr lang="en-US" sz="1800" dirty="0" smtClean="0"/>
          </a:p>
        </p:txBody>
      </p:sp>
      <p:sp>
        <p:nvSpPr>
          <p:cNvPr id="28" name="TextBox 27"/>
          <p:cNvSpPr txBox="1"/>
          <p:nvPr/>
        </p:nvSpPr>
        <p:spPr>
          <a:xfrm>
            <a:off x="7146900" y="3056776"/>
            <a:ext cx="2880320" cy="507831"/>
          </a:xfrm>
          <a:prstGeom prst="rect">
            <a:avLst/>
          </a:prstGeom>
          <a:solidFill>
            <a:srgbClr val="FFFF00"/>
          </a:solidFill>
          <a:ln>
            <a:solidFill>
              <a:srgbClr val="FFFF00"/>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(13) Documentația de prețuri de transfer</a:t>
            </a:r>
            <a:endParaRPr lang="en-US" sz="1800" dirty="0" smtClean="0"/>
          </a:p>
        </p:txBody>
      </p:sp>
      <p:sp>
        <p:nvSpPr>
          <p:cNvPr id="30" name="TextBox 29"/>
          <p:cNvSpPr txBox="1"/>
          <p:nvPr/>
        </p:nvSpPr>
        <p:spPr>
          <a:xfrm>
            <a:off x="7146900" y="2480712"/>
            <a:ext cx="2880320" cy="507831"/>
          </a:xfrm>
          <a:prstGeom prst="rect">
            <a:avLst/>
          </a:prstGeom>
          <a:solidFill>
            <a:srgbClr val="7FD1D6"/>
          </a:solidFill>
          <a:ln>
            <a:solidFill>
              <a:srgbClr val="7FD1D6"/>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(12) Reguli de publicare a informațiilor</a:t>
            </a:r>
            <a:endParaRPr lang="en-US" sz="1800" dirty="0" smtClean="0"/>
          </a:p>
        </p:txBody>
      </p:sp>
      <p:sp>
        <p:nvSpPr>
          <p:cNvPr id="31" name="TextBox 30"/>
          <p:cNvSpPr txBox="1"/>
          <p:nvPr/>
        </p:nvSpPr>
        <p:spPr>
          <a:xfrm>
            <a:off x="666180" y="5436815"/>
            <a:ext cx="9433048" cy="272382"/>
          </a:xfrm>
          <a:prstGeom prst="rect">
            <a:avLst/>
          </a:prstGeom>
          <a:solidFill>
            <a:srgbClr val="FFFF00"/>
          </a:solidFill>
          <a:ln>
            <a:solidFill>
              <a:srgbClr val="FFFF00"/>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(1) Economia digitală</a:t>
            </a:r>
            <a:endParaRPr lang="en-US" sz="1800" dirty="0" smtClean="0"/>
          </a:p>
        </p:txBody>
      </p:sp>
      <p:sp>
        <p:nvSpPr>
          <p:cNvPr id="32" name="TextBox 31"/>
          <p:cNvSpPr txBox="1"/>
          <p:nvPr/>
        </p:nvSpPr>
        <p:spPr>
          <a:xfrm>
            <a:off x="666180" y="5884513"/>
            <a:ext cx="9433048" cy="272382"/>
          </a:xfrm>
          <a:prstGeom prst="rect">
            <a:avLst/>
          </a:prstGeom>
          <a:solidFill>
            <a:srgbClr val="FFFF00"/>
          </a:solidFill>
          <a:ln>
            <a:solidFill>
              <a:srgbClr val="FFFF00"/>
            </a:solidFill>
          </a:ln>
        </p:spPr>
        <p:txBody>
          <a:bodyPr wrap="square" lIns="0" tIns="36576" rIns="0" bIns="0" rtlCol="0">
            <a:spAutoFit/>
          </a:bodyPr>
          <a:lstStyle/>
          <a:p>
            <a:pPr marL="344488" indent="-344488">
              <a:lnSpc>
                <a:spcPct val="85000"/>
              </a:lnSpc>
              <a:spcAft>
                <a:spcPts val="600"/>
              </a:spcAft>
              <a:buClr>
                <a:schemeClr val="accent2"/>
              </a:buClr>
              <a:buSzPct val="70000"/>
            </a:pPr>
            <a:r>
              <a:rPr lang="ro-RO" sz="1800" dirty="0" smtClean="0"/>
              <a:t>(15) Instrumentele multilaterale</a:t>
            </a:r>
            <a:endParaRPr lang="en-US" sz="1800" dirty="0" smtClean="0"/>
          </a:p>
        </p:txBody>
      </p:sp>
    </p:spTree>
    <p:extLst>
      <p:ext uri="{BB962C8B-B14F-4D97-AF65-F5344CB8AC3E}">
        <p14:creationId xmlns:p14="http://schemas.microsoft.com/office/powerpoint/2010/main" val="1148071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chemeClr val="tx1"/>
                </a:solidFill>
              </a:rPr>
              <a:t>Ce ne aşteaptă în viitor</a:t>
            </a:r>
            <a:r>
              <a:rPr lang="en-US" dirty="0" smtClean="0">
                <a:solidFill>
                  <a:schemeClr val="tx1"/>
                </a:solidFill>
              </a:rPr>
              <a:t>?</a:t>
            </a:r>
            <a:r>
              <a:rPr lang="en-GB" dirty="0"/>
              <a:t/>
            </a:r>
            <a:br>
              <a:rPr lang="en-GB" dirty="0"/>
            </a:br>
            <a:r>
              <a:rPr lang="en-US" sz="2400" dirty="0"/>
              <a:t/>
            </a:r>
            <a:br>
              <a:rPr lang="en-US" sz="2400" dirty="0"/>
            </a:br>
            <a:endParaRPr lang="el-GR"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573" y="2001711"/>
            <a:ext cx="2049463"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Rectangle 2"/>
          <p:cNvSpPr/>
          <p:nvPr/>
        </p:nvSpPr>
        <p:spPr>
          <a:xfrm>
            <a:off x="534670" y="5868863"/>
            <a:ext cx="6828254" cy="1000274"/>
          </a:xfrm>
          <a:prstGeom prst="rect">
            <a:avLst/>
          </a:prstGeom>
        </p:spPr>
        <p:txBody>
          <a:bodyPr wrap="square">
            <a:spAutoFit/>
          </a:bodyPr>
          <a:lstStyle/>
          <a:p>
            <a:pPr>
              <a:spcBef>
                <a:spcPts val="299"/>
              </a:spcBef>
            </a:pPr>
            <a:r>
              <a:rPr lang="ro-RO" sz="1800" dirty="0" smtClean="0"/>
              <a:t>Contact:	gabriel.sincu@ro.ey.com</a:t>
            </a:r>
          </a:p>
          <a:p>
            <a:pPr>
              <a:spcBef>
                <a:spcPts val="299"/>
              </a:spcBef>
            </a:pPr>
            <a:r>
              <a:rPr lang="ro-RO" sz="1800" dirty="0" smtClean="0"/>
              <a:t>	+4 021 402 40 00</a:t>
            </a:r>
          </a:p>
          <a:p>
            <a:pPr>
              <a:spcBef>
                <a:spcPts val="299"/>
              </a:spcBef>
            </a:pPr>
            <a:r>
              <a:rPr lang="ro-RO" sz="1800" dirty="0"/>
              <a:t>	</a:t>
            </a:r>
            <a:r>
              <a:rPr lang="ro-RO" sz="1800" dirty="0" smtClean="0"/>
              <a:t>www.ey.com</a:t>
            </a:r>
            <a:endParaRPr lang="en-GB" sz="1800" dirty="0"/>
          </a:p>
        </p:txBody>
      </p:sp>
    </p:spTree>
    <p:extLst>
      <p:ext uri="{BB962C8B-B14F-4D97-AF65-F5344CB8AC3E}">
        <p14:creationId xmlns:p14="http://schemas.microsoft.com/office/powerpoint/2010/main" val="625642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EY A4 Presentation 2010 GSA">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rnst &amp; Young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61950" indent="-361950">
          <a:lnSpc>
            <a:spcPct val="85000"/>
          </a:lnSpc>
          <a:spcAft>
            <a:spcPts val="600"/>
          </a:spcAft>
          <a:buClr>
            <a:schemeClr val="accent2"/>
          </a:buClr>
          <a:buSzPct val="70000"/>
          <a:defRPr sz="2400" dirty="0"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5250</TotalTime>
  <Words>374</Words>
  <Application>Microsoft Office PowerPoint</Application>
  <PresentationFormat>Custom</PresentationFormat>
  <Paragraphs>69</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EY A4 Presentation 2010 GSA</vt:lpstr>
      <vt:lpstr>What the BEPS? </vt:lpstr>
      <vt:lpstr>Care este legătura dintre aselenizare și legislația privind prețurile de transfer? </vt:lpstr>
      <vt:lpstr>Ce înseamnă BEPS? </vt:lpstr>
      <vt:lpstr>Rapoartele OECD – circa 1000 de pagini  </vt:lpstr>
      <vt:lpstr>Planul de acțiune BEPS </vt:lpstr>
      <vt:lpstr>Ce ne aşteaptă în viitor?  </vt:lpstr>
    </vt:vector>
  </TitlesOfParts>
  <Manager>Thomas Kautz</Manager>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Falkenberg, Claudia</dc:creator>
  <cp:lastModifiedBy>Oana Ciurez</cp:lastModifiedBy>
  <cp:revision>365</cp:revision>
  <cp:lastPrinted>2014-01-28T17:18:31Z</cp:lastPrinted>
  <dcterms:created xsi:type="dcterms:W3CDTF">2013-07-10T12:21:04Z</dcterms:created>
  <dcterms:modified xsi:type="dcterms:W3CDTF">2014-11-19T16:05:31Z</dcterms:modified>
</cp:coreProperties>
</file>