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2" r:id="rId4"/>
    <p:sldId id="263" r:id="rId5"/>
    <p:sldId id="264" r:id="rId6"/>
    <p:sldId id="266" r:id="rId7"/>
    <p:sldId id="265" r:id="rId8"/>
    <p:sldId id="267" r:id="rId9"/>
  </p:sldIdLst>
  <p:sldSz cx="9144000" cy="6858000" type="screen4x3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4060-0003-49DA-A9DE-599038C93047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8ACB-0CD5-4005-88B2-1B3D6EA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0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4060-0003-49DA-A9DE-599038C93047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8ACB-0CD5-4005-88B2-1B3D6EA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4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4060-0003-49DA-A9DE-599038C93047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8ACB-0CD5-4005-88B2-1B3D6EA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6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4060-0003-49DA-A9DE-599038C93047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8ACB-0CD5-4005-88B2-1B3D6EA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6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4060-0003-49DA-A9DE-599038C93047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8ACB-0CD5-4005-88B2-1B3D6EA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8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4060-0003-49DA-A9DE-599038C93047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8ACB-0CD5-4005-88B2-1B3D6EA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3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4060-0003-49DA-A9DE-599038C93047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8ACB-0CD5-4005-88B2-1B3D6EA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6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4060-0003-49DA-A9DE-599038C93047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8ACB-0CD5-4005-88B2-1B3D6EA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4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4060-0003-49DA-A9DE-599038C93047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8ACB-0CD5-4005-88B2-1B3D6EA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1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4060-0003-49DA-A9DE-599038C93047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8ACB-0CD5-4005-88B2-1B3D6EA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1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4060-0003-49DA-A9DE-599038C93047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8ACB-0CD5-4005-88B2-1B3D6EA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9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14060-0003-49DA-A9DE-599038C93047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18ACB-0CD5-4005-88B2-1B3D6EA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5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640960" cy="2304256"/>
          </a:xfrm>
        </p:spPr>
        <p:txBody>
          <a:bodyPr>
            <a:noAutofit/>
          </a:bodyPr>
          <a:lstStyle/>
          <a:p>
            <a:r>
              <a:rPr lang="ro-RO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COMPETITIVITATEA ROMÂNIEI ÎN CONTEXT CENTRAL-EST EUROPEAN</a:t>
            </a:r>
            <a:br>
              <a:rPr lang="ro-RO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</a:br>
            <a:r>
              <a:rPr lang="ro-RO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CONFORM</a:t>
            </a:r>
            <a:br>
              <a:rPr lang="ro-RO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</a:br>
            <a:r>
              <a:rPr lang="ro-RO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GLOBAL COMPETITIVENESS REPORT (2013-2014) WORLD ECONOMIC FORUM</a:t>
            </a:r>
            <a:endParaRPr lang="en-US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518" y="3717032"/>
            <a:ext cx="7592888" cy="1752600"/>
          </a:xfrm>
        </p:spPr>
        <p:txBody>
          <a:bodyPr>
            <a:normAutofit/>
          </a:bodyPr>
          <a:lstStyle/>
          <a:p>
            <a:pPr algn="r"/>
            <a:r>
              <a:rPr lang="ro-RO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Valentin </a:t>
            </a:r>
            <a:r>
              <a:rPr lang="ro-RO" sz="24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Lazea</a:t>
            </a:r>
            <a:endParaRPr lang="en-US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5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37" r="1499"/>
          <a:stretch/>
        </p:blipFill>
        <p:spPr>
          <a:xfrm>
            <a:off x="1043608" y="532994"/>
            <a:ext cx="7492753" cy="5792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26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92088"/>
          </a:xfrm>
        </p:spPr>
        <p:txBody>
          <a:bodyPr>
            <a:normAutofit fontScale="90000"/>
          </a:bodyPr>
          <a:lstStyle/>
          <a:p>
            <a:pPr algn="l"/>
            <a:r>
              <a:rPr lang="ro-RO" sz="1600" dirty="0" smtClean="0">
                <a:latin typeface="Arial" pitchFamily="34" charset="0"/>
                <a:cs typeface="Arial" pitchFamily="34" charset="0"/>
              </a:rPr>
              <a:t>Statele central-est europene (CEE) se găsesc, conform raportului WEF, în stadiul 3 de dezvoltare economică, bazat pe inovare (3 economii), în tranziție de la stadiul 2 la stadiul 3 (9 economii), în stadiul 2 de dezvoltare economică bazat pe eficiență (8 economii) și în tranziție de la stadiul 1 la stadiul 2 (1 economie):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43" y="1124744"/>
            <a:ext cx="7192379" cy="559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1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9036496" cy="648072"/>
          </a:xfrm>
        </p:spPr>
        <p:txBody>
          <a:bodyPr>
            <a:normAutofit/>
          </a:bodyPr>
          <a:lstStyle/>
          <a:p>
            <a:pPr algn="l"/>
            <a:r>
              <a:rPr lang="ro-RO" sz="1400" dirty="0" smtClean="0">
                <a:latin typeface="Arial" pitchFamily="34" charset="0"/>
                <a:cs typeface="Arial" pitchFamily="34" charset="0"/>
              </a:rPr>
              <a:t>Pe grupe de indici, România are rămâneri în urmă la 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cerințele de bază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, respectiv la 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inovație și sofisticare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, chiar și față de state mai puțin dezvoltate (Bulgaria, Muntenegru, Bosnia &amp; Herțegovina, </a:t>
            </a:r>
            <a:r>
              <a:rPr lang="ro-RO" sz="1400" dirty="0">
                <a:latin typeface="Arial" pitchFamily="34" charset="0"/>
                <a:cs typeface="Arial" pitchFamily="34" charset="0"/>
              </a:rPr>
              <a:t>M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acedonia, Ucraina).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836712"/>
            <a:ext cx="7211432" cy="58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5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648072"/>
          </a:xfrm>
        </p:spPr>
        <p:txBody>
          <a:bodyPr>
            <a:normAutofit/>
          </a:bodyPr>
          <a:lstStyle/>
          <a:p>
            <a:pPr algn="l"/>
            <a:r>
              <a:rPr lang="ro-RO" sz="1400" dirty="0" smtClean="0">
                <a:latin typeface="Arial" pitchFamily="34" charset="0"/>
                <a:cs typeface="Arial" pitchFamily="34" charset="0"/>
              </a:rPr>
              <a:t>În România, infrastructura precum și sănătatea și educația primară sunt mult rămase în urmă față de 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toate 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statele din grupul de comparație, iar instituțiile sunt de asemenea de o calitate inferioară.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799288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97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648072"/>
          </a:xfrm>
        </p:spPr>
        <p:txBody>
          <a:bodyPr>
            <a:normAutofit/>
          </a:bodyPr>
          <a:lstStyle/>
          <a:p>
            <a:pPr algn="l"/>
            <a:r>
              <a:rPr lang="ro-RO" sz="1400" dirty="0" smtClean="0">
                <a:latin typeface="Arial" pitchFamily="34" charset="0"/>
                <a:cs typeface="Arial" pitchFamily="34" charset="0"/>
              </a:rPr>
              <a:t>În context regional, România câștigă la indicatorul 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mărimea pieței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, dar pierd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 categoric la indicatorii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Eficiența pieței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</a:t>
            </a:r>
            <a:r>
              <a:rPr lang="ro-RO" sz="1400" dirty="0" err="1" smtClean="0">
                <a:latin typeface="Arial" pitchFamily="34" charset="0"/>
                <a:cs typeface="Arial" pitchFamily="34" charset="0"/>
              </a:rPr>
              <a:t>unurilor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 și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Eficiența pieței muncii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92088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89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648072"/>
          </a:xfrm>
        </p:spPr>
        <p:txBody>
          <a:bodyPr>
            <a:normAutofit/>
          </a:bodyPr>
          <a:lstStyle/>
          <a:p>
            <a:pPr algn="l"/>
            <a:r>
              <a:rPr lang="ro-RO" sz="1400" dirty="0" smtClean="0">
                <a:latin typeface="Arial" pitchFamily="34" charset="0"/>
                <a:cs typeface="Arial" pitchFamily="34" charset="0"/>
              </a:rPr>
              <a:t>În cadrul </a:t>
            </a:r>
            <a:r>
              <a:rPr lang="ro-RO" sz="1400" dirty="0" err="1" smtClean="0">
                <a:latin typeface="Arial" pitchFamily="34" charset="0"/>
                <a:cs typeface="Arial" pitchFamily="34" charset="0"/>
              </a:rPr>
              <a:t>peer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14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, România se remarcă </a:t>
            </a:r>
            <a:r>
              <a:rPr lang="ro-RO" sz="1400" dirty="0">
                <a:latin typeface="Arial" pitchFamily="34" charset="0"/>
                <a:cs typeface="Arial" pitchFamily="34" charset="0"/>
              </a:rPr>
              <a:t>n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egativ, atât în ceea ce privește sofisticarea afacerilor, cât și în ce privește inovarea.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28800"/>
            <a:ext cx="662473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25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sz="2000" b="1" dirty="0" smtClean="0">
                <a:latin typeface="Arial" pitchFamily="34" charset="0"/>
                <a:cs typeface="Arial" pitchFamily="34" charset="0"/>
              </a:rPr>
              <a:t>Concluzii</a:t>
            </a:r>
          </a:p>
          <a:p>
            <a:pPr marL="0" indent="0">
              <a:buNone/>
            </a:pPr>
            <a:endParaRPr lang="ro-RO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România nu poate spera să îți depășească condiția de economie din stadiul 2 de dezvoltare dacă nu rezolvă problemele din următoarele domenii prioritare:</a:t>
            </a:r>
          </a:p>
          <a:p>
            <a:pPr>
              <a:buFontTx/>
              <a:buChar char="-"/>
            </a:pPr>
            <a:r>
              <a:rPr lang="ro-RO" sz="1800" dirty="0">
                <a:latin typeface="Arial" pitchFamily="34" charset="0"/>
                <a:cs typeface="Arial" pitchFamily="34" charset="0"/>
              </a:rPr>
              <a:t>i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nstituții</a:t>
            </a:r>
          </a:p>
          <a:p>
            <a:pPr>
              <a:buFontTx/>
              <a:buChar char="-"/>
            </a:pPr>
            <a:r>
              <a:rPr lang="ro-RO" sz="1800" dirty="0">
                <a:latin typeface="Arial" pitchFamily="34" charset="0"/>
                <a:cs typeface="Arial" pitchFamily="34" charset="0"/>
              </a:rPr>
              <a:t>i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nfrastructură</a:t>
            </a:r>
          </a:p>
          <a:p>
            <a:pPr>
              <a:buFontTx/>
              <a:buChar char="-"/>
            </a:pPr>
            <a:r>
              <a:rPr lang="ro-RO" sz="1800" dirty="0">
                <a:latin typeface="Arial" pitchFamily="34" charset="0"/>
                <a:cs typeface="Arial" pitchFamily="34" charset="0"/>
              </a:rPr>
              <a:t>s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ănătate și educație primară</a:t>
            </a:r>
          </a:p>
          <a:p>
            <a:pPr>
              <a:buFontTx/>
              <a:buChar char="-"/>
            </a:pPr>
            <a:r>
              <a:rPr lang="ro-RO" sz="1800" dirty="0">
                <a:latin typeface="Arial" pitchFamily="34" charset="0"/>
                <a:cs typeface="Arial" pitchFamily="34" charset="0"/>
              </a:rPr>
              <a:t>p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iața bunurilor</a:t>
            </a:r>
          </a:p>
          <a:p>
            <a:pPr>
              <a:buFontTx/>
              <a:buChar char="-"/>
            </a:pPr>
            <a:r>
              <a:rPr lang="ro-RO" sz="1800" dirty="0">
                <a:latin typeface="Arial" pitchFamily="34" charset="0"/>
                <a:cs typeface="Arial" pitchFamily="34" charset="0"/>
              </a:rPr>
              <a:t>p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iața muncii</a:t>
            </a:r>
          </a:p>
          <a:p>
            <a:pPr>
              <a:buFontTx/>
              <a:buChar char="-"/>
            </a:pPr>
            <a:r>
              <a:rPr lang="ro-RO" sz="1800" dirty="0">
                <a:latin typeface="Arial" pitchFamily="34" charset="0"/>
                <a:cs typeface="Arial" pitchFamily="34" charset="0"/>
              </a:rPr>
              <a:t>s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ofisticarea afacerilor</a:t>
            </a:r>
          </a:p>
          <a:p>
            <a:pPr>
              <a:buFontTx/>
              <a:buChar char="-"/>
            </a:pPr>
            <a:r>
              <a:rPr lang="ro-RO" sz="1800" dirty="0">
                <a:latin typeface="Arial" pitchFamily="34" charset="0"/>
                <a:cs typeface="Arial" pitchFamily="34" charset="0"/>
              </a:rPr>
              <a:t>i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novare</a:t>
            </a:r>
          </a:p>
          <a:p>
            <a:pPr marL="0" indent="0">
              <a:buNone/>
            </a:pPr>
            <a:endParaRPr lang="ro-RO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Singurele domenii cu adevărat competitive sunt:</a:t>
            </a:r>
          </a:p>
          <a:p>
            <a:pPr>
              <a:buFontTx/>
              <a:buChar char="-"/>
            </a:pPr>
            <a:r>
              <a:rPr lang="ro-RO" sz="1800" dirty="0">
                <a:latin typeface="Arial" pitchFamily="34" charset="0"/>
                <a:cs typeface="Arial" pitchFamily="34" charset="0"/>
              </a:rPr>
              <a:t>m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acroeconomia</a:t>
            </a:r>
          </a:p>
          <a:p>
            <a:pPr>
              <a:buFontTx/>
              <a:buChar char="-"/>
            </a:pPr>
            <a:r>
              <a:rPr lang="ro-RO" sz="1800" dirty="0">
                <a:latin typeface="Arial" pitchFamily="34" charset="0"/>
                <a:cs typeface="Arial" pitchFamily="34" charset="0"/>
              </a:rPr>
              <a:t>m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ărimea pieței</a:t>
            </a:r>
          </a:p>
          <a:p>
            <a:pPr marL="0" indent="0">
              <a:buNone/>
            </a:pPr>
            <a:endParaRPr lang="ro-RO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Domeniile cu competitivitatea medie sunt:</a:t>
            </a:r>
          </a:p>
          <a:p>
            <a:pPr>
              <a:buFontTx/>
              <a:buChar char="-"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educația superioară și perfecționarea</a:t>
            </a:r>
          </a:p>
          <a:p>
            <a:pPr>
              <a:buFontTx/>
              <a:buChar char="-"/>
            </a:pPr>
            <a:r>
              <a:rPr lang="ro-RO" sz="1800" dirty="0">
                <a:latin typeface="Arial" pitchFamily="34" charset="0"/>
                <a:cs typeface="Arial" pitchFamily="34" charset="0"/>
              </a:rPr>
              <a:t>p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iața financiară</a:t>
            </a:r>
          </a:p>
          <a:p>
            <a:pPr>
              <a:buFontTx/>
              <a:buChar char="-"/>
            </a:pPr>
            <a:r>
              <a:rPr lang="ro-RO" sz="1800" dirty="0">
                <a:latin typeface="Arial" pitchFamily="34" charset="0"/>
                <a:cs typeface="Arial" pitchFamily="34" charset="0"/>
              </a:rPr>
              <a:t>p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regătirea tehnologică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7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268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COMPETITIVITATEA ROMÂNIEI ÎN CONTEXT CENTRAL-EST EUROPEAN CONFORM GLOBAL COMPETITIVENESS REPORT (2013-2014) WORLD ECONOMIC FORUM</vt:lpstr>
      <vt:lpstr>PowerPoint Presentation</vt:lpstr>
      <vt:lpstr>Statele central-est europene (CEE) se găsesc, conform raportului WEF, în stadiul 3 de dezvoltare economică, bazat pe inovare (3 economii), în tranziție de la stadiul 2 la stadiul 3 (9 economii), în stadiul 2 de dezvoltare economică bazat pe eficiență (8 economii) și în tranziție de la stadiul 1 la stadiul 2 (1 economie):</vt:lpstr>
      <vt:lpstr>Pe grupe de indici, România are rămâneri în urmă la cerințele de bază, respectiv la inovație și sofisticare, chiar și față de state mai puțin dezvoltate (Bulgaria, Muntenegru, Bosnia &amp; Herțegovina, Macedonia, Ucraina).</vt:lpstr>
      <vt:lpstr>În România, infrastructura precum și sănătatea și educația primară sunt mult rămase în urmă față de toate statele din grupul de comparație, iar instituțiile sunt de asemenea de o calitate inferioară.</vt:lpstr>
      <vt:lpstr>În context regional, România câștigă la indicatorul mărimea pieței, dar pierde categoric la indicatorii “Eficiența pieței bunurilor” și “Eficiența pieței muncii”.</vt:lpstr>
      <vt:lpstr>În cadrul peer group, România se remarcă negativ, atât în ceea ce privește sofisticarea afacerilor, cât și în ce privește inovarea.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Cristiana Bartales</dc:creator>
  <cp:lastModifiedBy>Cristiana Bartales</cp:lastModifiedBy>
  <cp:revision>15</cp:revision>
  <cp:lastPrinted>2013-11-14T07:01:46Z</cp:lastPrinted>
  <dcterms:created xsi:type="dcterms:W3CDTF">2013-11-07T12:36:51Z</dcterms:created>
  <dcterms:modified xsi:type="dcterms:W3CDTF">2013-11-14T07:02:02Z</dcterms:modified>
</cp:coreProperties>
</file>