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handoutMasterIdLst>
    <p:handoutMasterId r:id="rId22"/>
  </p:handoutMasterIdLst>
  <p:sldIdLst>
    <p:sldId id="256" r:id="rId2"/>
    <p:sldId id="297" r:id="rId3"/>
    <p:sldId id="298" r:id="rId4"/>
    <p:sldId id="299" r:id="rId5"/>
    <p:sldId id="285" r:id="rId6"/>
    <p:sldId id="286" r:id="rId7"/>
    <p:sldId id="287" r:id="rId8"/>
    <p:sldId id="288" r:id="rId9"/>
    <p:sldId id="289" r:id="rId10"/>
    <p:sldId id="290" r:id="rId11"/>
    <p:sldId id="291" r:id="rId12"/>
    <p:sldId id="292" r:id="rId13"/>
    <p:sldId id="293" r:id="rId14"/>
    <p:sldId id="294" r:id="rId15"/>
    <p:sldId id="295" r:id="rId16"/>
    <p:sldId id="296" r:id="rId17"/>
    <p:sldId id="282" r:id="rId18"/>
    <p:sldId id="283" r:id="rId19"/>
    <p:sldId id="284" r:id="rId20"/>
    <p:sldId id="300" r:id="rId21"/>
  </p:sldIdLst>
  <p:sldSz cx="9144000" cy="6858000" type="screen4x3"/>
  <p:notesSz cx="6797675" cy="9926638"/>
  <p:defaultTextStyle>
    <a:defPPr>
      <a:defRPr lang="ro-R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516" y="3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D\Documents\Evenimente\Conferinta%2013%20mai%20BNR\Tablou%20de%20bord%20-%20abateri%20procentual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D\Documents\Evenimente\Conferinta%2013%20mai%20BNR\Tablou%20de%20bord%20-%20abateri%20procentual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D\Documents\Evenimente\Conferinta%2013%20mai%20BNR\Tablou%20de%20bord%20-%20abateri%20procentual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o-R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1"/>
          <c:order val="0"/>
          <c:tx>
            <c:strRef>
              <c:f>Sheet1!$A$2</c:f>
              <c:strCache>
                <c:ptCount val="1"/>
                <c:pt idx="0">
                  <c:v>Soldul cont curent</c:v>
                </c:pt>
              </c:strCache>
            </c:strRef>
          </c:tx>
          <c:invertIfNegative val="0"/>
          <c:cat>
            <c:numRef>
              <c:f>Sheet1!$C$1:$N$1</c:f>
              <c:numCache>
                <c:formatCode>General</c:formatCode>
                <c:ptCount val="12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</c:numCache>
            </c:numRef>
          </c:cat>
          <c:val>
            <c:numRef>
              <c:f>Sheet1!$B$2:$N$2</c:f>
              <c:numCache>
                <c:formatCode>0.0</c:formatCode>
                <c:ptCount val="12"/>
                <c:pt idx="0">
                  <c:v>10.000000000000009</c:v>
                </c:pt>
                <c:pt idx="1">
                  <c:v>2.4999999999999911</c:v>
                </c:pt>
                <c:pt idx="2">
                  <c:v>22.500000000000007</c:v>
                </c:pt>
                <c:pt idx="3">
                  <c:v>47.500000000000007</c:v>
                </c:pt>
                <c:pt idx="4">
                  <c:v>89.999999999999986</c:v>
                </c:pt>
                <c:pt idx="5">
                  <c:v>127.49999999999999</c:v>
                </c:pt>
                <c:pt idx="6">
                  <c:v>170.00000000000003</c:v>
                </c:pt>
                <c:pt idx="7">
                  <c:v>195.00000000000003</c:v>
                </c:pt>
                <c:pt idx="8">
                  <c:v>142.49999999999997</c:v>
                </c:pt>
                <c:pt idx="9">
                  <c:v>67.5</c:v>
                </c:pt>
                <c:pt idx="10">
                  <c:v>7.4999999999999956</c:v>
                </c:pt>
                <c:pt idx="11">
                  <c:v>7.4999999999999956</c:v>
                </c:pt>
              </c:numCache>
            </c:numRef>
          </c:val>
        </c:ser>
        <c:ser>
          <c:idx val="2"/>
          <c:order val="1"/>
          <c:tx>
            <c:strRef>
              <c:f>Sheet1!$A$3</c:f>
              <c:strCache>
                <c:ptCount val="1"/>
                <c:pt idx="0">
                  <c:v>Pozitie investitionala neta</c:v>
                </c:pt>
              </c:strCache>
            </c:strRef>
          </c:tx>
          <c:invertIfNegative val="0"/>
          <c:cat>
            <c:numRef>
              <c:f>Sheet1!$C$1:$N$1</c:f>
              <c:numCache>
                <c:formatCode>General</c:formatCode>
                <c:ptCount val="12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</c:numCache>
            </c:numRef>
          </c:cat>
          <c:val>
            <c:numRef>
              <c:f>Sheet1!$B$3:$N$3</c:f>
              <c:numCache>
                <c:formatCode>0.0</c:formatCode>
                <c:ptCount val="12"/>
                <c:pt idx="5">
                  <c:v>3.4285714285714368</c:v>
                </c:pt>
                <c:pt idx="6">
                  <c:v>34.571428571428577</c:v>
                </c:pt>
                <c:pt idx="7">
                  <c:v>52.571428571428562</c:v>
                </c:pt>
                <c:pt idx="8">
                  <c:v>77.714285714285722</c:v>
                </c:pt>
                <c:pt idx="9">
                  <c:v>82.000000000000014</c:v>
                </c:pt>
                <c:pt idx="10">
                  <c:v>87.142857142857139</c:v>
                </c:pt>
              </c:numCache>
            </c:numRef>
          </c:val>
        </c:ser>
        <c:ser>
          <c:idx val="3"/>
          <c:order val="2"/>
          <c:tx>
            <c:strRef>
              <c:f>Sheet1!$A$4</c:f>
              <c:strCache>
                <c:ptCount val="1"/>
                <c:pt idx="0">
                  <c:v>Rata de schimb efectiva</c:v>
                </c:pt>
              </c:strCache>
            </c:strRef>
          </c:tx>
          <c:invertIfNegative val="0"/>
          <c:cat>
            <c:numRef>
              <c:f>Sheet1!$C$1:$N$1</c:f>
              <c:numCache>
                <c:formatCode>General</c:formatCode>
                <c:ptCount val="12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</c:numCache>
            </c:numRef>
          </c:cat>
          <c:val>
            <c:numRef>
              <c:f>Sheet1!$B$4:$N$4</c:f>
              <c:numCache>
                <c:formatCode>0.0</c:formatCode>
                <c:ptCount val="12"/>
                <c:pt idx="1">
                  <c:v>32.700000000000003</c:v>
                </c:pt>
                <c:pt idx="4">
                  <c:v>48.18</c:v>
                </c:pt>
                <c:pt idx="5">
                  <c:v>167.27</c:v>
                </c:pt>
                <c:pt idx="6">
                  <c:v>241.81</c:v>
                </c:pt>
              </c:numCache>
            </c:numRef>
          </c:val>
        </c:ser>
        <c:ser>
          <c:idx val="4"/>
          <c:order val="3"/>
          <c:tx>
            <c:strRef>
              <c:f>Sheet1!$A$5</c:f>
              <c:strCache>
                <c:ptCount val="1"/>
                <c:pt idx="0">
                  <c:v>Piata de export</c:v>
                </c:pt>
              </c:strCache>
            </c:strRef>
          </c:tx>
          <c:invertIfNegative val="0"/>
          <c:cat>
            <c:numRef>
              <c:f>Sheet1!$C$1:$N$1</c:f>
              <c:numCache>
                <c:formatCode>General</c:formatCode>
                <c:ptCount val="12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</c:numCache>
            </c:numRef>
          </c:cat>
          <c:val>
            <c:numRef>
              <c:f>Sheet1!$B$5:$N$5</c:f>
            </c:numRef>
          </c:val>
        </c:ser>
        <c:ser>
          <c:idx val="5"/>
          <c:order val="4"/>
          <c:tx>
            <c:strRef>
              <c:f>Sheet1!$A$6</c:f>
              <c:strCache>
                <c:ptCount val="1"/>
                <c:pt idx="0">
                  <c:v>Cost unitar forta de munca</c:v>
                </c:pt>
              </c:strCache>
            </c:strRef>
          </c:tx>
          <c:invertIfNegative val="0"/>
          <c:cat>
            <c:numRef>
              <c:f>Sheet1!$C$1:$N$1</c:f>
              <c:numCache>
                <c:formatCode>General</c:formatCode>
                <c:ptCount val="12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</c:numCache>
            </c:numRef>
          </c:cat>
          <c:val>
            <c:numRef>
              <c:f>Sheet1!$B$6:$N$6</c:f>
            </c:numRef>
          </c:val>
        </c:ser>
        <c:ser>
          <c:idx val="6"/>
          <c:order val="5"/>
          <c:tx>
            <c:strRef>
              <c:f>Sheet1!$A$7</c:f>
              <c:strCache>
                <c:ptCount val="1"/>
                <c:pt idx="0">
                  <c:v>Indicele pretului locuintelor</c:v>
                </c:pt>
              </c:strCache>
            </c:strRef>
          </c:tx>
          <c:invertIfNegative val="0"/>
          <c:cat>
            <c:numRef>
              <c:f>Sheet1!$C$1:$N$1</c:f>
              <c:numCache>
                <c:formatCode>General</c:formatCode>
                <c:ptCount val="12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</c:numCache>
            </c:numRef>
          </c:cat>
          <c:val>
            <c:numRef>
              <c:f>Sheet1!$B$7:$N$7</c:f>
            </c:numRef>
          </c:val>
        </c:ser>
        <c:ser>
          <c:idx val="7"/>
          <c:order val="6"/>
          <c:tx>
            <c:strRef>
              <c:f>Sheet1!$A$8</c:f>
              <c:strCache>
                <c:ptCount val="1"/>
                <c:pt idx="0">
                  <c:v>Creditul privat</c:v>
                </c:pt>
              </c:strCache>
            </c:strRef>
          </c:tx>
          <c:invertIfNegative val="0"/>
          <c:cat>
            <c:numRef>
              <c:f>Sheet1!$C$1:$N$1</c:f>
              <c:numCache>
                <c:formatCode>General</c:formatCode>
                <c:ptCount val="12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</c:numCache>
            </c:numRef>
          </c:cat>
          <c:val>
            <c:numRef>
              <c:f>Sheet1!$B$8:$N$8</c:f>
              <c:numCache>
                <c:formatCode>0.0</c:formatCode>
                <c:ptCount val="12"/>
                <c:pt idx="5">
                  <c:v>51.333333333333329</c:v>
                </c:pt>
                <c:pt idx="6">
                  <c:v>128.66666666666666</c:v>
                </c:pt>
                <c:pt idx="7">
                  <c:v>85.999999999999986</c:v>
                </c:pt>
              </c:numCache>
            </c:numRef>
          </c:val>
        </c:ser>
        <c:ser>
          <c:idx val="8"/>
          <c:order val="7"/>
          <c:tx>
            <c:strRef>
              <c:f>Sheet1!$A$9</c:f>
              <c:strCache>
                <c:ptCount val="1"/>
                <c:pt idx="0">
                  <c:v>Datoria privata</c:v>
                </c:pt>
              </c:strCache>
            </c:strRef>
          </c:tx>
          <c:invertIfNegative val="0"/>
          <c:cat>
            <c:numRef>
              <c:f>Sheet1!$C$1:$N$1</c:f>
              <c:numCache>
                <c:formatCode>General</c:formatCode>
                <c:ptCount val="12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</c:numCache>
            </c:numRef>
          </c:cat>
          <c:val>
            <c:numRef>
              <c:f>Sheet1!$B$9:$N$9</c:f>
            </c:numRef>
          </c:val>
        </c:ser>
        <c:ser>
          <c:idx val="9"/>
          <c:order val="8"/>
          <c:tx>
            <c:strRef>
              <c:f>Sheet1!$A$10</c:f>
              <c:strCache>
                <c:ptCount val="1"/>
                <c:pt idx="0">
                  <c:v>Datoria guvernamentala</c:v>
                </c:pt>
              </c:strCache>
            </c:strRef>
          </c:tx>
          <c:invertIfNegative val="0"/>
          <c:cat>
            <c:numRef>
              <c:f>Sheet1!$C$1:$N$1</c:f>
              <c:numCache>
                <c:formatCode>General</c:formatCode>
                <c:ptCount val="12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</c:numCache>
            </c:numRef>
          </c:cat>
          <c:val>
            <c:numRef>
              <c:f>Sheet1!$B$10:$N$10</c:f>
            </c:numRef>
          </c:val>
        </c:ser>
        <c:ser>
          <c:idx val="10"/>
          <c:order val="9"/>
          <c:tx>
            <c:strRef>
              <c:f>Sheet1!$A$11</c:f>
              <c:strCache>
                <c:ptCount val="1"/>
                <c:pt idx="0">
                  <c:v>Rata somajului</c:v>
                </c:pt>
              </c:strCache>
            </c:strRef>
          </c:tx>
          <c:invertIfNegative val="0"/>
          <c:cat>
            <c:numRef>
              <c:f>Sheet1!$C$1:$N$1</c:f>
              <c:numCache>
                <c:formatCode>General</c:formatCode>
                <c:ptCount val="12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</c:numCache>
            </c:numRef>
          </c:cat>
          <c:val>
            <c:numRef>
              <c:f>Sheet1!$B$11:$N$11</c:f>
            </c:numRef>
          </c:val>
        </c:ser>
        <c:ser>
          <c:idx val="11"/>
          <c:order val="10"/>
          <c:tx>
            <c:strRef>
              <c:f>Sheet1!$A$12</c:f>
              <c:strCache>
                <c:ptCount val="1"/>
                <c:pt idx="0">
                  <c:v>Sectorul financiar</c:v>
                </c:pt>
              </c:strCache>
            </c:strRef>
          </c:tx>
          <c:invertIfNegative val="0"/>
          <c:cat>
            <c:numRef>
              <c:f>Sheet1!$C$1:$N$1</c:f>
              <c:numCache>
                <c:formatCode>General</c:formatCode>
                <c:ptCount val="12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</c:numCache>
            </c:numRef>
          </c:cat>
          <c:val>
            <c:numRef>
              <c:f>Sheet1!$B$12:$N$12</c:f>
              <c:numCache>
                <c:formatCode>0.0</c:formatCode>
                <c:ptCount val="12"/>
                <c:pt idx="0">
                  <c:v>221.81818181818181</c:v>
                </c:pt>
                <c:pt idx="1">
                  <c:v>159.39393939393938</c:v>
                </c:pt>
                <c:pt idx="2">
                  <c:v>69.696969696969703</c:v>
                </c:pt>
                <c:pt idx="3">
                  <c:v>281.21212121212119</c:v>
                </c:pt>
                <c:pt idx="4">
                  <c:v>183.03030303030306</c:v>
                </c:pt>
                <c:pt idx="5">
                  <c:v>113.93939393939392</c:v>
                </c:pt>
                <c:pt idx="6">
                  <c:v>113.33333333333334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53224320"/>
        <c:axId val="153225856"/>
      </c:barChart>
      <c:catAx>
        <c:axId val="1532243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53225856"/>
        <c:crosses val="autoZero"/>
        <c:auto val="1"/>
        <c:lblAlgn val="ctr"/>
        <c:lblOffset val="100"/>
        <c:noMultiLvlLbl val="0"/>
      </c:catAx>
      <c:valAx>
        <c:axId val="153225856"/>
        <c:scaling>
          <c:orientation val="minMax"/>
        </c:scaling>
        <c:delete val="0"/>
        <c:axPos val="l"/>
        <c:majorGridlines/>
        <c:numFmt formatCode="0.0" sourceLinked="1"/>
        <c:majorTickMark val="out"/>
        <c:minorTickMark val="none"/>
        <c:tickLblPos val="nextTo"/>
        <c:crossAx val="15322432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o-R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1"/>
          <c:order val="0"/>
          <c:tx>
            <c:strRef>
              <c:f>Sheet1!$A$16</c:f>
              <c:strCache>
                <c:ptCount val="1"/>
                <c:pt idx="0">
                  <c:v>Soldul cont curent</c:v>
                </c:pt>
              </c:strCache>
            </c:strRef>
          </c:tx>
          <c:invertIfNegative val="0"/>
          <c:cat>
            <c:numRef>
              <c:f>Sheet1!$C$15:$N$15</c:f>
              <c:numCache>
                <c:formatCode>General</c:formatCode>
                <c:ptCount val="12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</c:numCache>
            </c:numRef>
          </c:cat>
          <c:val>
            <c:numRef>
              <c:f>Sheet1!$B$16:$N$16</c:f>
              <c:numCache>
                <c:formatCode>0.0</c:formatCode>
                <c:ptCount val="12"/>
                <c:pt idx="0">
                  <c:v>30.000000000000004</c:v>
                </c:pt>
                <c:pt idx="1">
                  <c:v>10.000000000000009</c:v>
                </c:pt>
                <c:pt idx="2">
                  <c:v>10.000000000000009</c:v>
                </c:pt>
                <c:pt idx="3">
                  <c:v>17.500000000000004</c:v>
                </c:pt>
                <c:pt idx="4">
                  <c:v>95</c:v>
                </c:pt>
                <c:pt idx="5">
                  <c:v>197.5</c:v>
                </c:pt>
                <c:pt idx="6">
                  <c:v>352.50000000000006</c:v>
                </c:pt>
                <c:pt idx="7">
                  <c:v>450</c:v>
                </c:pt>
                <c:pt idx="8">
                  <c:v>377.50000000000006</c:v>
                </c:pt>
                <c:pt idx="9">
                  <c:v>179.99999999999997</c:v>
                </c:pt>
              </c:numCache>
            </c:numRef>
          </c:val>
        </c:ser>
        <c:ser>
          <c:idx val="2"/>
          <c:order val="1"/>
          <c:tx>
            <c:strRef>
              <c:f>Sheet1!$A$17</c:f>
              <c:strCache>
                <c:ptCount val="1"/>
                <c:pt idx="0">
                  <c:v>Pozitie investitionala neta</c:v>
                </c:pt>
              </c:strCache>
            </c:strRef>
          </c:tx>
          <c:invertIfNegative val="0"/>
          <c:cat>
            <c:numRef>
              <c:f>Sheet1!$C$15:$N$15</c:f>
              <c:numCache>
                <c:formatCode>General</c:formatCode>
                <c:ptCount val="12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</c:numCache>
            </c:numRef>
          </c:cat>
          <c:val>
            <c:numRef>
              <c:f>Sheet1!$B$17:$N$17</c:f>
              <c:numCache>
                <c:formatCode>0.0</c:formatCode>
                <c:ptCount val="12"/>
                <c:pt idx="4">
                  <c:v>26.000000000000004</c:v>
                </c:pt>
                <c:pt idx="5">
                  <c:v>65.714285714285708</c:v>
                </c:pt>
                <c:pt idx="6">
                  <c:v>131.71428571428569</c:v>
                </c:pt>
                <c:pt idx="7">
                  <c:v>181.14285714285717</c:v>
                </c:pt>
                <c:pt idx="8">
                  <c:v>190.85714285714286</c:v>
                </c:pt>
                <c:pt idx="9">
                  <c:v>172.57142857142858</c:v>
                </c:pt>
                <c:pt idx="10">
                  <c:v>145.14285714285714</c:v>
                </c:pt>
              </c:numCache>
            </c:numRef>
          </c:val>
        </c:ser>
        <c:ser>
          <c:idx val="3"/>
          <c:order val="2"/>
          <c:tx>
            <c:strRef>
              <c:f>Sheet1!$A$18</c:f>
              <c:strCache>
                <c:ptCount val="1"/>
                <c:pt idx="0">
                  <c:v>Rata de schimb efectiva</c:v>
                </c:pt>
              </c:strCache>
            </c:strRef>
          </c:tx>
          <c:invertIfNegative val="0"/>
          <c:cat>
            <c:numRef>
              <c:f>Sheet1!$C$15:$N$15</c:f>
              <c:numCache>
                <c:formatCode>General</c:formatCode>
                <c:ptCount val="12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</c:numCache>
            </c:numRef>
          </c:cat>
          <c:val>
            <c:numRef>
              <c:f>Sheet1!$B$18:$N$18</c:f>
              <c:numCache>
                <c:formatCode>0.0</c:formatCode>
                <c:ptCount val="12"/>
                <c:pt idx="0">
                  <c:v>4.5454545454545459</c:v>
                </c:pt>
                <c:pt idx="1">
                  <c:v>40.000000000000007</c:v>
                </c:pt>
                <c:pt idx="2">
                  <c:v>30.000000000000004</c:v>
                </c:pt>
                <c:pt idx="5">
                  <c:v>2.7272727272727337</c:v>
                </c:pt>
                <c:pt idx="6">
                  <c:v>9.9999999999999982</c:v>
                </c:pt>
                <c:pt idx="7">
                  <c:v>84.545454545454561</c:v>
                </c:pt>
                <c:pt idx="8">
                  <c:v>69.090909090909108</c:v>
                </c:pt>
              </c:numCache>
            </c:numRef>
          </c:val>
        </c:ser>
        <c:ser>
          <c:idx val="4"/>
          <c:order val="3"/>
          <c:tx>
            <c:strRef>
              <c:f>Sheet1!$A$19</c:f>
              <c:strCache>
                <c:ptCount val="1"/>
                <c:pt idx="0">
                  <c:v>Piata de export</c:v>
                </c:pt>
              </c:strCache>
            </c:strRef>
          </c:tx>
          <c:invertIfNegative val="0"/>
          <c:cat>
            <c:numRef>
              <c:f>Sheet1!$C$15:$N$15</c:f>
              <c:numCache>
                <c:formatCode>General</c:formatCode>
                <c:ptCount val="12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</c:numCache>
            </c:numRef>
          </c:cat>
          <c:val>
            <c:numRef>
              <c:f>Sheet1!$B$19:$N$19</c:f>
            </c:numRef>
          </c:val>
        </c:ser>
        <c:ser>
          <c:idx val="5"/>
          <c:order val="4"/>
          <c:tx>
            <c:strRef>
              <c:f>Sheet1!$A$20</c:f>
              <c:strCache>
                <c:ptCount val="1"/>
                <c:pt idx="0">
                  <c:v>Cost unitar forta de munca</c:v>
                </c:pt>
              </c:strCache>
            </c:strRef>
          </c:tx>
          <c:invertIfNegative val="0"/>
          <c:cat>
            <c:numRef>
              <c:f>Sheet1!$C$15:$N$15</c:f>
              <c:numCache>
                <c:formatCode>General</c:formatCode>
                <c:ptCount val="12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</c:numCache>
            </c:numRef>
          </c:cat>
          <c:val>
            <c:numRef>
              <c:f>Sheet1!$B$20:$N$20</c:f>
              <c:numCache>
                <c:formatCode>0.0</c:formatCode>
                <c:ptCount val="12"/>
                <c:pt idx="6">
                  <c:v>58.333333333333336</c:v>
                </c:pt>
                <c:pt idx="7">
                  <c:v>122.5</c:v>
                </c:pt>
                <c:pt idx="8">
                  <c:v>220.83333333333334</c:v>
                </c:pt>
                <c:pt idx="9">
                  <c:v>182.5</c:v>
                </c:pt>
                <c:pt idx="10">
                  <c:v>88.333333333333357</c:v>
                </c:pt>
              </c:numCache>
            </c:numRef>
          </c:val>
        </c:ser>
        <c:ser>
          <c:idx val="6"/>
          <c:order val="5"/>
          <c:tx>
            <c:strRef>
              <c:f>Sheet1!$A$21</c:f>
              <c:strCache>
                <c:ptCount val="1"/>
                <c:pt idx="0">
                  <c:v>Indicele pretului locuintelor</c:v>
                </c:pt>
              </c:strCache>
            </c:strRef>
          </c:tx>
          <c:invertIfNegative val="0"/>
          <c:cat>
            <c:numRef>
              <c:f>Sheet1!$C$15:$N$15</c:f>
              <c:numCache>
                <c:formatCode>General</c:formatCode>
                <c:ptCount val="12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</c:numCache>
            </c:numRef>
          </c:cat>
          <c:val>
            <c:numRef>
              <c:f>Sheet1!$B$21:$N$21</c:f>
            </c:numRef>
          </c:val>
        </c:ser>
        <c:ser>
          <c:idx val="7"/>
          <c:order val="6"/>
          <c:tx>
            <c:strRef>
              <c:f>Sheet1!$A$22</c:f>
              <c:strCache>
                <c:ptCount val="1"/>
                <c:pt idx="0">
                  <c:v>Creditul privat</c:v>
                </c:pt>
              </c:strCache>
            </c:strRef>
          </c:tx>
          <c:invertIfNegative val="0"/>
          <c:cat>
            <c:numRef>
              <c:f>Sheet1!$C$15:$N$15</c:f>
              <c:numCache>
                <c:formatCode>General</c:formatCode>
                <c:ptCount val="12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</c:numCache>
            </c:numRef>
          </c:cat>
          <c:val>
            <c:numRef>
              <c:f>Sheet1!$B$22:$N$22</c:f>
              <c:numCache>
                <c:formatCode>0.0</c:formatCode>
                <c:ptCount val="12"/>
                <c:pt idx="3">
                  <c:v>30</c:v>
                </c:pt>
                <c:pt idx="4">
                  <c:v>45.999999999999993</c:v>
                </c:pt>
                <c:pt idx="5">
                  <c:v>36.666666666666664</c:v>
                </c:pt>
                <c:pt idx="6">
                  <c:v>166</c:v>
                </c:pt>
                <c:pt idx="7">
                  <c:v>174</c:v>
                </c:pt>
                <c:pt idx="8">
                  <c:v>27.333333333333339</c:v>
                </c:pt>
              </c:numCache>
            </c:numRef>
          </c:val>
        </c:ser>
        <c:ser>
          <c:idx val="8"/>
          <c:order val="7"/>
          <c:tx>
            <c:strRef>
              <c:f>Sheet1!$A$23</c:f>
              <c:strCache>
                <c:ptCount val="1"/>
                <c:pt idx="0">
                  <c:v>Datoria privata</c:v>
                </c:pt>
              </c:strCache>
            </c:strRef>
          </c:tx>
          <c:invertIfNegative val="0"/>
          <c:cat>
            <c:numRef>
              <c:f>Sheet1!$C$15:$N$15</c:f>
              <c:numCache>
                <c:formatCode>General</c:formatCode>
                <c:ptCount val="12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</c:numCache>
            </c:numRef>
          </c:cat>
          <c:val>
            <c:numRef>
              <c:f>Sheet1!$B$23:$N$23</c:f>
              <c:numCache>
                <c:formatCode>0.0</c:formatCode>
                <c:ptCount val="12"/>
                <c:pt idx="8">
                  <c:v>9.3125000000000036</c:v>
                </c:pt>
                <c:pt idx="9">
                  <c:v>6.3124999999999964</c:v>
                </c:pt>
              </c:numCache>
            </c:numRef>
          </c:val>
        </c:ser>
        <c:ser>
          <c:idx val="9"/>
          <c:order val="8"/>
          <c:tx>
            <c:strRef>
              <c:f>Sheet1!$A$24</c:f>
              <c:strCache>
                <c:ptCount val="1"/>
                <c:pt idx="0">
                  <c:v>Datoria guvernamentala</c:v>
                </c:pt>
              </c:strCache>
            </c:strRef>
          </c:tx>
          <c:invertIfNegative val="0"/>
          <c:cat>
            <c:numRef>
              <c:f>Sheet1!$C$15:$N$15</c:f>
              <c:numCache>
                <c:formatCode>General</c:formatCode>
                <c:ptCount val="12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</c:numCache>
            </c:numRef>
          </c:cat>
          <c:val>
            <c:numRef>
              <c:f>Sheet1!$B$24:$N$24</c:f>
              <c:numCache>
                <c:formatCode>0.0</c:formatCode>
                <c:ptCount val="12"/>
                <c:pt idx="0">
                  <c:v>10</c:v>
                </c:pt>
              </c:numCache>
            </c:numRef>
          </c:val>
        </c:ser>
        <c:ser>
          <c:idx val="10"/>
          <c:order val="9"/>
          <c:tx>
            <c:strRef>
              <c:f>Sheet1!$A$25</c:f>
              <c:strCache>
                <c:ptCount val="1"/>
                <c:pt idx="0">
                  <c:v>Rata somajului</c:v>
                </c:pt>
              </c:strCache>
            </c:strRef>
          </c:tx>
          <c:invertIfNegative val="0"/>
          <c:cat>
            <c:numRef>
              <c:f>Sheet1!$C$15:$N$15</c:f>
              <c:numCache>
                <c:formatCode>General</c:formatCode>
                <c:ptCount val="12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</c:numCache>
            </c:numRef>
          </c:cat>
          <c:val>
            <c:numRef>
              <c:f>Sheet1!$B$25:$N$25</c:f>
              <c:numCache>
                <c:formatCode>0.0</c:formatCode>
                <c:ptCount val="12"/>
                <c:pt idx="1">
                  <c:v>80</c:v>
                </c:pt>
                <c:pt idx="2">
                  <c:v>71.999999999999986</c:v>
                </c:pt>
                <c:pt idx="3">
                  <c:v>46.999999999999993</c:v>
                </c:pt>
                <c:pt idx="4">
                  <c:v>20</c:v>
                </c:pt>
                <c:pt idx="5">
                  <c:v>4.0000000000000036</c:v>
                </c:pt>
                <c:pt idx="11">
                  <c:v>13.000000000000005</c:v>
                </c:pt>
              </c:numCache>
            </c:numRef>
          </c:val>
        </c:ser>
        <c:ser>
          <c:idx val="11"/>
          <c:order val="10"/>
          <c:tx>
            <c:strRef>
              <c:f>Sheet1!$A$26</c:f>
              <c:strCache>
                <c:ptCount val="1"/>
                <c:pt idx="0">
                  <c:v>Sectorul financiar</c:v>
                </c:pt>
              </c:strCache>
            </c:strRef>
          </c:tx>
          <c:invertIfNegative val="0"/>
          <c:cat>
            <c:numRef>
              <c:f>Sheet1!$C$15:$N$15</c:f>
              <c:numCache>
                <c:formatCode>General</c:formatCode>
                <c:ptCount val="12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</c:numCache>
            </c:numRef>
          </c:cat>
          <c:val>
            <c:numRef>
              <c:f>Sheet1!$B$26:$N$26</c:f>
              <c:numCache>
                <c:formatCode>0.0</c:formatCode>
                <c:ptCount val="12"/>
                <c:pt idx="2">
                  <c:v>33.939393939393945</c:v>
                </c:pt>
                <c:pt idx="3">
                  <c:v>121.81818181818183</c:v>
                </c:pt>
                <c:pt idx="4">
                  <c:v>107.87878787878786</c:v>
                </c:pt>
                <c:pt idx="5">
                  <c:v>214.54545454545453</c:v>
                </c:pt>
                <c:pt idx="6">
                  <c:v>77.575757575757578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02732928"/>
        <c:axId val="102734464"/>
      </c:barChart>
      <c:catAx>
        <c:axId val="1027329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02734464"/>
        <c:crosses val="autoZero"/>
        <c:auto val="1"/>
        <c:lblAlgn val="ctr"/>
        <c:lblOffset val="100"/>
        <c:noMultiLvlLbl val="0"/>
      </c:catAx>
      <c:valAx>
        <c:axId val="102734464"/>
        <c:scaling>
          <c:orientation val="minMax"/>
        </c:scaling>
        <c:delete val="0"/>
        <c:axPos val="l"/>
        <c:majorGridlines/>
        <c:numFmt formatCode="0.0" sourceLinked="1"/>
        <c:majorTickMark val="out"/>
        <c:minorTickMark val="none"/>
        <c:tickLblPos val="nextTo"/>
        <c:crossAx val="10273292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o-R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1"/>
          <c:order val="0"/>
          <c:tx>
            <c:strRef>
              <c:f>Sheet1!$A$31</c:f>
              <c:strCache>
                <c:ptCount val="1"/>
                <c:pt idx="0">
                  <c:v>Soldul cont curent</c:v>
                </c:pt>
              </c:strCache>
            </c:strRef>
          </c:tx>
          <c:invertIfNegative val="0"/>
          <c:cat>
            <c:numRef>
              <c:f>Sheet1!$C$30:$N$30</c:f>
              <c:numCache>
                <c:formatCode>General</c:formatCode>
                <c:ptCount val="12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</c:numCache>
            </c:numRef>
          </c:cat>
          <c:val>
            <c:numRef>
              <c:f>Sheet1!$B$31:$N$31</c:f>
              <c:numCache>
                <c:formatCode>General</c:formatCode>
                <c:ptCount val="12"/>
                <c:pt idx="0">
                  <c:v>37.5</c:v>
                </c:pt>
                <c:pt idx="6">
                  <c:v>2.4999999999999911</c:v>
                </c:pt>
                <c:pt idx="7">
                  <c:v>37.5</c:v>
                </c:pt>
                <c:pt idx="8">
                  <c:v>37.5</c:v>
                </c:pt>
                <c:pt idx="9">
                  <c:v>30.000000000000004</c:v>
                </c:pt>
                <c:pt idx="10">
                  <c:v>14.999999999999991</c:v>
                </c:pt>
                <c:pt idx="11">
                  <c:v>12.5</c:v>
                </c:pt>
              </c:numCache>
            </c:numRef>
          </c:val>
        </c:ser>
        <c:ser>
          <c:idx val="2"/>
          <c:order val="1"/>
          <c:tx>
            <c:strRef>
              <c:f>Sheet1!$A$32</c:f>
              <c:strCache>
                <c:ptCount val="1"/>
                <c:pt idx="0">
                  <c:v>Pozitie investitionala neta</c:v>
                </c:pt>
              </c:strCache>
            </c:strRef>
          </c:tx>
          <c:invertIfNegative val="0"/>
          <c:cat>
            <c:numRef>
              <c:f>Sheet1!$C$30:$N$30</c:f>
              <c:numCache>
                <c:formatCode>General</c:formatCode>
                <c:ptCount val="12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</c:numCache>
            </c:numRef>
          </c:cat>
          <c:val>
            <c:numRef>
              <c:f>Sheet1!$B$32:$N$32</c:f>
              <c:numCache>
                <c:formatCode>0.0</c:formatCode>
                <c:ptCount val="12"/>
                <c:pt idx="2">
                  <c:v>19.142857142857149</c:v>
                </c:pt>
                <c:pt idx="3">
                  <c:v>18.857142857142861</c:v>
                </c:pt>
                <c:pt idx="4">
                  <c:v>21.428571428571427</c:v>
                </c:pt>
                <c:pt idx="5">
                  <c:v>30.571428571428577</c:v>
                </c:pt>
                <c:pt idx="6">
                  <c:v>43.142857142857146</c:v>
                </c:pt>
                <c:pt idx="7">
                  <c:v>60.857142857142847</c:v>
                </c:pt>
                <c:pt idx="8">
                  <c:v>67.999999999999986</c:v>
                </c:pt>
                <c:pt idx="9">
                  <c:v>86.857142857142875</c:v>
                </c:pt>
                <c:pt idx="10">
                  <c:v>81.428571428571431</c:v>
                </c:pt>
              </c:numCache>
            </c:numRef>
          </c:val>
        </c:ser>
        <c:ser>
          <c:idx val="3"/>
          <c:order val="2"/>
          <c:tx>
            <c:strRef>
              <c:f>Sheet1!$A$33</c:f>
              <c:strCache>
                <c:ptCount val="1"/>
                <c:pt idx="0">
                  <c:v>Rata de schimb efectiva</c:v>
                </c:pt>
              </c:strCache>
            </c:strRef>
          </c:tx>
          <c:invertIfNegative val="0"/>
          <c:cat>
            <c:numRef>
              <c:f>Sheet1!$C$30:$N$30</c:f>
              <c:numCache>
                <c:formatCode>General</c:formatCode>
                <c:ptCount val="12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</c:numCache>
            </c:numRef>
          </c:cat>
          <c:val>
            <c:numRef>
              <c:f>Sheet1!$B$33:$N$33</c:f>
              <c:numCache>
                <c:formatCode>0.0</c:formatCode>
                <c:ptCount val="12"/>
                <c:pt idx="0">
                  <c:v>81.818181818181813</c:v>
                </c:pt>
                <c:pt idx="1">
                  <c:v>72.727272727272734</c:v>
                </c:pt>
                <c:pt idx="3">
                  <c:v>47.272727272727259</c:v>
                </c:pt>
                <c:pt idx="5">
                  <c:v>24.54545454545454</c:v>
                </c:pt>
                <c:pt idx="6">
                  <c:v>69.999999999999986</c:v>
                </c:pt>
                <c:pt idx="7">
                  <c:v>46.363636363636374</c:v>
                </c:pt>
              </c:numCache>
            </c:numRef>
          </c:val>
        </c:ser>
        <c:ser>
          <c:idx val="4"/>
          <c:order val="3"/>
          <c:tx>
            <c:strRef>
              <c:f>Sheet1!$A$34</c:f>
              <c:strCache>
                <c:ptCount val="1"/>
                <c:pt idx="0">
                  <c:v>Piata de export</c:v>
                </c:pt>
              </c:strCache>
            </c:strRef>
          </c:tx>
          <c:invertIfNegative val="0"/>
          <c:cat>
            <c:numRef>
              <c:f>Sheet1!$C$30:$N$30</c:f>
              <c:numCache>
                <c:formatCode>General</c:formatCode>
                <c:ptCount val="12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</c:numCache>
            </c:numRef>
          </c:cat>
          <c:val>
            <c:numRef>
              <c:f>Sheet1!$B$34:$N$34</c:f>
            </c:numRef>
          </c:val>
        </c:ser>
        <c:ser>
          <c:idx val="5"/>
          <c:order val="4"/>
          <c:tx>
            <c:strRef>
              <c:f>Sheet1!$A$35</c:f>
              <c:strCache>
                <c:ptCount val="1"/>
                <c:pt idx="0">
                  <c:v>Cost unitar forta de munca</c:v>
                </c:pt>
              </c:strCache>
            </c:strRef>
          </c:tx>
          <c:invertIfNegative val="0"/>
          <c:cat>
            <c:numRef>
              <c:f>Sheet1!$C$30:$N$30</c:f>
              <c:numCache>
                <c:formatCode>General</c:formatCode>
                <c:ptCount val="12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</c:numCache>
            </c:numRef>
          </c:cat>
          <c:val>
            <c:numRef>
              <c:f>Sheet1!$B$35:$N$35</c:f>
              <c:numCache>
                <c:formatCode>0.0</c:formatCode>
                <c:ptCount val="12"/>
                <c:pt idx="8">
                  <c:v>6.6</c:v>
                </c:pt>
              </c:numCache>
            </c:numRef>
          </c:val>
        </c:ser>
        <c:ser>
          <c:idx val="6"/>
          <c:order val="5"/>
          <c:tx>
            <c:strRef>
              <c:f>Sheet1!$A$36</c:f>
              <c:strCache>
                <c:ptCount val="1"/>
                <c:pt idx="0">
                  <c:v>Indicele pretului locuintelor</c:v>
                </c:pt>
              </c:strCache>
            </c:strRef>
          </c:tx>
          <c:invertIfNegative val="0"/>
          <c:cat>
            <c:numRef>
              <c:f>Sheet1!$C$30:$N$30</c:f>
              <c:numCache>
                <c:formatCode>General</c:formatCode>
                <c:ptCount val="12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</c:numCache>
            </c:numRef>
          </c:cat>
          <c:val>
            <c:numRef>
              <c:f>Sheet1!$B$36:$N$36</c:f>
            </c:numRef>
          </c:val>
        </c:ser>
        <c:ser>
          <c:idx val="7"/>
          <c:order val="6"/>
          <c:tx>
            <c:strRef>
              <c:f>Sheet1!$A$37</c:f>
              <c:strCache>
                <c:ptCount val="1"/>
                <c:pt idx="0">
                  <c:v>Creditul privat</c:v>
                </c:pt>
              </c:strCache>
            </c:strRef>
          </c:tx>
          <c:invertIfNegative val="0"/>
          <c:cat>
            <c:numRef>
              <c:f>Sheet1!$C$30:$N$30</c:f>
              <c:numCache>
                <c:formatCode>General</c:formatCode>
                <c:ptCount val="12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</c:numCache>
            </c:numRef>
          </c:cat>
          <c:val>
            <c:numRef>
              <c:f>Sheet1!$B$37:$N$37</c:f>
            </c:numRef>
          </c:val>
        </c:ser>
        <c:ser>
          <c:idx val="8"/>
          <c:order val="7"/>
          <c:tx>
            <c:strRef>
              <c:f>Sheet1!$A$38</c:f>
              <c:strCache>
                <c:ptCount val="1"/>
                <c:pt idx="0">
                  <c:v>Datoria privata</c:v>
                </c:pt>
              </c:strCache>
            </c:strRef>
          </c:tx>
          <c:invertIfNegative val="0"/>
          <c:cat>
            <c:numRef>
              <c:f>Sheet1!$C$30:$N$30</c:f>
              <c:numCache>
                <c:formatCode>General</c:formatCode>
                <c:ptCount val="12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</c:numCache>
            </c:numRef>
          </c:cat>
          <c:val>
            <c:numRef>
              <c:f>Sheet1!$B$38:$N$38</c:f>
            </c:numRef>
          </c:val>
        </c:ser>
        <c:ser>
          <c:idx val="9"/>
          <c:order val="8"/>
          <c:tx>
            <c:strRef>
              <c:f>Sheet1!$A$39</c:f>
              <c:strCache>
                <c:ptCount val="1"/>
                <c:pt idx="0">
                  <c:v>Datoria guvernamentala</c:v>
                </c:pt>
              </c:strCache>
            </c:strRef>
          </c:tx>
          <c:invertIfNegative val="0"/>
          <c:cat>
            <c:numRef>
              <c:f>Sheet1!$C$30:$N$30</c:f>
              <c:numCache>
                <c:formatCode>General</c:formatCode>
                <c:ptCount val="12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</c:numCache>
            </c:numRef>
          </c:cat>
          <c:val>
            <c:numRef>
              <c:f>Sheet1!$B$39:$N$39</c:f>
            </c:numRef>
          </c:val>
        </c:ser>
        <c:ser>
          <c:idx val="10"/>
          <c:order val="9"/>
          <c:tx>
            <c:strRef>
              <c:f>Sheet1!$A$40</c:f>
              <c:strCache>
                <c:ptCount val="1"/>
                <c:pt idx="0">
                  <c:v>Rata somajului</c:v>
                </c:pt>
              </c:strCache>
            </c:strRef>
          </c:tx>
          <c:invertIfNegative val="0"/>
          <c:cat>
            <c:numRef>
              <c:f>Sheet1!$C$30:$N$30</c:f>
              <c:numCache>
                <c:formatCode>General</c:formatCode>
                <c:ptCount val="12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</c:numCache>
            </c:numRef>
          </c:cat>
          <c:val>
            <c:numRef>
              <c:f>Sheet1!$B$40:$N$40</c:f>
              <c:numCache>
                <c:formatCode>0.0</c:formatCode>
                <c:ptCount val="12"/>
                <c:pt idx="0">
                  <c:v>59</c:v>
                </c:pt>
                <c:pt idx="1">
                  <c:v>81.000000000000014</c:v>
                </c:pt>
                <c:pt idx="2">
                  <c:v>93.999999999999986</c:v>
                </c:pt>
                <c:pt idx="3">
                  <c:v>96.000000000000014</c:v>
                </c:pt>
                <c:pt idx="4">
                  <c:v>88.999999999999986</c:v>
                </c:pt>
                <c:pt idx="5">
                  <c:v>70</c:v>
                </c:pt>
                <c:pt idx="6">
                  <c:v>39.000000000000007</c:v>
                </c:pt>
                <c:pt idx="7">
                  <c:v>1.9999999999999929</c:v>
                </c:pt>
              </c:numCache>
            </c:numRef>
          </c:val>
        </c:ser>
        <c:ser>
          <c:idx val="11"/>
          <c:order val="10"/>
          <c:tx>
            <c:strRef>
              <c:f>Sheet1!$A$41</c:f>
              <c:strCache>
                <c:ptCount val="1"/>
                <c:pt idx="0">
                  <c:v>Sectorul financiar</c:v>
                </c:pt>
              </c:strCache>
            </c:strRef>
          </c:tx>
          <c:invertIfNegative val="0"/>
          <c:cat>
            <c:numRef>
              <c:f>Sheet1!$C$30:$N$30</c:f>
              <c:numCache>
                <c:formatCode>General</c:formatCode>
                <c:ptCount val="12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</c:numCache>
            </c:numRef>
          </c:cat>
          <c:val>
            <c:numRef>
              <c:f>Sheet1!$B$41:$N$41</c:f>
              <c:numCache>
                <c:formatCode>0.0</c:formatCode>
                <c:ptCount val="12"/>
                <c:pt idx="2">
                  <c:v>3.6363636363636451</c:v>
                </c:pt>
                <c:pt idx="4">
                  <c:v>17.575757575757567</c:v>
                </c:pt>
                <c:pt idx="5">
                  <c:v>47.27272727272728</c:v>
                </c:pt>
                <c:pt idx="6">
                  <c:v>14.545454545454536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38012160"/>
        <c:axId val="138013696"/>
      </c:barChart>
      <c:catAx>
        <c:axId val="1380121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38013696"/>
        <c:crosses val="autoZero"/>
        <c:auto val="1"/>
        <c:lblAlgn val="ctr"/>
        <c:lblOffset val="100"/>
        <c:noMultiLvlLbl val="0"/>
      </c:catAx>
      <c:valAx>
        <c:axId val="13801369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3801216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o-RO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00C00F-64AD-4A76-BD7B-F293B40A8FB7}" type="datetimeFigureOut">
              <a:rPr lang="ro-RO" smtClean="0"/>
              <a:t>12.05.2013</a:t>
            </a:fld>
            <a:endParaRPr lang="ro-R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o-R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1C7FFF-9843-43B5-89DE-5619EA614AD8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0712575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1017B2B-8FE9-492E-9B2D-BB1A73BE5CCA}" type="datetimeFigureOut">
              <a:rPr lang="ro-RO" smtClean="0"/>
              <a:t>12.05.2013</a:t>
            </a:fld>
            <a:endParaRPr lang="ro-RO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o-RO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E85E2AE-A7CF-42C8-BE22-CF87FCBB0345}" type="slidenum">
              <a:rPr lang="ro-RO" smtClean="0"/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017B2B-8FE9-492E-9B2D-BB1A73BE5CCA}" type="datetimeFigureOut">
              <a:rPr lang="ro-RO" smtClean="0"/>
              <a:t>12.05.2013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85E2AE-A7CF-42C8-BE22-CF87FCBB0345}" type="slidenum">
              <a:rPr lang="ro-RO" smtClean="0"/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017B2B-8FE9-492E-9B2D-BB1A73BE5CCA}" type="datetimeFigureOut">
              <a:rPr lang="ro-RO" smtClean="0"/>
              <a:t>12.05.2013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85E2AE-A7CF-42C8-BE22-CF87FCBB0345}" type="slidenum">
              <a:rPr lang="ro-RO" smtClean="0"/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017B2B-8FE9-492E-9B2D-BB1A73BE5CCA}" type="datetimeFigureOut">
              <a:rPr lang="ro-RO" smtClean="0"/>
              <a:t>12.05.2013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85E2AE-A7CF-42C8-BE22-CF87FCBB0345}" type="slidenum">
              <a:rPr lang="ro-RO" smtClean="0"/>
              <a:t>‹#›</a:t>
            </a:fld>
            <a:endParaRPr lang="ro-RO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017B2B-8FE9-492E-9B2D-BB1A73BE5CCA}" type="datetimeFigureOut">
              <a:rPr lang="ro-RO" smtClean="0"/>
              <a:t>12.05.2013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85E2AE-A7CF-42C8-BE22-CF87FCBB0345}" type="slidenum">
              <a:rPr lang="ro-RO" smtClean="0"/>
              <a:t>‹#›</a:t>
            </a:fld>
            <a:endParaRPr lang="ro-RO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017B2B-8FE9-492E-9B2D-BB1A73BE5CCA}" type="datetimeFigureOut">
              <a:rPr lang="ro-RO" smtClean="0"/>
              <a:t>12.05.2013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85E2AE-A7CF-42C8-BE22-CF87FCBB0345}" type="slidenum">
              <a:rPr lang="ro-RO" smtClean="0"/>
              <a:t>‹#›</a:t>
            </a:fld>
            <a:endParaRPr lang="ro-RO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017B2B-8FE9-492E-9B2D-BB1A73BE5CCA}" type="datetimeFigureOut">
              <a:rPr lang="ro-RO" smtClean="0"/>
              <a:t>12.05.2013</a:t>
            </a:fld>
            <a:endParaRPr lang="ro-R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o-R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85E2AE-A7CF-42C8-BE22-CF87FCBB0345}" type="slidenum">
              <a:rPr lang="ro-RO" smtClean="0"/>
              <a:t>‹#›</a:t>
            </a:fld>
            <a:endParaRPr lang="ro-RO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017B2B-8FE9-492E-9B2D-BB1A73BE5CCA}" type="datetimeFigureOut">
              <a:rPr lang="ro-RO" smtClean="0"/>
              <a:t>12.05.2013</a:t>
            </a:fld>
            <a:endParaRPr lang="ro-R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o-R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85E2AE-A7CF-42C8-BE22-CF87FCBB0345}" type="slidenum">
              <a:rPr lang="ro-RO" smtClean="0"/>
              <a:t>‹#›</a:t>
            </a:fld>
            <a:endParaRPr lang="ro-RO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017B2B-8FE9-492E-9B2D-BB1A73BE5CCA}" type="datetimeFigureOut">
              <a:rPr lang="ro-RO" smtClean="0"/>
              <a:t>12.05.2013</a:t>
            </a:fld>
            <a:endParaRPr lang="ro-R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o-R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85E2AE-A7CF-42C8-BE22-CF87FCBB0345}" type="slidenum">
              <a:rPr lang="ro-RO" smtClean="0"/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71017B2B-8FE9-492E-9B2D-BB1A73BE5CCA}" type="datetimeFigureOut">
              <a:rPr lang="ro-RO" smtClean="0"/>
              <a:t>12.05.2013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85E2AE-A7CF-42C8-BE22-CF87FCBB0345}" type="slidenum">
              <a:rPr lang="ro-RO" smtClean="0"/>
              <a:t>‹#›</a:t>
            </a:fld>
            <a:endParaRPr lang="ro-RO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1017B2B-8FE9-492E-9B2D-BB1A73BE5CCA}" type="datetimeFigureOut">
              <a:rPr lang="ro-RO" smtClean="0"/>
              <a:t>12.05.2013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E85E2AE-A7CF-42C8-BE22-CF87FCBB0345}" type="slidenum">
              <a:rPr lang="ro-RO" smtClean="0"/>
              <a:t>‹#›</a:t>
            </a:fld>
            <a:endParaRPr lang="ro-RO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1017B2B-8FE9-492E-9B2D-BB1A73BE5CCA}" type="datetimeFigureOut">
              <a:rPr lang="ro-RO" smtClean="0"/>
              <a:t>12.05.2013</a:t>
            </a:fld>
            <a:endParaRPr lang="ro-RO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o-RO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0E85E2AE-A7CF-42C8-BE22-CF87FCBB0345}" type="slidenum">
              <a:rPr lang="ro-RO" smtClean="0"/>
              <a:t>‹#›</a:t>
            </a:fld>
            <a:endParaRPr lang="ro-R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33401"/>
            <a:ext cx="7772400" cy="1219199"/>
          </a:xfrm>
        </p:spPr>
        <p:txBody>
          <a:bodyPr>
            <a:normAutofit/>
          </a:bodyPr>
          <a:lstStyle/>
          <a:p>
            <a:pPr algn="ctr"/>
            <a:r>
              <a:rPr lang="en-US" sz="2400" dirty="0" smtClean="0"/>
              <a:t>CONFERINTA </a:t>
            </a:r>
            <a:br>
              <a:rPr lang="en-US" sz="2400" dirty="0" smtClean="0"/>
            </a:br>
            <a:r>
              <a:rPr lang="en-US" sz="2400" dirty="0" smtClean="0"/>
              <a:t>“ROMANIA IN TABLOUL DE BORD EUROPEAN”</a:t>
            </a:r>
            <a:br>
              <a:rPr lang="en-US" sz="2400" dirty="0" smtClean="0"/>
            </a:br>
            <a:r>
              <a:rPr lang="en-US" sz="1800" dirty="0" smtClean="0"/>
              <a:t>13 MAI 2013</a:t>
            </a:r>
            <a:endParaRPr lang="ro-RO" sz="2400" dirty="0">
              <a:solidFill>
                <a:schemeClr val="accent4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1981200"/>
            <a:ext cx="7772400" cy="2743200"/>
          </a:xfrm>
        </p:spPr>
        <p:txBody>
          <a:bodyPr>
            <a:normAutofit/>
          </a:bodyPr>
          <a:lstStyle/>
          <a:p>
            <a:pPr algn="ctr"/>
            <a:r>
              <a:rPr lang="en-US" sz="3300" b="1" dirty="0" smtClean="0">
                <a:solidFill>
                  <a:schemeClr val="accent4"/>
                </a:solidFill>
              </a:rPr>
              <a:t>POATE TABLOUL DE BORD AJUTA LA</a:t>
            </a:r>
          </a:p>
          <a:p>
            <a:pPr algn="ctr"/>
            <a:r>
              <a:rPr lang="en-US" sz="3300" b="1" dirty="0" smtClean="0">
                <a:solidFill>
                  <a:schemeClr val="accent4"/>
                </a:solidFill>
              </a:rPr>
              <a:t>PREVENIREA VIITOAREI CRIZE?</a:t>
            </a:r>
            <a:endParaRPr lang="en-US" sz="3300" b="1" dirty="0" smtClean="0">
              <a:solidFill>
                <a:schemeClr val="accent4"/>
              </a:solidFill>
            </a:endParaRPr>
          </a:p>
          <a:p>
            <a:pPr algn="ctr"/>
            <a:endParaRPr lang="ro-RO" dirty="0" smtClean="0"/>
          </a:p>
          <a:p>
            <a:r>
              <a:rPr lang="en-US" dirty="0" smtClean="0"/>
              <a:t>Dr. </a:t>
            </a:r>
            <a:r>
              <a:rPr lang="ro-RO" dirty="0" smtClean="0"/>
              <a:t>Aurelian DOCHIA</a:t>
            </a:r>
          </a:p>
          <a:p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3002346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FINLANDA – O SURPRIZA NEPLACUTA</a:t>
            </a:r>
            <a:endParaRPr lang="ro-RO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2057400"/>
            <a:ext cx="5029200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320994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algn="ctr"/>
            <a:r>
              <a:rPr lang="en-US" dirty="0" smtClean="0"/>
              <a:t>FRANTA – MAI RAU, MAI BINE</a:t>
            </a:r>
            <a:endParaRPr lang="ro-RO" dirty="0"/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2057400"/>
            <a:ext cx="5029200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852643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ITALIA – CONSECVENTA CU SINE INSASI</a:t>
            </a:r>
            <a:endParaRPr lang="ro-RO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2057400"/>
            <a:ext cx="5029200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033786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SPANIA – ERA ATAT DE FRUMOS!</a:t>
            </a:r>
            <a:endParaRPr lang="ro-RO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2057400"/>
            <a:ext cx="5029200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114228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algn="ctr"/>
            <a:r>
              <a:rPr lang="en-US" dirty="0" smtClean="0"/>
              <a:t>IRLANDA – A FOST CUM A FOST </a:t>
            </a:r>
            <a:endParaRPr lang="ro-RO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2057400"/>
            <a:ext cx="5029200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0742966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PORTUGALIA – TOATE RELELE LA UN LOC</a:t>
            </a:r>
            <a:endParaRPr lang="ro-RO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2057400"/>
            <a:ext cx="5029200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1254405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o-RO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GRECIA – CUM POTI PIERDE OLIMPIADA</a:t>
            </a:r>
            <a:endParaRPr lang="ro-RO" dirty="0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2057400"/>
            <a:ext cx="5029200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2412886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ROMANIA – AM STIUT DAR N-AM CREZUT!</a:t>
            </a:r>
            <a:endParaRPr lang="ro-RO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6768389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BULGARIA – EXUBERANTA BALCANICA</a:t>
            </a:r>
            <a:endParaRPr lang="ro-RO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8002368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POLONIA – SA INVATAM DE LA NEMTI</a:t>
            </a:r>
            <a:endParaRPr lang="ro-RO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385346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2800" dirty="0" smtClean="0"/>
              <a:t>TABLOUL DE BORD IN STRUCTURA GUVERNANTEI ECONOMICE EUROPENE</a:t>
            </a:r>
            <a:endParaRPr lang="ro-RO" sz="2800" dirty="0"/>
          </a:p>
        </p:txBody>
      </p:sp>
      <p:pic>
        <p:nvPicPr>
          <p:cNvPr id="1331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2379" y="1481138"/>
            <a:ext cx="4399242" cy="452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5126058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o-RO" smtClean="0"/>
              <a:t>Tabloul de bord nu aduce informatii fundamental noi;</a:t>
            </a:r>
          </a:p>
          <a:p>
            <a:r>
              <a:rPr lang="ro-RO" smtClean="0"/>
              <a:t>Tabloul de bord nu este intotdeauna un bun predictor al crizelor;</a:t>
            </a:r>
          </a:p>
          <a:p>
            <a:r>
              <a:rPr lang="ro-RO" smtClean="0"/>
              <a:t>Pragurile de alerta nu au o fundamentare si pot fi  contestate;</a:t>
            </a:r>
          </a:p>
          <a:p>
            <a:r>
              <a:rPr lang="ro-RO" smtClean="0"/>
              <a:t>Nu este stabilit nivelul cu care pragurile de alerta pot fi depasite inainte ca procedura de dezechilibru excesiv sa se declanseze; </a:t>
            </a:r>
          </a:p>
          <a:p>
            <a:r>
              <a:rPr lang="ro-RO" smtClean="0"/>
              <a:t>Ramane deschisa chestiunea selectarii tarilor care sunt supuse analizei aprofundate – Comisia isi propune sa interpreteze “calitativ” informatiile din tabloul de bord astfel ca apare un element de arbitrar.</a:t>
            </a:r>
          </a:p>
          <a:p>
            <a:r>
              <a:rPr lang="ro-RO" smtClean="0"/>
              <a:t>Comunicarea publica legata de performanta macroeconomica:</a:t>
            </a:r>
          </a:p>
          <a:p>
            <a:pPr lvl="1"/>
            <a:r>
              <a:rPr lang="ro-RO" smtClean="0"/>
              <a:t>Va influenta pietele financiare;</a:t>
            </a:r>
          </a:p>
          <a:p>
            <a:pPr lvl="1"/>
            <a:r>
              <a:rPr lang="ro-RO" smtClean="0"/>
              <a:t>Va fi preluata in disputele politice, generind tentatia de a rastalmaci informatiile.</a:t>
            </a:r>
          </a:p>
          <a:p>
            <a:pPr lvl="1"/>
            <a:r>
              <a:rPr lang="ro-RO" smtClean="0"/>
              <a:t>Va crea rezistenta politica si sociala. </a:t>
            </a:r>
          </a:p>
          <a:p>
            <a:r>
              <a:rPr lang="ro-RO" smtClean="0"/>
              <a:t>Nu este clar cum va fi preluat “tabloul de bord” in procesul de decizie politica, fara de care ramane un exercitiu steril  </a:t>
            </a:r>
            <a:endParaRPr lang="ro-RO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CONCLUZII</a:t>
            </a:r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39660472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o-RO" smtClean="0"/>
              <a:t>Procedura Dezechilibrelor Macroeconomice este un mecanism de supraveghere care urmareste sa previna si sa corecteze dezechilibrele macroeconomice in UE.</a:t>
            </a:r>
          </a:p>
          <a:p>
            <a:r>
              <a:rPr lang="ro-RO" smtClean="0"/>
              <a:t>Se bazeaza pe un sistem de alerta care foloseste un tablou de indicatori (scoreboard) si analize de profunzime, reguli mai stricte sub forma Procedurii Dezechilibrelor Excesive si o aplicare ce include sanctiuni financiare pentru membrii care nu respecta recomandarile. </a:t>
            </a:r>
          </a:p>
          <a:p>
            <a:r>
              <a:rPr lang="ro-RO" smtClean="0"/>
              <a:t>Primele analize de profunzime au fost finalizare in 2012 pentru un numar de 12 tari. </a:t>
            </a:r>
          </a:p>
          <a:p>
            <a:endParaRPr lang="ro-RO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PROCEDURA DEZECHILIBRELOR MACROECONOMICE</a:t>
            </a:r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9648319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o-RO" dirty="0" smtClean="0"/>
              <a:t>Un numar de 11 indicatori urmaresc tendintele economiei: deficite, somaj, competitivitate externa, preturile activelor, dinamica sectorului financiar. </a:t>
            </a:r>
          </a:p>
          <a:p>
            <a:r>
              <a:rPr lang="ro-RO" dirty="0" smtClean="0"/>
              <a:t>Pentru fiecare indicator se stabilesc praguri de alerta – pentru unii indicatori acestea sunt diferentiate pe membri si nemembri ai zonei euro.</a:t>
            </a:r>
          </a:p>
          <a:p>
            <a:r>
              <a:rPr lang="ro-RO" dirty="0" smtClean="0"/>
              <a:t>O imagine grafica sintetica asupra pozitiei unei tari poate fi obtinuta prin calcularea nivelului cu care sunt depasite pragurile de alerta.</a:t>
            </a:r>
            <a:r>
              <a:rPr lang="en-US" dirty="0" smtClean="0"/>
              <a:t>(v. Elisa-</a:t>
            </a:r>
            <a:r>
              <a:rPr lang="en-US" dirty="0" err="1" smtClean="0"/>
              <a:t>Parisi</a:t>
            </a:r>
            <a:r>
              <a:rPr lang="en-US" dirty="0" smtClean="0"/>
              <a:t> Capone - </a:t>
            </a:r>
            <a:r>
              <a:rPr lang="en-US" smtClean="0"/>
              <a:t>Economonitor</a:t>
            </a:r>
            <a:r>
              <a:rPr lang="en-US" dirty="0" smtClean="0"/>
              <a:t>)</a:t>
            </a:r>
            <a:endParaRPr lang="ro-RO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O IMAGINE DE SINTEZA</a:t>
            </a:r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31388039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endParaRPr lang="ro-RO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TOATA LUMEA GRESESTE – DAR UNII MAI MULT!</a:t>
            </a:r>
            <a:endParaRPr lang="ro-RO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2057400"/>
            <a:ext cx="60071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055311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GERMANIA – REABILITARE REUSITA</a:t>
            </a:r>
            <a:endParaRPr lang="ro-RO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2057400"/>
            <a:ext cx="5029200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976713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algn="ctr"/>
            <a:r>
              <a:rPr lang="en-US" dirty="0" smtClean="0"/>
              <a:t>AUSTRIA – SPECTRELE REVIN</a:t>
            </a:r>
            <a:endParaRPr lang="ro-RO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2057400"/>
            <a:ext cx="5029200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711798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OLANDA – DISCIPLINA, DAR CU MASURA</a:t>
            </a:r>
            <a:endParaRPr lang="ro-RO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2057400"/>
            <a:ext cx="5029200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686415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BELGIA – DEZECHILIBRE MODERATE DAR PERSISTENTE</a:t>
            </a:r>
            <a:endParaRPr lang="ro-RO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2057400"/>
            <a:ext cx="5029200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2593537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6328</TotalTime>
  <Words>425</Words>
  <Application>Microsoft Office PowerPoint</Application>
  <PresentationFormat>On-screen Show (4:3)</PresentationFormat>
  <Paragraphs>40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Concourse</vt:lpstr>
      <vt:lpstr>CONFERINTA  “ROMANIA IN TABLOUL DE BORD EUROPEAN” 13 MAI 2013</vt:lpstr>
      <vt:lpstr>TABLOUL DE BORD IN STRUCTURA GUVERNANTEI ECONOMICE EUROPENE</vt:lpstr>
      <vt:lpstr>PROCEDURA DEZECHILIBRELOR MACROECONOMICE</vt:lpstr>
      <vt:lpstr>O IMAGINE DE SINTEZA</vt:lpstr>
      <vt:lpstr>TOATA LUMEA GRESESTE – DAR UNII MAI MULT!</vt:lpstr>
      <vt:lpstr>GERMANIA – REABILITARE REUSITA</vt:lpstr>
      <vt:lpstr>AUSTRIA – SPECTRELE REVIN</vt:lpstr>
      <vt:lpstr>OLANDA – DISCIPLINA, DAR CU MASURA</vt:lpstr>
      <vt:lpstr>BELGIA – DEZECHILIBRE MODERATE DAR PERSISTENTE</vt:lpstr>
      <vt:lpstr>FINLANDA – O SURPRIZA NEPLACUTA</vt:lpstr>
      <vt:lpstr>FRANTA – MAI RAU, MAI BINE</vt:lpstr>
      <vt:lpstr>ITALIA – CONSECVENTA CU SINE INSASI</vt:lpstr>
      <vt:lpstr>SPANIA – ERA ATAT DE FRUMOS!</vt:lpstr>
      <vt:lpstr>IRLANDA – A FOST CUM A FOST </vt:lpstr>
      <vt:lpstr>PORTUGALIA – TOATE RELELE LA UN LOC</vt:lpstr>
      <vt:lpstr>GRECIA – CUM POTI PIERDE OLIMPIADA</vt:lpstr>
      <vt:lpstr>ROMANIA – AM STIUT DAR N-AM CREZUT!</vt:lpstr>
      <vt:lpstr>BULGARIA – EXUBERANTA BALCANICA</vt:lpstr>
      <vt:lpstr>POLONIA – SA INVATAM DE LA NEMTI</vt:lpstr>
      <vt:lpstr>CONCLUZII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CONFERINTA CADI-ELEUTHERIA ANTREPRENORIATUL IN CONTEXTUL CRIZEI ECONOMICE</dc:title>
  <dc:creator>AD</dc:creator>
  <cp:lastModifiedBy>AD</cp:lastModifiedBy>
  <cp:revision>130</cp:revision>
  <cp:lastPrinted>2012-11-19T21:38:17Z</cp:lastPrinted>
  <dcterms:created xsi:type="dcterms:W3CDTF">2012-06-19T11:40:46Z</dcterms:created>
  <dcterms:modified xsi:type="dcterms:W3CDTF">2013-05-12T17:47:31Z</dcterms:modified>
</cp:coreProperties>
</file>